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6"/>
  </p:notesMasterIdLst>
  <p:sldIdLst>
    <p:sldId id="256" r:id="rId2"/>
    <p:sldId id="257" r:id="rId3"/>
    <p:sldId id="258" r:id="rId4"/>
    <p:sldId id="259" r:id="rId5"/>
    <p:sldId id="260" r:id="rId6"/>
    <p:sldId id="261" r:id="rId7"/>
    <p:sldId id="262" r:id="rId8"/>
    <p:sldId id="263" r:id="rId9"/>
    <p:sldId id="264" r:id="rId10"/>
    <p:sldId id="265" r:id="rId11"/>
    <p:sldId id="442" r:id="rId12"/>
    <p:sldId id="443" r:id="rId13"/>
    <p:sldId id="444" r:id="rId14"/>
    <p:sldId id="278" r:id="rId15"/>
    <p:sldId id="279" r:id="rId16"/>
    <p:sldId id="280" r:id="rId17"/>
    <p:sldId id="281" r:id="rId18"/>
    <p:sldId id="282" r:id="rId19"/>
    <p:sldId id="283" r:id="rId20"/>
    <p:sldId id="284" r:id="rId21"/>
    <p:sldId id="285" r:id="rId22"/>
    <p:sldId id="286" r:id="rId23"/>
    <p:sldId id="288" r:id="rId24"/>
    <p:sldId id="289" r:id="rId25"/>
    <p:sldId id="290" r:id="rId26"/>
    <p:sldId id="291" r:id="rId27"/>
    <p:sldId id="292"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3" r:id="rId77"/>
    <p:sldId id="344" r:id="rId78"/>
    <p:sldId id="345" r:id="rId79"/>
    <p:sldId id="8640" r:id="rId80"/>
    <p:sldId id="346" r:id="rId81"/>
    <p:sldId id="347" r:id="rId82"/>
    <p:sldId id="348" r:id="rId83"/>
    <p:sldId id="351" r:id="rId84"/>
    <p:sldId id="352" r:id="rId85"/>
    <p:sldId id="353" r:id="rId86"/>
    <p:sldId id="354" r:id="rId87"/>
    <p:sldId id="355" r:id="rId88"/>
    <p:sldId id="356" r:id="rId89"/>
    <p:sldId id="357" r:id="rId90"/>
    <p:sldId id="358" r:id="rId91"/>
    <p:sldId id="359" r:id="rId92"/>
    <p:sldId id="367" r:id="rId93"/>
    <p:sldId id="437" r:id="rId94"/>
    <p:sldId id="360" r:id="rId95"/>
    <p:sldId id="361" r:id="rId96"/>
    <p:sldId id="362" r:id="rId97"/>
    <p:sldId id="363" r:id="rId98"/>
    <p:sldId id="364" r:id="rId99"/>
    <p:sldId id="365" r:id="rId100"/>
    <p:sldId id="8641" r:id="rId101"/>
    <p:sldId id="438" r:id="rId102"/>
    <p:sldId id="440" r:id="rId103"/>
    <p:sldId id="441" r:id="rId104"/>
    <p:sldId id="445" r:id="rId105"/>
    <p:sldId id="446" r:id="rId106"/>
    <p:sldId id="439" r:id="rId107"/>
    <p:sldId id="447" r:id="rId108"/>
    <p:sldId id="448" r:id="rId109"/>
    <p:sldId id="449" r:id="rId110"/>
    <p:sldId id="450" r:id="rId111"/>
    <p:sldId id="451" r:id="rId112"/>
    <p:sldId id="369" r:id="rId113"/>
    <p:sldId id="370" r:id="rId114"/>
    <p:sldId id="371" r:id="rId115"/>
    <p:sldId id="372" r:id="rId116"/>
    <p:sldId id="864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436" r:id="rId136"/>
    <p:sldId id="453" r:id="rId137"/>
    <p:sldId id="8643" r:id="rId138"/>
    <p:sldId id="452" r:id="rId139"/>
    <p:sldId id="3770" r:id="rId140"/>
    <p:sldId id="3763" r:id="rId141"/>
    <p:sldId id="3764" r:id="rId142"/>
    <p:sldId id="3614" r:id="rId143"/>
    <p:sldId id="8636" r:id="rId144"/>
    <p:sldId id="8637" r:id="rId145"/>
    <p:sldId id="8630" r:id="rId146"/>
    <p:sldId id="8620" r:id="rId147"/>
    <p:sldId id="8623" r:id="rId148"/>
    <p:sldId id="4907" r:id="rId149"/>
    <p:sldId id="4922" r:id="rId150"/>
    <p:sldId id="8625" r:id="rId151"/>
    <p:sldId id="8638" r:id="rId152"/>
    <p:sldId id="8626" r:id="rId153"/>
    <p:sldId id="4923" r:id="rId154"/>
    <p:sldId id="8624" r:id="rId155"/>
    <p:sldId id="8628" r:id="rId156"/>
    <p:sldId id="4924" r:id="rId157"/>
    <p:sldId id="8639" r:id="rId158"/>
    <p:sldId id="8629" r:id="rId159"/>
    <p:sldId id="8635" r:id="rId160"/>
    <p:sldId id="4926" r:id="rId161"/>
    <p:sldId id="4927" r:id="rId162"/>
    <p:sldId id="4909" r:id="rId163"/>
    <p:sldId id="4814" r:id="rId164"/>
    <p:sldId id="4896" r:id="rId165"/>
    <p:sldId id="8619" r:id="rId166"/>
    <p:sldId id="8621" r:id="rId167"/>
    <p:sldId id="3760" r:id="rId168"/>
    <p:sldId id="3746" r:id="rId169"/>
    <p:sldId id="3742" r:id="rId170"/>
    <p:sldId id="3762" r:id="rId171"/>
    <p:sldId id="1287" r:id="rId172"/>
    <p:sldId id="1289" r:id="rId173"/>
    <p:sldId id="1290" r:id="rId174"/>
    <p:sldId id="2007" r:id="rId17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lvl1pPr>
    <a:lvl2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lvl2pPr>
    <a:lvl3pPr marL="1234438" marR="0" indent="-548638"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kumimoji="0" sz="4800" b="1"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C7B018BB-80A7-4F77-B60F-C8B233D01FF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127000" cap="flat">
              <a:solidFill>
                <a:srgbClr val="000000"/>
              </a:solidFill>
              <a:prstDash val="solid"/>
              <a:round/>
            </a:ln>
          </a:top>
          <a:bottom>
            <a:ln w="635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63500" cap="flat">
              <a:solidFill>
                <a:srgbClr val="000000"/>
              </a:solidFill>
              <a:prstDash val="solid"/>
              <a:round/>
            </a:ln>
          </a:top>
          <a:bottom>
            <a:ln w="635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9DD"/>
          </a:solidFill>
        </a:fill>
      </a:tcStyle>
    </a:wholeTbl>
    <a:band2H>
      <a:tcTxStyle/>
      <a:tcStyle>
        <a:tcBdr/>
        <a:fill>
          <a:solidFill>
            <a:srgbClr val="ECED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3FF"/>
          </a:solidFill>
        </a:fill>
      </a:tcStyle>
    </a:wholeTbl>
    <a:band2H>
      <a:tcTxStyle/>
      <a:tcStyle>
        <a:tcBdr/>
        <a:fill>
          <a:solidFill>
            <a:srgbClr val="E7F1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BD4"/>
          </a:solidFill>
        </a:fill>
      </a:tcStyle>
    </a:wholeTbl>
    <a:band2H>
      <a:tcTxStyle/>
      <a:tcStyle>
        <a:tcBdr/>
        <a:fill>
          <a:solidFill>
            <a:srgbClr val="F5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18"/>
    <p:restoredTop sz="79521"/>
  </p:normalViewPr>
  <p:slideViewPr>
    <p:cSldViewPr snapToGrid="0" snapToObjects="1">
      <p:cViewPr varScale="1">
        <p:scale>
          <a:sx n="107" d="100"/>
          <a:sy n="107" d="100"/>
        </p:scale>
        <p:origin x="159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5" name="Shape 695"/>
          <p:cNvSpPr>
            <a:spLocks noGrp="1" noRot="1" noChangeAspect="1"/>
          </p:cNvSpPr>
          <p:nvPr>
            <p:ph type="sldImg"/>
          </p:nvPr>
        </p:nvSpPr>
        <p:spPr>
          <a:xfrm>
            <a:off x="1143000" y="685800"/>
            <a:ext cx="4572000" cy="3429000"/>
          </a:xfrm>
          <a:prstGeom prst="rect">
            <a:avLst/>
          </a:prstGeom>
        </p:spPr>
        <p:txBody>
          <a:bodyPr/>
          <a:lstStyle/>
          <a:p>
            <a:endParaRPr/>
          </a:p>
        </p:txBody>
      </p:sp>
      <p:sp>
        <p:nvSpPr>
          <p:cNvPr id="696" name="Shape 69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prstGeom prst="rect">
            <a:avLst/>
          </a:prstGeom>
        </p:spPr>
        <p:txBody>
          <a:bodyPr/>
          <a:lstStyle/>
          <a:p>
            <a:endParaRPr/>
          </a:p>
        </p:txBody>
      </p:sp>
      <p:sp>
        <p:nvSpPr>
          <p:cNvPr id="702" name="Shape 702"/>
          <p:cNvSpPr>
            <a:spLocks noGrp="1"/>
          </p:cNvSpPr>
          <p:nvPr>
            <p:ph type="body" sz="quarter" idx="1"/>
          </p:nvPr>
        </p:nvSpPr>
        <p:spPr>
          <a:prstGeom prst="rect">
            <a:avLst/>
          </a:prstGeom>
        </p:spPr>
        <p:txBody>
          <a:bodyPr/>
          <a:lstStyle/>
          <a:p>
            <a:pPr marL="228600" indent="-228600">
              <a:buSzPct val="100000"/>
              <a:buChar char="•"/>
              <a:defRPr sz="1400"/>
            </a:pPr>
            <a:r>
              <a:t>Hi, my name is ________. I am the __________ for HashiCorp and here to talk about Terraform, one of the product in the HashiCorp Suite. </a:t>
            </a:r>
          </a:p>
          <a:p>
            <a:pPr marL="228600" indent="-228600">
              <a:buSzPct val="100000"/>
              <a:buChar char="•"/>
              <a:defRPr sz="1400"/>
            </a:pPr>
            <a:r>
              <a:t>The mission of the HashiCorp suite is to provide products singularly focused on a goal: a product to provision, one to secure, one to run, and one to connect any infrastructure for any application. </a:t>
            </a:r>
          </a:p>
          <a:p>
            <a:pPr marL="228600" indent="-228600">
              <a:buSzPct val="100000"/>
              <a:buChar char="•"/>
              <a:defRPr sz="1400"/>
            </a:pPr>
            <a:r>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Shape 1406"/>
          <p:cNvSpPr>
            <a:spLocks noGrp="1" noRot="1" noChangeAspect="1"/>
          </p:cNvSpPr>
          <p:nvPr>
            <p:ph type="sldImg"/>
          </p:nvPr>
        </p:nvSpPr>
        <p:spPr>
          <a:xfrm>
            <a:off x="381000" y="685800"/>
            <a:ext cx="6096000" cy="3429000"/>
          </a:xfrm>
          <a:prstGeom prst="rect">
            <a:avLst/>
          </a:prstGeom>
        </p:spPr>
        <p:txBody>
          <a:bodyPr/>
          <a:lstStyle/>
          <a:p>
            <a:endParaRPr/>
          </a:p>
        </p:txBody>
      </p:sp>
      <p:sp>
        <p:nvSpPr>
          <p:cNvPr id="1407" name="Shape 1407"/>
          <p:cNvSpPr>
            <a:spLocks noGrp="1"/>
          </p:cNvSpPr>
          <p:nvPr>
            <p:ph type="body" sz="quarter" idx="1"/>
          </p:nvPr>
        </p:nvSpPr>
        <p:spPr>
          <a:prstGeom prst="rect">
            <a:avLst/>
          </a:prstGeom>
        </p:spPr>
        <p:txBody>
          <a:bodyPr/>
          <a:lstStyle/>
          <a:p>
            <a:r>
              <a:t>There are other and overlapping tools out there.</a:t>
            </a:r>
          </a:p>
          <a:p>
            <a:endParaRPr/>
          </a:p>
          <a:p>
            <a:r>
              <a:t>Most tools combine plan and execution</a:t>
            </a:r>
          </a:p>
          <a:p>
            <a:endParaRPr/>
          </a:p>
          <a:p>
            <a:r>
              <a:t>One tool that can deploy to multiple platforms</a:t>
            </a:r>
          </a:p>
          <a:p>
            <a:endParaRPr/>
          </a:p>
          <a:p>
            <a:r>
              <a:t>Can represent infra and CDN or DNS services, etc…</a:t>
            </a:r>
          </a:p>
        </p:txBody>
      </p:sp>
    </p:spTree>
    <p:extLst>
      <p:ext uri="{BB962C8B-B14F-4D97-AF65-F5344CB8AC3E}">
        <p14:creationId xmlns:p14="http://schemas.microsoft.com/office/powerpoint/2010/main" val="85300189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fld id="{3D7B9D4F-5F19-438C-92E8-037C6AE8F87D}" type="slidenum">
              <a:rPr lang="en-US" smtClean="0"/>
              <a:t>170</a:t>
            </a:fld>
            <a:endParaRPr lang="en-US"/>
          </a:p>
        </p:txBody>
      </p:sp>
    </p:spTree>
    <p:extLst>
      <p:ext uri="{BB962C8B-B14F-4D97-AF65-F5344CB8AC3E}">
        <p14:creationId xmlns:p14="http://schemas.microsoft.com/office/powerpoint/2010/main" val="33899195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11/25/19 4:50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171</a:t>
            </a:fld>
            <a:endParaRPr lang="en-US">
              <a:solidFill>
                <a:prstClr val="black"/>
              </a:solidFill>
            </a:endParaRPr>
          </a:p>
        </p:txBody>
      </p:sp>
    </p:spTree>
    <p:extLst>
      <p:ext uri="{BB962C8B-B14F-4D97-AF65-F5344CB8AC3E}">
        <p14:creationId xmlns:p14="http://schemas.microsoft.com/office/powerpoint/2010/main" val="41879762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11/25/19 4:50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172</a:t>
            </a:fld>
            <a:endParaRPr lang="en-US">
              <a:solidFill>
                <a:prstClr val="black"/>
              </a:solidFill>
            </a:endParaRPr>
          </a:p>
        </p:txBody>
      </p:sp>
    </p:spTree>
    <p:extLst>
      <p:ext uri="{BB962C8B-B14F-4D97-AF65-F5344CB8AC3E}">
        <p14:creationId xmlns:p14="http://schemas.microsoft.com/office/powerpoint/2010/main" val="35106595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11/25/19 4:50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173</a:t>
            </a:fld>
            <a:endParaRPr lang="en-US">
              <a:solidFill>
                <a:prstClr val="black"/>
              </a:solidFill>
            </a:endParaRPr>
          </a:p>
        </p:txBody>
      </p:sp>
    </p:spTree>
    <p:extLst>
      <p:ext uri="{BB962C8B-B14F-4D97-AF65-F5344CB8AC3E}">
        <p14:creationId xmlns:p14="http://schemas.microsoft.com/office/powerpoint/2010/main" val="56448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 name="Shape 1393"/>
          <p:cNvSpPr>
            <a:spLocks noGrp="1" noRot="1" noChangeAspect="1"/>
          </p:cNvSpPr>
          <p:nvPr>
            <p:ph type="sldImg"/>
          </p:nvPr>
        </p:nvSpPr>
        <p:spPr>
          <a:prstGeom prst="rect">
            <a:avLst/>
          </a:prstGeom>
        </p:spPr>
        <p:txBody>
          <a:bodyPr/>
          <a:lstStyle/>
          <a:p>
            <a:endParaRPr/>
          </a:p>
        </p:txBody>
      </p:sp>
      <p:sp>
        <p:nvSpPr>
          <p:cNvPr id="1394" name="Shape 1394"/>
          <p:cNvSpPr>
            <a:spLocks noGrp="1"/>
          </p:cNvSpPr>
          <p:nvPr>
            <p:ph type="body" sz="quarter" idx="1"/>
          </p:nvPr>
        </p:nvSpPr>
        <p:spPr>
          <a:prstGeom prst="rect">
            <a:avLst/>
          </a:prstGeom>
        </p:spPr>
        <p:txBody>
          <a:bodyPr/>
          <a:lstStyle/>
          <a:p>
            <a:r>
              <a:t>We will be using this throughout the day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0" name="Shape 1400"/>
          <p:cNvSpPr>
            <a:spLocks noGrp="1" noRot="1" noChangeAspect="1"/>
          </p:cNvSpPr>
          <p:nvPr>
            <p:ph type="sldImg"/>
          </p:nvPr>
        </p:nvSpPr>
        <p:spPr>
          <a:xfrm>
            <a:off x="381000" y="685800"/>
            <a:ext cx="6096000" cy="3429000"/>
          </a:xfrm>
          <a:prstGeom prst="rect">
            <a:avLst/>
          </a:prstGeom>
        </p:spPr>
        <p:txBody>
          <a:bodyPr/>
          <a:lstStyle/>
          <a:p>
            <a:endParaRPr/>
          </a:p>
        </p:txBody>
      </p:sp>
      <p:sp>
        <p:nvSpPr>
          <p:cNvPr id="1401" name="Shape 1401"/>
          <p:cNvSpPr>
            <a:spLocks noGrp="1"/>
          </p:cNvSpPr>
          <p:nvPr>
            <p:ph type="body" sz="quarter" idx="1"/>
          </p:nvPr>
        </p:nvSpPr>
        <p:spPr>
          <a:prstGeom prst="rect">
            <a:avLst/>
          </a:prstGeom>
        </p:spPr>
        <p:txBody>
          <a:bodyPr/>
          <a:lstStyle/>
          <a:p>
            <a:endParaRPr/>
          </a:p>
          <a:p>
            <a:r>
              <a:t>When you create anything in the Portal, it is creating an ARM Template and submitting that to a deployment.</a:t>
            </a:r>
          </a:p>
          <a:p>
            <a:endParaRPr/>
          </a:p>
          <a:p>
            <a:r>
              <a:t>Azure Deployment Model</a:t>
            </a:r>
          </a:p>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Shape 1406"/>
          <p:cNvSpPr>
            <a:spLocks noGrp="1" noRot="1" noChangeAspect="1"/>
          </p:cNvSpPr>
          <p:nvPr>
            <p:ph type="sldImg"/>
          </p:nvPr>
        </p:nvSpPr>
        <p:spPr>
          <a:xfrm>
            <a:off x="381000" y="685800"/>
            <a:ext cx="6096000" cy="3429000"/>
          </a:xfrm>
          <a:prstGeom prst="rect">
            <a:avLst/>
          </a:prstGeom>
        </p:spPr>
        <p:txBody>
          <a:bodyPr/>
          <a:lstStyle/>
          <a:p>
            <a:endParaRPr/>
          </a:p>
        </p:txBody>
      </p:sp>
      <p:sp>
        <p:nvSpPr>
          <p:cNvPr id="1407" name="Shape 1407"/>
          <p:cNvSpPr>
            <a:spLocks noGrp="1"/>
          </p:cNvSpPr>
          <p:nvPr>
            <p:ph type="body" sz="quarter" idx="1"/>
          </p:nvPr>
        </p:nvSpPr>
        <p:spPr>
          <a:prstGeom prst="rect">
            <a:avLst/>
          </a:prstGeom>
        </p:spPr>
        <p:txBody>
          <a:bodyPr/>
          <a:lstStyle/>
          <a:p>
            <a:r>
              <a:t>There are other and overlapping tools out there.</a:t>
            </a:r>
          </a:p>
          <a:p>
            <a:endParaRPr/>
          </a:p>
          <a:p>
            <a:r>
              <a:t>Most tools combine plan and execution</a:t>
            </a:r>
          </a:p>
          <a:p>
            <a:endParaRPr/>
          </a:p>
          <a:p>
            <a:r>
              <a:t>One tool that can deploy to multiple platforms</a:t>
            </a:r>
          </a:p>
          <a:p>
            <a:endParaRPr/>
          </a:p>
          <a:p>
            <a:r>
              <a:t>Can represent infra and CDN or DNS services,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2" name="Shape 1412"/>
          <p:cNvSpPr>
            <a:spLocks noGrp="1" noRot="1" noChangeAspect="1"/>
          </p:cNvSpPr>
          <p:nvPr>
            <p:ph type="sldImg"/>
          </p:nvPr>
        </p:nvSpPr>
        <p:spPr>
          <a:xfrm>
            <a:off x="381000" y="685800"/>
            <a:ext cx="6096000" cy="3429000"/>
          </a:xfrm>
          <a:prstGeom prst="rect">
            <a:avLst/>
          </a:prstGeom>
        </p:spPr>
        <p:txBody>
          <a:bodyPr/>
          <a:lstStyle/>
          <a:p>
            <a:endParaRPr/>
          </a:p>
        </p:txBody>
      </p:sp>
      <p:sp>
        <p:nvSpPr>
          <p:cNvPr id="1413" name="Shape 1413"/>
          <p:cNvSpPr>
            <a:spLocks noGrp="1"/>
          </p:cNvSpPr>
          <p:nvPr>
            <p:ph type="body" sz="quarter" idx="1"/>
          </p:nvPr>
        </p:nvSpPr>
        <p:spPr>
          <a:prstGeom prst="rect">
            <a:avLst/>
          </a:prstGeom>
        </p:spPr>
        <p:txBody>
          <a:bodyPr/>
          <a:lstStyle/>
          <a:p>
            <a:r>
              <a:t>There are other and overlapping tools out there.</a:t>
            </a:r>
          </a:p>
          <a:p>
            <a:endParaRPr/>
          </a:p>
          <a:p>
            <a:r>
              <a:t>Most tools combine plan and execution</a:t>
            </a:r>
          </a:p>
          <a:p>
            <a:endParaRPr/>
          </a:p>
          <a:p>
            <a:r>
              <a:t>One tool that can deploy to multiple platforms</a:t>
            </a:r>
          </a:p>
          <a:p>
            <a:endParaRPr/>
          </a:p>
          <a:p>
            <a:r>
              <a:t>Can represent infra and CDN or DNS services, etc…</a:t>
            </a:r>
          </a:p>
          <a:p>
            <a:endParaRPr/>
          </a:p>
          <a:p>
            <a:r>
              <a:t>MICROSOFT!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9" name="Shape 1419"/>
          <p:cNvSpPr>
            <a:spLocks noGrp="1" noRot="1" noChangeAspect="1"/>
          </p:cNvSpPr>
          <p:nvPr>
            <p:ph type="sldImg"/>
          </p:nvPr>
        </p:nvSpPr>
        <p:spPr>
          <a:prstGeom prst="rect">
            <a:avLst/>
          </a:prstGeom>
        </p:spPr>
        <p:txBody>
          <a:bodyPr/>
          <a:lstStyle/>
          <a:p>
            <a:endParaRPr/>
          </a:p>
        </p:txBody>
      </p:sp>
      <p:sp>
        <p:nvSpPr>
          <p:cNvPr id="1420" name="Shape 1420"/>
          <p:cNvSpPr>
            <a:spLocks noGrp="1"/>
          </p:cNvSpPr>
          <p:nvPr>
            <p:ph type="body" sz="quarter" idx="1"/>
          </p:nvPr>
        </p:nvSpPr>
        <p:spPr>
          <a:prstGeom prst="rect">
            <a:avLst/>
          </a:prstGeom>
        </p:spPr>
        <p:txBody>
          <a:bodyPr/>
          <a:lstStyle/>
          <a:p>
            <a:r>
              <a:t>2017, Hashicorp and Microsoft official partners.</a:t>
            </a:r>
          </a:p>
          <a:p>
            <a:endParaRPr/>
          </a:p>
          <a:p>
            <a:r>
              <a:t>Terraform is a first class citizen in Azure</a:t>
            </a:r>
          </a:p>
          <a:p>
            <a:br/>
            <a:r>
              <a:t>Azurerm new resources quickly</a:t>
            </a:r>
          </a:p>
          <a:p>
            <a:endParaRPr/>
          </a:p>
          <a:p>
            <a:r>
              <a:t>ACI – GA</a:t>
            </a:r>
          </a:p>
          <a:p>
            <a:r>
              <a:t>AKS – Preview</a:t>
            </a:r>
          </a:p>
          <a:p>
            <a:r>
              <a:t>Event Grid - ~1 week</a:t>
            </a:r>
          </a:p>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6" name="Shape 1426"/>
          <p:cNvSpPr>
            <a:spLocks noGrp="1" noRot="1" noChangeAspect="1"/>
          </p:cNvSpPr>
          <p:nvPr>
            <p:ph type="sldImg"/>
          </p:nvPr>
        </p:nvSpPr>
        <p:spPr>
          <a:prstGeom prst="rect">
            <a:avLst/>
          </a:prstGeom>
        </p:spPr>
        <p:txBody>
          <a:bodyPr/>
          <a:lstStyle/>
          <a:p>
            <a:endParaRPr/>
          </a:p>
        </p:txBody>
      </p:sp>
      <p:sp>
        <p:nvSpPr>
          <p:cNvPr id="1427" name="Shape 1427"/>
          <p:cNvSpPr>
            <a:spLocks noGrp="1"/>
          </p:cNvSpPr>
          <p:nvPr>
            <p:ph type="body" sz="quarter" idx="1"/>
          </p:nvPr>
        </p:nvSpPr>
        <p:spPr>
          <a:prstGeom prst="rect">
            <a:avLst/>
          </a:prstGeom>
        </p:spPr>
        <p:txBody>
          <a:bodyPr/>
          <a:lstStyle/>
          <a:p>
            <a:r>
              <a:t>Latest version of Terraform.</a:t>
            </a:r>
          </a:p>
          <a:p>
            <a:endParaRPr/>
          </a:p>
          <a:p>
            <a:r>
              <a:t>Can run Terraform from the Azure Cloud Shell – WILL DEMO THIS LATER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 name="Shape 1433"/>
          <p:cNvSpPr>
            <a:spLocks noGrp="1" noRot="1" noChangeAspect="1"/>
          </p:cNvSpPr>
          <p:nvPr>
            <p:ph type="sldImg"/>
          </p:nvPr>
        </p:nvSpPr>
        <p:spPr>
          <a:prstGeom prst="rect">
            <a:avLst/>
          </a:prstGeom>
        </p:spPr>
        <p:txBody>
          <a:bodyPr/>
          <a:lstStyle/>
          <a:p>
            <a:endParaRPr/>
          </a:p>
        </p:txBody>
      </p:sp>
      <p:sp>
        <p:nvSpPr>
          <p:cNvPr id="1434" name="Shape 1434"/>
          <p:cNvSpPr>
            <a:spLocks noGrp="1"/>
          </p:cNvSpPr>
          <p:nvPr>
            <p:ph type="body" sz="quarter" idx="1"/>
          </p:nvPr>
        </p:nvSpPr>
        <p:spPr>
          <a:prstGeom prst="rect">
            <a:avLst/>
          </a:prstGeom>
        </p:spPr>
        <p:txBody>
          <a:bodyPr/>
          <a:lstStyle/>
          <a:p>
            <a:r>
              <a:t>Integrates with the Azure Cloud Shell</a:t>
            </a:r>
          </a:p>
          <a:p>
            <a:endParaRPr/>
          </a:p>
          <a:p>
            <a:r>
              <a:t>Allows pushing local code to the Cloud Shell</a:t>
            </a:r>
          </a:p>
          <a:p>
            <a:endParaRPr/>
          </a:p>
          <a:p>
            <a:r>
              <a:t>Preview</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Shape 1440"/>
          <p:cNvSpPr>
            <a:spLocks noGrp="1" noRot="1" noChangeAspect="1"/>
          </p:cNvSpPr>
          <p:nvPr>
            <p:ph type="sldImg"/>
          </p:nvPr>
        </p:nvSpPr>
        <p:spPr>
          <a:prstGeom prst="rect">
            <a:avLst/>
          </a:prstGeom>
        </p:spPr>
        <p:txBody>
          <a:bodyPr/>
          <a:lstStyle/>
          <a:p>
            <a:endParaRPr/>
          </a:p>
        </p:txBody>
      </p:sp>
      <p:sp>
        <p:nvSpPr>
          <p:cNvPr id="1441" name="Shape 1441"/>
          <p:cNvSpPr>
            <a:spLocks noGrp="1"/>
          </p:cNvSpPr>
          <p:nvPr>
            <p:ph type="body" sz="quarter" idx="1"/>
          </p:nvPr>
        </p:nvSpPr>
        <p:spPr>
          <a:prstGeom prst="rect">
            <a:avLst/>
          </a:prstGeom>
        </p:spPr>
        <p:txBody>
          <a:bodyPr/>
          <a:lstStyle/>
          <a:p>
            <a:endParaRPr/>
          </a:p>
          <a:p>
            <a:r>
              <a:t>Remote State Backend</a:t>
            </a:r>
          </a:p>
          <a:p>
            <a:endParaRPr/>
          </a:p>
          <a:p>
            <a:r>
              <a:t>Managed Service Identity – handles OATH</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7" name="Shape 1457"/>
          <p:cNvSpPr>
            <a:spLocks noGrp="1" noRot="1" noChangeAspect="1"/>
          </p:cNvSpPr>
          <p:nvPr>
            <p:ph type="sldImg"/>
          </p:nvPr>
        </p:nvSpPr>
        <p:spPr>
          <a:prstGeom prst="rect">
            <a:avLst/>
          </a:prstGeom>
        </p:spPr>
        <p:txBody>
          <a:bodyPr/>
          <a:lstStyle/>
          <a:p>
            <a:endParaRPr/>
          </a:p>
        </p:txBody>
      </p:sp>
      <p:sp>
        <p:nvSpPr>
          <p:cNvPr id="1458" name="Shape 1458"/>
          <p:cNvSpPr>
            <a:spLocks noGrp="1"/>
          </p:cNvSpPr>
          <p:nvPr>
            <p:ph type="body" sz="quarter" idx="1"/>
          </p:nvPr>
        </p:nvSpPr>
        <p:spPr>
          <a:prstGeom prst="rect">
            <a:avLst/>
          </a:prstGeom>
        </p:spPr>
        <p:txBody>
          <a:bodyPr/>
          <a:lstStyle/>
          <a:p>
            <a:r>
              <a:t>OSS, hosted on Github</a:t>
            </a:r>
          </a:p>
          <a:p>
            <a:br/>
            <a:r>
              <a:t>GoLang – single executable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709"/>
          <p:cNvSpPr>
            <a:spLocks noGrp="1" noRot="1" noChangeAspect="1"/>
          </p:cNvSpPr>
          <p:nvPr>
            <p:ph type="sldImg"/>
          </p:nvPr>
        </p:nvSpPr>
        <p:spPr>
          <a:xfrm>
            <a:off x="381000" y="685800"/>
            <a:ext cx="6096000" cy="3429000"/>
          </a:xfrm>
          <a:prstGeom prst="rect">
            <a:avLst/>
          </a:prstGeom>
        </p:spPr>
        <p:txBody>
          <a:bodyPr/>
          <a:lstStyle/>
          <a:p>
            <a:endParaRPr/>
          </a:p>
        </p:txBody>
      </p:sp>
      <p:sp>
        <p:nvSpPr>
          <p:cNvPr id="710" name="Shape 710"/>
          <p:cNvSpPr>
            <a:spLocks noGrp="1"/>
          </p:cNvSpPr>
          <p:nvPr>
            <p:ph type="body" sz="quarter" idx="1"/>
          </p:nvPr>
        </p:nvSpPr>
        <p:spPr>
          <a:prstGeom prst="rect">
            <a:avLst/>
          </a:prstGeom>
        </p:spPr>
        <p:txBody>
          <a:bodyPr/>
          <a:lstStyle/>
          <a:p>
            <a:r>
              <a:t>Recipe for success</a:t>
            </a:r>
          </a:p>
          <a:p>
            <a:endParaRPr/>
          </a:p>
          <a:p>
            <a:r>
              <a:t>This presentation is in the /docs folder</a:t>
            </a:r>
          </a:p>
          <a:p>
            <a:endParaRPr/>
          </a:p>
          <a:p>
            <a:r>
              <a:t>Mix of presentation and hands on labs</a:t>
            </a:r>
          </a:p>
          <a:p>
            <a:endParaRPr/>
          </a:p>
          <a:p>
            <a:r>
              <a:t>Links for more information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Shape 1464"/>
          <p:cNvSpPr>
            <a:spLocks noGrp="1" noRot="1" noChangeAspect="1"/>
          </p:cNvSpPr>
          <p:nvPr>
            <p:ph type="sldImg"/>
          </p:nvPr>
        </p:nvSpPr>
        <p:spPr>
          <a:prstGeom prst="rect">
            <a:avLst/>
          </a:prstGeom>
        </p:spPr>
        <p:txBody>
          <a:bodyPr/>
          <a:lstStyle/>
          <a:p>
            <a:endParaRPr/>
          </a:p>
        </p:txBody>
      </p:sp>
      <p:sp>
        <p:nvSpPr>
          <p:cNvPr id="1465" name="Shape 1465"/>
          <p:cNvSpPr>
            <a:spLocks noGrp="1"/>
          </p:cNvSpPr>
          <p:nvPr>
            <p:ph type="body" sz="quarter" idx="1"/>
          </p:nvPr>
        </p:nvSpPr>
        <p:spPr>
          <a:prstGeom prst="rect">
            <a:avLst/>
          </a:prstGeom>
        </p:spPr>
        <p:txBody>
          <a:bodyPr/>
          <a:lstStyle/>
          <a:p>
            <a:r>
              <a:t>Great documentation.</a:t>
            </a:r>
          </a:p>
          <a:p>
            <a:endParaRPr/>
          </a:p>
          <a:p>
            <a:r>
              <a:t>Constantly being updated.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9" name="Shape 1519"/>
          <p:cNvSpPr>
            <a:spLocks noGrp="1" noRot="1" noChangeAspect="1"/>
          </p:cNvSpPr>
          <p:nvPr>
            <p:ph type="sldImg"/>
          </p:nvPr>
        </p:nvSpPr>
        <p:spPr>
          <a:xfrm>
            <a:off x="381000" y="685800"/>
            <a:ext cx="6096000" cy="3429000"/>
          </a:xfrm>
          <a:prstGeom prst="rect">
            <a:avLst/>
          </a:prstGeom>
        </p:spPr>
        <p:txBody>
          <a:bodyPr/>
          <a:lstStyle/>
          <a:p>
            <a:endParaRPr/>
          </a:p>
        </p:txBody>
      </p:sp>
      <p:sp>
        <p:nvSpPr>
          <p:cNvPr id="1520" name="Shape 1520"/>
          <p:cNvSpPr>
            <a:spLocks noGrp="1"/>
          </p:cNvSpPr>
          <p:nvPr>
            <p:ph type="body" sz="quarter" idx="1"/>
          </p:nvPr>
        </p:nvSpPr>
        <p:spPr>
          <a:prstGeom prst="rect">
            <a:avLst/>
          </a:prstGeom>
        </p:spPr>
        <p:txBody>
          <a:bodyPr/>
          <a:lstStyle/>
          <a:p>
            <a:pPr>
              <a:defRPr sz="1400"/>
            </a:pPr>
            <a:endParaRPr/>
          </a:p>
          <a:p>
            <a:pPr>
              <a:defRPr sz="1400"/>
            </a:pPr>
            <a:r>
              <a:t>Partnerships</a:t>
            </a:r>
          </a:p>
          <a:p>
            <a:pPr>
              <a:defRPr sz="1400"/>
            </a:pPr>
            <a:endParaRPr/>
          </a:p>
          <a:p>
            <a:pPr>
              <a:defRPr sz="1400"/>
            </a:pPr>
            <a:r>
              <a:t>VCS support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 name="Shape 1525"/>
          <p:cNvSpPr>
            <a:spLocks noGrp="1" noRot="1" noChangeAspect="1"/>
          </p:cNvSpPr>
          <p:nvPr>
            <p:ph type="sldImg"/>
          </p:nvPr>
        </p:nvSpPr>
        <p:spPr>
          <a:prstGeom prst="rect">
            <a:avLst/>
          </a:prstGeom>
        </p:spPr>
        <p:txBody>
          <a:bodyPr/>
          <a:lstStyle/>
          <a:p>
            <a:endParaRPr/>
          </a:p>
        </p:txBody>
      </p:sp>
      <p:sp>
        <p:nvSpPr>
          <p:cNvPr id="1526" name="Shape 1526"/>
          <p:cNvSpPr>
            <a:spLocks noGrp="1"/>
          </p:cNvSpPr>
          <p:nvPr>
            <p:ph type="body" sz="quarter" idx="1"/>
          </p:nvPr>
        </p:nvSpPr>
        <p:spPr>
          <a:prstGeom prst="rect">
            <a:avLst/>
          </a:prstGeom>
        </p:spPr>
        <p:txBody>
          <a:bodyPr/>
          <a:lstStyle/>
          <a:p>
            <a:r>
              <a:t>Terraform Providers are in their own Github Organization</a:t>
            </a:r>
          </a:p>
          <a:p>
            <a:endParaRPr/>
          </a:p>
          <a:p>
            <a:r>
              <a:t>Terraform only pulls in what is needed based on your configuration `terraform init`</a:t>
            </a:r>
          </a:p>
          <a:p>
            <a:endParaRPr/>
          </a:p>
          <a:p>
            <a:endParaRPr/>
          </a:p>
          <a:p>
            <a:r>
              <a:t>Aka.ms/terraform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 name="Shape 1547"/>
          <p:cNvSpPr>
            <a:spLocks noGrp="1" noRot="1" noChangeAspect="1"/>
          </p:cNvSpPr>
          <p:nvPr>
            <p:ph type="sldImg"/>
          </p:nvPr>
        </p:nvSpPr>
        <p:spPr>
          <a:xfrm>
            <a:off x="381000" y="685800"/>
            <a:ext cx="6096000" cy="3429000"/>
          </a:xfrm>
          <a:prstGeom prst="rect">
            <a:avLst/>
          </a:prstGeom>
        </p:spPr>
        <p:txBody>
          <a:bodyPr/>
          <a:lstStyle/>
          <a:p>
            <a:endParaRPr/>
          </a:p>
        </p:txBody>
      </p:sp>
      <p:sp>
        <p:nvSpPr>
          <p:cNvPr id="1548" name="Shape 1548"/>
          <p:cNvSpPr>
            <a:spLocks noGrp="1"/>
          </p:cNvSpPr>
          <p:nvPr>
            <p:ph type="body" sz="quarter" idx="1"/>
          </p:nvPr>
        </p:nvSpPr>
        <p:spPr>
          <a:prstGeom prst="rect">
            <a:avLst/>
          </a:prstGeom>
        </p:spPr>
        <p:txBody>
          <a:bodyPr/>
          <a:lstStyle/>
          <a:p>
            <a:r>
              <a:t>100+ resources, more added every week.</a:t>
            </a:r>
          </a:p>
          <a:p>
            <a:endParaRPr/>
          </a:p>
          <a:p>
            <a:r>
              <a:t>Active code base – 47 Merged PR in 1 month</a:t>
            </a:r>
          </a:p>
          <a:p>
            <a:endParaRPr/>
          </a:p>
          <a:p>
            <a:r>
              <a:t>Frequent releases - 10 official releases in 5 months</a:t>
            </a:r>
          </a:p>
          <a:p>
            <a:endParaRPr/>
          </a:p>
          <a:p>
            <a:r>
              <a:t>Actively see what is being progress (Submit an Issue if you have a problem)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2" name="Shape 1562"/>
          <p:cNvSpPr>
            <a:spLocks noGrp="1" noRot="1" noChangeAspect="1"/>
          </p:cNvSpPr>
          <p:nvPr>
            <p:ph type="sldImg"/>
          </p:nvPr>
        </p:nvSpPr>
        <p:spPr>
          <a:xfrm>
            <a:off x="381000" y="685800"/>
            <a:ext cx="6096000" cy="3429000"/>
          </a:xfrm>
          <a:prstGeom prst="rect">
            <a:avLst/>
          </a:prstGeom>
        </p:spPr>
        <p:txBody>
          <a:bodyPr/>
          <a:lstStyle/>
          <a:p>
            <a:endParaRPr/>
          </a:p>
        </p:txBody>
      </p:sp>
      <p:sp>
        <p:nvSpPr>
          <p:cNvPr id="1563" name="Shape 1563"/>
          <p:cNvSpPr>
            <a:spLocks noGrp="1"/>
          </p:cNvSpPr>
          <p:nvPr>
            <p:ph type="body" sz="quarter" idx="1"/>
          </p:nvPr>
        </p:nvSpPr>
        <p:spPr>
          <a:prstGeom prst="rect">
            <a:avLst/>
          </a:prstGeom>
        </p:spPr>
        <p:txBody>
          <a:bodyPr/>
          <a:lstStyle/>
          <a:p>
            <a:r>
              <a:rPr dirty="0"/>
              <a:t>‘resource’ is a TF Core type</a:t>
            </a:r>
          </a:p>
          <a:p>
            <a:r>
              <a:rPr dirty="0"/>
              <a:t>‘</a:t>
            </a:r>
            <a:r>
              <a:rPr dirty="0" err="1"/>
              <a:t>azurerm_resource_group</a:t>
            </a:r>
            <a:r>
              <a:rPr dirty="0"/>
              <a:t>’ is an </a:t>
            </a:r>
            <a:r>
              <a:rPr dirty="0" err="1"/>
              <a:t>AzureRM</a:t>
            </a:r>
            <a:r>
              <a:rPr dirty="0"/>
              <a:t> provider resource.</a:t>
            </a:r>
          </a:p>
          <a:p>
            <a:r>
              <a:rPr dirty="0"/>
              <a:t>‘</a:t>
            </a:r>
            <a:r>
              <a:rPr dirty="0" err="1"/>
              <a:t>myfirstrg</a:t>
            </a:r>
            <a:r>
              <a:rPr dirty="0"/>
              <a:t>’ is a scoping name to the resource (for planning, </a:t>
            </a:r>
            <a:r>
              <a:rPr dirty="0" err="1"/>
              <a:t>etc</a:t>
            </a:r>
            <a:r>
              <a:rPr dirty="0"/>
              <a:t>…)</a:t>
            </a:r>
          </a:p>
          <a:p>
            <a:r>
              <a:rPr dirty="0"/>
              <a:t>‘name’ and ‘location’ are parameters set for a resource.</a:t>
            </a:r>
          </a:p>
          <a:p>
            <a:endParaRPr dirty="0"/>
          </a:p>
          <a:p>
            <a:r>
              <a:rPr dirty="0"/>
              <a:t>https://</a:t>
            </a:r>
            <a:r>
              <a:rPr dirty="0" err="1"/>
              <a:t>www.terraform.io</a:t>
            </a:r>
            <a:r>
              <a:rPr dirty="0"/>
              <a:t>/docs/configuration/</a:t>
            </a:r>
            <a:r>
              <a:rPr dirty="0" err="1"/>
              <a:t>syntax.html</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3" name="Shape 1593"/>
          <p:cNvSpPr>
            <a:spLocks noGrp="1" noRot="1" noChangeAspect="1"/>
          </p:cNvSpPr>
          <p:nvPr>
            <p:ph type="sldImg"/>
          </p:nvPr>
        </p:nvSpPr>
        <p:spPr>
          <a:xfrm>
            <a:off x="381000" y="685800"/>
            <a:ext cx="6096000" cy="3429000"/>
          </a:xfrm>
          <a:prstGeom prst="rect">
            <a:avLst/>
          </a:prstGeom>
        </p:spPr>
        <p:txBody>
          <a:bodyPr/>
          <a:lstStyle/>
          <a:p>
            <a:endParaRPr/>
          </a:p>
        </p:txBody>
      </p:sp>
      <p:sp>
        <p:nvSpPr>
          <p:cNvPr id="1594" name="Shape 1594"/>
          <p:cNvSpPr>
            <a:spLocks noGrp="1"/>
          </p:cNvSpPr>
          <p:nvPr>
            <p:ph type="body" sz="quarter" idx="1"/>
          </p:nvPr>
        </p:nvSpPr>
        <p:spPr>
          <a:prstGeom prst="rect">
            <a:avLst/>
          </a:prstGeom>
        </p:spPr>
        <p:txBody>
          <a:bodyPr/>
          <a:lstStyle/>
          <a:p>
            <a:pPr>
              <a:defRPr sz="1400"/>
            </a:pPr>
            <a:r>
              <a:t>Walk through the workflow</a:t>
            </a:r>
          </a:p>
          <a:p>
            <a:pPr>
              <a:defRPr sz="1400"/>
            </a:pPr>
            <a:endParaRPr/>
          </a:p>
          <a:p>
            <a:pPr>
              <a:defRPr sz="1400"/>
            </a:pPr>
            <a:r>
              <a:t>Only *.tf files that are in the current directory (nothing nested).</a:t>
            </a:r>
          </a:p>
          <a:p>
            <a:pPr>
              <a:defRPr sz="1400"/>
            </a:pPr>
            <a:endParaRPr/>
          </a:p>
          <a:p>
            <a:pPr>
              <a:defRPr sz="1400"/>
            </a:pPr>
            <a:r>
              <a:t>Init – happens once, pull dependencies</a:t>
            </a:r>
          </a:p>
          <a:p>
            <a:pPr>
              <a:defRPr sz="1400"/>
            </a:pPr>
            <a:endParaRPr/>
          </a:p>
          <a:p>
            <a:pPr>
              <a:defRPr sz="1400"/>
            </a:pPr>
            <a:r>
              <a:t>Plan</a:t>
            </a:r>
          </a:p>
          <a:p>
            <a:pPr>
              <a:defRPr sz="1400"/>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8" name="Shape 1598"/>
          <p:cNvSpPr>
            <a:spLocks noGrp="1" noRot="1" noChangeAspect="1"/>
          </p:cNvSpPr>
          <p:nvPr>
            <p:ph type="sldImg"/>
          </p:nvPr>
        </p:nvSpPr>
        <p:spPr>
          <a:prstGeom prst="rect">
            <a:avLst/>
          </a:prstGeom>
        </p:spPr>
        <p:txBody>
          <a:bodyPr/>
          <a:lstStyle/>
          <a:p>
            <a:endParaRPr/>
          </a:p>
        </p:txBody>
      </p:sp>
      <p:sp>
        <p:nvSpPr>
          <p:cNvPr id="1599" name="Shape 1599"/>
          <p:cNvSpPr>
            <a:spLocks noGrp="1"/>
          </p:cNvSpPr>
          <p:nvPr>
            <p:ph type="body" sz="quarter" idx="1"/>
          </p:nvPr>
        </p:nvSpPr>
        <p:spPr>
          <a:prstGeom prst="rect">
            <a:avLst/>
          </a:prstGeom>
        </p:spPr>
        <p:txBody>
          <a:bodyPr/>
          <a:lstStyle/>
          <a:p>
            <a:r>
              <a:t>DEMO the basic init/plan/apply from the Azure Cloud Shell</a:t>
            </a:r>
          </a:p>
          <a:p>
            <a:endParaRPr/>
          </a:p>
          <a:p>
            <a:r>
              <a:t>Next few slides are back up/reference.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2" name="Shape 1602"/>
          <p:cNvSpPr>
            <a:spLocks noGrp="1" noRot="1" noChangeAspect="1"/>
          </p:cNvSpPr>
          <p:nvPr>
            <p:ph type="sldImg"/>
          </p:nvPr>
        </p:nvSpPr>
        <p:spPr>
          <a:prstGeom prst="rect">
            <a:avLst/>
          </a:prstGeom>
        </p:spPr>
        <p:txBody>
          <a:bodyPr/>
          <a:lstStyle/>
          <a:p>
            <a:endParaRPr/>
          </a:p>
        </p:txBody>
      </p:sp>
      <p:sp>
        <p:nvSpPr>
          <p:cNvPr id="1603" name="Shape 1603"/>
          <p:cNvSpPr>
            <a:spLocks noGrp="1"/>
          </p:cNvSpPr>
          <p:nvPr>
            <p:ph type="body" sz="quarter" idx="1"/>
          </p:nvPr>
        </p:nvSpPr>
        <p:spPr>
          <a:prstGeom prst="rect">
            <a:avLst/>
          </a:prstGeom>
        </p:spPr>
        <p:txBody>
          <a:bodyPr/>
          <a:lstStyle/>
          <a:p>
            <a:endParaRPr/>
          </a:p>
          <a:p>
            <a:r>
              <a:t>Consider a simple resource group</a:t>
            </a:r>
          </a:p>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6" name="Shape 1606"/>
          <p:cNvSpPr>
            <a:spLocks noGrp="1" noRot="1" noChangeAspect="1"/>
          </p:cNvSpPr>
          <p:nvPr>
            <p:ph type="sldImg"/>
          </p:nvPr>
        </p:nvSpPr>
        <p:spPr>
          <a:prstGeom prst="rect">
            <a:avLst/>
          </a:prstGeom>
        </p:spPr>
        <p:txBody>
          <a:bodyPr/>
          <a:lstStyle/>
          <a:p>
            <a:endParaRPr/>
          </a:p>
        </p:txBody>
      </p:sp>
      <p:sp>
        <p:nvSpPr>
          <p:cNvPr id="1607" name="Shape 1607"/>
          <p:cNvSpPr>
            <a:spLocks noGrp="1"/>
          </p:cNvSpPr>
          <p:nvPr>
            <p:ph type="body" sz="quarter" idx="1"/>
          </p:nvPr>
        </p:nvSpPr>
        <p:spPr>
          <a:prstGeom prst="rect">
            <a:avLst/>
          </a:prstGeom>
        </p:spPr>
        <p:txBody>
          <a:bodyPr/>
          <a:lstStyle/>
          <a:p>
            <a:r>
              <a:t>Init</a:t>
            </a:r>
          </a:p>
          <a:p>
            <a:endParaRPr/>
          </a:p>
          <a:p>
            <a:r>
              <a:t>Reads configuration</a:t>
            </a:r>
          </a:p>
          <a:p>
            <a:r>
              <a:t>initialize providers</a:t>
            </a:r>
          </a:p>
          <a:p>
            <a:r>
              <a:t>Loads state file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0" name="Shape 1610"/>
          <p:cNvSpPr>
            <a:spLocks noGrp="1" noRot="1" noChangeAspect="1"/>
          </p:cNvSpPr>
          <p:nvPr>
            <p:ph type="sldImg"/>
          </p:nvPr>
        </p:nvSpPr>
        <p:spPr>
          <a:prstGeom prst="rect">
            <a:avLst/>
          </a:prstGeom>
        </p:spPr>
        <p:txBody>
          <a:bodyPr/>
          <a:lstStyle/>
          <a:p>
            <a:endParaRPr/>
          </a:p>
        </p:txBody>
      </p:sp>
      <p:sp>
        <p:nvSpPr>
          <p:cNvPr id="1611" name="Shape 1611"/>
          <p:cNvSpPr>
            <a:spLocks noGrp="1"/>
          </p:cNvSpPr>
          <p:nvPr>
            <p:ph type="body" sz="quarter" idx="1"/>
          </p:nvPr>
        </p:nvSpPr>
        <p:spPr>
          <a:prstGeom prst="rect">
            <a:avLst/>
          </a:prstGeom>
        </p:spPr>
        <p:txBody>
          <a:bodyPr/>
          <a:lstStyle/>
          <a:p>
            <a:r>
              <a:t>Plan</a:t>
            </a:r>
          </a:p>
          <a:p>
            <a:endParaRPr/>
          </a:p>
          <a:p>
            <a:r>
              <a:t>Determines what infrastructure is needed and displays it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4" name="Shape 714"/>
          <p:cNvSpPr>
            <a:spLocks noGrp="1" noRot="1" noChangeAspect="1"/>
          </p:cNvSpPr>
          <p:nvPr>
            <p:ph type="sldImg"/>
          </p:nvPr>
        </p:nvSpPr>
        <p:spPr>
          <a:prstGeom prst="rect">
            <a:avLst/>
          </a:prstGeom>
        </p:spPr>
        <p:txBody>
          <a:bodyPr/>
          <a:lstStyle/>
          <a:p>
            <a:endParaRPr/>
          </a:p>
        </p:txBody>
      </p:sp>
      <p:sp>
        <p:nvSpPr>
          <p:cNvPr id="715" name="Shape 715"/>
          <p:cNvSpPr>
            <a:spLocks noGrp="1"/>
          </p:cNvSpPr>
          <p:nvPr>
            <p:ph type="body" sz="quarter" idx="1"/>
          </p:nvPr>
        </p:nvSpPr>
        <p:spPr>
          <a:prstGeom prst="rect">
            <a:avLst/>
          </a:prstGeom>
        </p:spPr>
        <p:txBody>
          <a:bodyPr/>
          <a:lstStyle/>
          <a:p>
            <a:r>
              <a:t>Talk through goals of the workshop</a:t>
            </a:r>
          </a:p>
          <a:p>
            <a:endParaRPr/>
          </a:p>
          <a:p>
            <a:r>
              <a:t>Learn how and why Terraform on Azure</a:t>
            </a:r>
          </a:p>
          <a:p>
            <a:endParaRPr/>
          </a:p>
          <a:p>
            <a:r>
              <a:t>We need participation in the challenges, ask questions, etc…</a:t>
            </a:r>
          </a:p>
          <a:p>
            <a:endParaRPr/>
          </a:p>
          <a:p>
            <a:r>
              <a:t>They will get first hand experience with technical experts and a firm understanding of how to get started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4" name="Shape 1614"/>
          <p:cNvSpPr>
            <a:spLocks noGrp="1" noRot="1" noChangeAspect="1"/>
          </p:cNvSpPr>
          <p:nvPr>
            <p:ph type="sldImg"/>
          </p:nvPr>
        </p:nvSpPr>
        <p:spPr>
          <a:prstGeom prst="rect">
            <a:avLst/>
          </a:prstGeom>
        </p:spPr>
        <p:txBody>
          <a:bodyPr/>
          <a:lstStyle/>
          <a:p>
            <a:endParaRPr/>
          </a:p>
        </p:txBody>
      </p:sp>
      <p:sp>
        <p:nvSpPr>
          <p:cNvPr id="1615" name="Shape 1615"/>
          <p:cNvSpPr>
            <a:spLocks noGrp="1"/>
          </p:cNvSpPr>
          <p:nvPr>
            <p:ph type="body" sz="quarter" idx="1"/>
          </p:nvPr>
        </p:nvSpPr>
        <p:spPr>
          <a:prstGeom prst="rect">
            <a:avLst/>
          </a:prstGeom>
        </p:spPr>
        <p:txBody>
          <a:bodyPr/>
          <a:lstStyle/>
          <a:p>
            <a:r>
              <a:t>Apply</a:t>
            </a:r>
          </a:p>
          <a:p>
            <a:endParaRPr/>
          </a:p>
          <a:p>
            <a:r>
              <a:t>Reruns a plan and prompts for confirmation before continuing</a:t>
            </a:r>
          </a:p>
          <a:p>
            <a:endParaRPr/>
          </a:p>
          <a:p>
            <a:r>
              <a:t>‘yes’ -&gt; Applies the configuration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 name="Shape 1624"/>
          <p:cNvSpPr>
            <a:spLocks noGrp="1" noRot="1" noChangeAspect="1"/>
          </p:cNvSpPr>
          <p:nvPr>
            <p:ph type="sldImg"/>
          </p:nvPr>
        </p:nvSpPr>
        <p:spPr>
          <a:xfrm>
            <a:off x="381000" y="685800"/>
            <a:ext cx="6096000" cy="3429000"/>
          </a:xfrm>
          <a:prstGeom prst="rect">
            <a:avLst/>
          </a:prstGeom>
        </p:spPr>
        <p:txBody>
          <a:bodyPr/>
          <a:lstStyle/>
          <a:p>
            <a:endParaRPr/>
          </a:p>
        </p:txBody>
      </p:sp>
      <p:sp>
        <p:nvSpPr>
          <p:cNvPr id="1625" name="Shape 1625"/>
          <p:cNvSpPr>
            <a:spLocks noGrp="1"/>
          </p:cNvSpPr>
          <p:nvPr>
            <p:ph type="body" sz="quarter" idx="1"/>
          </p:nvPr>
        </p:nvSpPr>
        <p:spPr>
          <a:prstGeom prst="rect">
            <a:avLst/>
          </a:prstGeom>
        </p:spPr>
        <p:txBody>
          <a:bodyPr/>
          <a:lstStyle/>
          <a:p>
            <a:r>
              <a:t>Not required.</a:t>
            </a:r>
          </a:p>
          <a:p>
            <a:endParaRPr/>
          </a:p>
          <a:p>
            <a:r>
              <a:t>Version pinning, good idea in production.</a:t>
            </a:r>
          </a:p>
          <a:p>
            <a:endParaRPr/>
          </a:p>
          <a:p>
            <a:r>
              <a:t>= is optional, defaults</a:t>
            </a:r>
          </a:p>
          <a:p>
            <a:endParaRPr/>
          </a:p>
          <a:p>
            <a:r>
              <a:t>Pessimistic will go up until the next major version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 name="Shape 1630"/>
          <p:cNvSpPr>
            <a:spLocks noGrp="1" noRot="1" noChangeAspect="1"/>
          </p:cNvSpPr>
          <p:nvPr>
            <p:ph type="sldImg"/>
          </p:nvPr>
        </p:nvSpPr>
        <p:spPr>
          <a:xfrm>
            <a:off x="381000" y="685800"/>
            <a:ext cx="6096000" cy="3429000"/>
          </a:xfrm>
          <a:prstGeom prst="rect">
            <a:avLst/>
          </a:prstGeom>
        </p:spPr>
        <p:txBody>
          <a:bodyPr/>
          <a:lstStyle/>
          <a:p>
            <a:endParaRPr/>
          </a:p>
        </p:txBody>
      </p:sp>
      <p:sp>
        <p:nvSpPr>
          <p:cNvPr id="1631" name="Shape 1631"/>
          <p:cNvSpPr>
            <a:spLocks noGrp="1"/>
          </p:cNvSpPr>
          <p:nvPr>
            <p:ph type="body" sz="quarter" idx="1"/>
          </p:nvPr>
        </p:nvSpPr>
        <p:spPr>
          <a:prstGeom prst="rect">
            <a:avLst/>
          </a:prstGeom>
        </p:spPr>
        <p:txBody>
          <a:bodyPr/>
          <a:lstStyle/>
          <a:p>
            <a:r>
              <a:t>Specify the version</a:t>
            </a:r>
          </a:p>
          <a:p>
            <a:endParaRPr/>
          </a:p>
          <a:p>
            <a:r>
              <a:t>Same as terraform but for the provider.</a:t>
            </a:r>
          </a:p>
          <a:p>
            <a:endParaRPr/>
          </a:p>
          <a:p>
            <a:r>
              <a:t>Same compare rules.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6" name="Shape 1636"/>
          <p:cNvSpPr>
            <a:spLocks noGrp="1" noRot="1" noChangeAspect="1"/>
          </p:cNvSpPr>
          <p:nvPr>
            <p:ph type="sldImg"/>
          </p:nvPr>
        </p:nvSpPr>
        <p:spPr>
          <a:xfrm>
            <a:off x="381000" y="685800"/>
            <a:ext cx="6096000" cy="3429000"/>
          </a:xfrm>
          <a:prstGeom prst="rect">
            <a:avLst/>
          </a:prstGeom>
        </p:spPr>
        <p:txBody>
          <a:bodyPr/>
          <a:lstStyle/>
          <a:p>
            <a:endParaRPr/>
          </a:p>
        </p:txBody>
      </p:sp>
      <p:sp>
        <p:nvSpPr>
          <p:cNvPr id="1637" name="Shape 1637"/>
          <p:cNvSpPr>
            <a:spLocks noGrp="1"/>
          </p:cNvSpPr>
          <p:nvPr>
            <p:ph type="body" sz="quarter" idx="1"/>
          </p:nvPr>
        </p:nvSpPr>
        <p:spPr>
          <a:prstGeom prst="rect">
            <a:avLst/>
          </a:prstGeom>
        </p:spPr>
        <p:txBody>
          <a:bodyPr/>
          <a:lstStyle/>
          <a:p>
            <a:r>
              <a:t>Great for testing</a:t>
            </a:r>
          </a:p>
          <a:p>
            <a:endParaRPr/>
          </a:p>
          <a:p>
            <a:r>
              <a:t>Can use this today, but since we will need the SP later, go ahead and create it</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2" name="Shape 1642"/>
          <p:cNvSpPr>
            <a:spLocks noGrp="1" noRot="1" noChangeAspect="1"/>
          </p:cNvSpPr>
          <p:nvPr>
            <p:ph type="sldImg"/>
          </p:nvPr>
        </p:nvSpPr>
        <p:spPr>
          <a:xfrm>
            <a:off x="381000" y="685800"/>
            <a:ext cx="6096000" cy="3429000"/>
          </a:xfrm>
          <a:prstGeom prst="rect">
            <a:avLst/>
          </a:prstGeom>
        </p:spPr>
        <p:txBody>
          <a:bodyPr/>
          <a:lstStyle/>
          <a:p>
            <a:endParaRPr/>
          </a:p>
        </p:txBody>
      </p:sp>
      <p:sp>
        <p:nvSpPr>
          <p:cNvPr id="1643" name="Shape 1643"/>
          <p:cNvSpPr>
            <a:spLocks noGrp="1"/>
          </p:cNvSpPr>
          <p:nvPr>
            <p:ph type="body" sz="quarter" idx="1"/>
          </p:nvPr>
        </p:nvSpPr>
        <p:spPr>
          <a:prstGeom prst="rect">
            <a:avLst/>
          </a:prstGeom>
        </p:spPr>
        <p:txBody>
          <a:bodyPr/>
          <a:lstStyle/>
          <a:p>
            <a:endParaRPr/>
          </a:p>
          <a:p>
            <a:r>
              <a:t>You will generate these on your subscription in the challenges</a:t>
            </a:r>
          </a:p>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9" name="Shape 1649"/>
          <p:cNvSpPr>
            <a:spLocks noGrp="1" noRot="1" noChangeAspect="1"/>
          </p:cNvSpPr>
          <p:nvPr>
            <p:ph type="sldImg"/>
          </p:nvPr>
        </p:nvSpPr>
        <p:spPr>
          <a:xfrm>
            <a:off x="381000" y="685800"/>
            <a:ext cx="6096000" cy="3429000"/>
          </a:xfrm>
          <a:prstGeom prst="rect">
            <a:avLst/>
          </a:prstGeom>
        </p:spPr>
        <p:txBody>
          <a:bodyPr/>
          <a:lstStyle/>
          <a:p>
            <a:endParaRPr/>
          </a:p>
        </p:txBody>
      </p:sp>
      <p:sp>
        <p:nvSpPr>
          <p:cNvPr id="1650" name="Shape 1650"/>
          <p:cNvSpPr>
            <a:spLocks noGrp="1"/>
          </p:cNvSpPr>
          <p:nvPr>
            <p:ph type="body" sz="quarter" idx="1"/>
          </p:nvPr>
        </p:nvSpPr>
        <p:spPr>
          <a:prstGeom prst="rect">
            <a:avLst/>
          </a:prstGeom>
        </p:spPr>
        <p:txBody>
          <a:bodyPr/>
          <a:lstStyle/>
          <a:p>
            <a:r>
              <a:t>Can set them in the configuration</a:t>
            </a:r>
          </a:p>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6" name="Shape 1656"/>
          <p:cNvSpPr>
            <a:spLocks noGrp="1" noRot="1" noChangeAspect="1"/>
          </p:cNvSpPr>
          <p:nvPr>
            <p:ph type="sldImg"/>
          </p:nvPr>
        </p:nvSpPr>
        <p:spPr>
          <a:xfrm>
            <a:off x="381000" y="685800"/>
            <a:ext cx="6096000" cy="3429000"/>
          </a:xfrm>
          <a:prstGeom prst="rect">
            <a:avLst/>
          </a:prstGeom>
        </p:spPr>
        <p:txBody>
          <a:bodyPr/>
          <a:lstStyle/>
          <a:p>
            <a:endParaRPr/>
          </a:p>
        </p:txBody>
      </p:sp>
      <p:sp>
        <p:nvSpPr>
          <p:cNvPr id="1657" name="Shape 1657"/>
          <p:cNvSpPr>
            <a:spLocks noGrp="1"/>
          </p:cNvSpPr>
          <p:nvPr>
            <p:ph type="body" sz="quarter" idx="1"/>
          </p:nvPr>
        </p:nvSpPr>
        <p:spPr>
          <a:prstGeom prst="rect">
            <a:avLst/>
          </a:prstGeom>
        </p:spPr>
        <p:txBody>
          <a:bodyPr/>
          <a:lstStyle/>
          <a:p>
            <a:r>
              <a:t>Preferred method</a:t>
            </a:r>
          </a:p>
          <a:p>
            <a:endParaRPr/>
          </a:p>
          <a:p>
            <a:r>
              <a:t>Easiest to blend into automation</a:t>
            </a:r>
          </a:p>
          <a:p>
            <a:endParaRPr/>
          </a:p>
          <a:p>
            <a:r>
              <a:t>How Terraform Enterprise will get these values.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3" name="Shape 16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64" name="Shape 1664"/>
          <p:cNvSpPr>
            <a:spLocks noGrp="1"/>
          </p:cNvSpPr>
          <p:nvPr>
            <p:ph type="body" sz="quarter" idx="1"/>
          </p:nvPr>
        </p:nvSpPr>
        <p:spPr>
          <a:prstGeom prst="rect">
            <a:avLst/>
          </a:prstGeom>
        </p:spPr>
        <p:txBody>
          <a:bodyPr/>
          <a:lstStyle/>
          <a:p>
            <a:r>
              <a:t>Location equivalent</a:t>
            </a:r>
          </a:p>
          <a:p>
            <a:endParaRPr/>
          </a:p>
          <a:p>
            <a:r>
              <a:t>Pick either format, just be consistent</a:t>
            </a:r>
          </a:p>
          <a:p>
            <a:endParaRPr/>
          </a:p>
          <a:p>
            <a:r>
              <a:t>We use `eastus` in this workshop</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 name="Shape 1669"/>
          <p:cNvSpPr>
            <a:spLocks noGrp="1" noRot="1" noChangeAspect="1"/>
          </p:cNvSpPr>
          <p:nvPr>
            <p:ph type="sldImg"/>
          </p:nvPr>
        </p:nvSpPr>
        <p:spPr>
          <a:xfrm>
            <a:off x="381000" y="685800"/>
            <a:ext cx="6096000" cy="3429000"/>
          </a:xfrm>
          <a:prstGeom prst="rect">
            <a:avLst/>
          </a:prstGeom>
        </p:spPr>
        <p:txBody>
          <a:bodyPr/>
          <a:lstStyle/>
          <a:p>
            <a:endParaRPr/>
          </a:p>
        </p:txBody>
      </p:sp>
      <p:sp>
        <p:nvSpPr>
          <p:cNvPr id="1670" name="Shape 1670"/>
          <p:cNvSpPr>
            <a:spLocks noGrp="1"/>
          </p:cNvSpPr>
          <p:nvPr>
            <p:ph type="body" sz="quarter" idx="1"/>
          </p:nvPr>
        </p:nvSpPr>
        <p:spPr>
          <a:prstGeom prst="rect">
            <a:avLst/>
          </a:prstGeom>
        </p:spPr>
        <p:txBody>
          <a:bodyPr/>
          <a:lstStyle/>
          <a:p>
            <a:r>
              <a:t>Walk through Repo</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4" name="Shape 1674"/>
          <p:cNvSpPr>
            <a:spLocks noGrp="1" noRot="1" noChangeAspect="1"/>
          </p:cNvSpPr>
          <p:nvPr>
            <p:ph type="sldImg"/>
          </p:nvPr>
        </p:nvSpPr>
        <p:spPr>
          <a:prstGeom prst="rect">
            <a:avLst/>
          </a:prstGeom>
        </p:spPr>
        <p:txBody>
          <a:bodyPr/>
          <a:lstStyle/>
          <a:p>
            <a:endParaRPr/>
          </a:p>
        </p:txBody>
      </p:sp>
      <p:sp>
        <p:nvSpPr>
          <p:cNvPr id="1675" name="Shape 1675"/>
          <p:cNvSpPr>
            <a:spLocks noGrp="1"/>
          </p:cNvSpPr>
          <p:nvPr>
            <p:ph type="body" sz="quarter" idx="1"/>
          </p:nvPr>
        </p:nvSpPr>
        <p:spPr>
          <a:prstGeom prst="rect">
            <a:avLst/>
          </a:prstGeom>
        </p:spPr>
        <p:txBody>
          <a:bodyPr/>
          <a:lstStyle/>
          <a:p>
            <a:r>
              <a:t>30-45 mins</a:t>
            </a:r>
            <a:br/>
            <a:r>
              <a:t>Walk through the challenges</a:t>
            </a:r>
          </a:p>
          <a:p>
            <a:endParaRPr/>
          </a:p>
          <a:p>
            <a:r>
              <a:t>Setup Environment</a:t>
            </a:r>
          </a:p>
          <a:p>
            <a:endParaRPr/>
          </a:p>
          <a:p>
            <a:r>
              <a:t>Connect to the Azure CLI</a:t>
            </a:r>
          </a:p>
          <a:p>
            <a:r>
              <a:t>Create a Resource Group</a:t>
            </a:r>
          </a:p>
          <a:p>
            <a:endParaRPr/>
          </a:p>
          <a:p>
            <a:r>
              <a:t>Goal: get setup/connected/building infrastructure</a:t>
            </a:r>
          </a:p>
          <a:p>
            <a:endParaRPr/>
          </a:p>
          <a:p>
            <a:r>
              <a:t>Combine this as a break</a:t>
            </a:r>
          </a:p>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Shape 721"/>
          <p:cNvSpPr>
            <a:spLocks noGrp="1" noRot="1" noChangeAspect="1"/>
          </p:cNvSpPr>
          <p:nvPr>
            <p:ph type="sldImg"/>
          </p:nvPr>
        </p:nvSpPr>
        <p:spPr>
          <a:xfrm>
            <a:off x="381000" y="685800"/>
            <a:ext cx="6096000" cy="3429000"/>
          </a:xfrm>
          <a:prstGeom prst="rect">
            <a:avLst/>
          </a:prstGeom>
        </p:spPr>
        <p:txBody>
          <a:bodyPr/>
          <a:lstStyle/>
          <a:p>
            <a:endParaRPr/>
          </a:p>
        </p:txBody>
      </p:sp>
      <p:sp>
        <p:nvSpPr>
          <p:cNvPr id="722" name="Shape 722"/>
          <p:cNvSpPr>
            <a:spLocks noGrp="1"/>
          </p:cNvSpPr>
          <p:nvPr>
            <p:ph type="body" sz="quarter" idx="1"/>
          </p:nvPr>
        </p:nvSpPr>
        <p:spPr>
          <a:prstGeom prst="rect">
            <a:avLst/>
          </a:prstGeom>
        </p:spPr>
        <p:txBody>
          <a:bodyPr/>
          <a:lstStyle/>
          <a:p>
            <a:pPr>
              <a:defRPr sz="1400"/>
            </a:pPr>
            <a:r>
              <a:t>Intro and Overview of IaC, Terraform, and Azure – give us a solid base to start discussing higher level topics</a:t>
            </a:r>
          </a:p>
          <a:p>
            <a:pPr>
              <a:defRPr sz="1400"/>
            </a:pPr>
            <a:endParaRPr/>
          </a:p>
          <a:p>
            <a:pPr>
              <a:defRPr sz="1400"/>
            </a:pPr>
            <a:r>
              <a:t>Lunch – Solution Discussion, Free form, whiteboard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 name="Shape 1679"/>
          <p:cNvSpPr>
            <a:spLocks noGrp="1" noRot="1" noChangeAspect="1"/>
          </p:cNvSpPr>
          <p:nvPr>
            <p:ph type="sldImg"/>
          </p:nvPr>
        </p:nvSpPr>
        <p:spPr>
          <a:prstGeom prst="rect">
            <a:avLst/>
          </a:prstGeom>
        </p:spPr>
        <p:txBody>
          <a:bodyPr/>
          <a:lstStyle/>
          <a:p>
            <a:endParaRPr/>
          </a:p>
        </p:txBody>
      </p:sp>
      <p:sp>
        <p:nvSpPr>
          <p:cNvPr id="1680" name="Shape 1680"/>
          <p:cNvSpPr>
            <a:spLocks noGrp="1"/>
          </p:cNvSpPr>
          <p:nvPr>
            <p:ph type="body" sz="quarter" idx="1"/>
          </p:nvPr>
        </p:nvSpPr>
        <p:spPr>
          <a:prstGeom prst="rect">
            <a:avLst/>
          </a:prstGeom>
        </p:spPr>
        <p:txBody>
          <a:bodyPr/>
          <a:lstStyle/>
          <a:p>
            <a:r>
              <a:t>How did it go?</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Shape 1697"/>
          <p:cNvSpPr>
            <a:spLocks noGrp="1" noRot="1" noChangeAspect="1"/>
          </p:cNvSpPr>
          <p:nvPr>
            <p:ph type="sldImg"/>
          </p:nvPr>
        </p:nvSpPr>
        <p:spPr>
          <a:prstGeom prst="rect">
            <a:avLst/>
          </a:prstGeom>
        </p:spPr>
        <p:txBody>
          <a:bodyPr/>
          <a:lstStyle/>
          <a:p>
            <a:endParaRPr/>
          </a:p>
        </p:txBody>
      </p:sp>
      <p:sp>
        <p:nvSpPr>
          <p:cNvPr id="1698" name="Shape 1698"/>
          <p:cNvSpPr>
            <a:spLocks noGrp="1"/>
          </p:cNvSpPr>
          <p:nvPr>
            <p:ph type="body" sz="quarter" idx="1"/>
          </p:nvPr>
        </p:nvSpPr>
        <p:spPr>
          <a:prstGeom prst="rect">
            <a:avLst/>
          </a:prstGeom>
        </p:spPr>
        <p:txBody>
          <a:bodyPr/>
          <a:lstStyle/>
          <a:p>
            <a:r>
              <a:t>	Do not store in source control</a:t>
            </a:r>
          </a:p>
          <a:p>
            <a:endParaRPr/>
          </a:p>
          <a:p>
            <a:r>
              <a:t>Such as usernames, passwords, keys…</a:t>
            </a:r>
          </a:p>
          <a:p>
            <a:endParaRPr/>
          </a:p>
          <a:p>
            <a:r>
              <a:t>Encrypted at rest in Azure storage accounts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 name="Shape 1780"/>
          <p:cNvSpPr>
            <a:spLocks noGrp="1" noRot="1" noChangeAspect="1"/>
          </p:cNvSpPr>
          <p:nvPr>
            <p:ph type="sldImg"/>
          </p:nvPr>
        </p:nvSpPr>
        <p:spPr>
          <a:prstGeom prst="rect">
            <a:avLst/>
          </a:prstGeom>
        </p:spPr>
        <p:txBody>
          <a:bodyPr/>
          <a:lstStyle/>
          <a:p>
            <a:endParaRPr/>
          </a:p>
        </p:txBody>
      </p:sp>
      <p:sp>
        <p:nvSpPr>
          <p:cNvPr id="1781" name="Shape 1781"/>
          <p:cNvSpPr>
            <a:spLocks noGrp="1"/>
          </p:cNvSpPr>
          <p:nvPr>
            <p:ph type="body" sz="quarter" idx="1"/>
          </p:nvPr>
        </p:nvSpPr>
        <p:spPr>
          <a:prstGeom prst="rect">
            <a:avLst/>
          </a:prstGeom>
        </p:spPr>
        <p:txBody>
          <a:bodyPr/>
          <a:lstStyle/>
          <a:p>
            <a:r>
              <a:t>Can be default or else required.</a:t>
            </a:r>
          </a:p>
          <a:p>
            <a:endParaRPr/>
          </a:p>
          <a:p>
            <a:r>
              <a:t>Default are literal and can not be interpolated.</a:t>
            </a:r>
          </a:p>
          <a:p>
            <a:endParaRPr/>
          </a:p>
          <a:p>
            <a:r>
              <a:t>Type is assumed.</a:t>
            </a:r>
          </a:p>
          <a:p>
            <a:endParaRPr/>
          </a:p>
          <a:p>
            <a:r>
              <a:t>Interpolation, more to come, VERY powerful</a:t>
            </a:r>
          </a:p>
          <a:p>
            <a:endParaRPr/>
          </a:p>
          <a:p>
            <a:r>
              <a:t>Description is purely for documentation (TF Registry)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 name="Shape 1790"/>
          <p:cNvSpPr>
            <a:spLocks noGrp="1" noRot="1" noChangeAspect="1"/>
          </p:cNvSpPr>
          <p:nvPr>
            <p:ph type="sldImg"/>
          </p:nvPr>
        </p:nvSpPr>
        <p:spPr>
          <a:xfrm>
            <a:off x="381000" y="685800"/>
            <a:ext cx="6096000" cy="3429000"/>
          </a:xfrm>
          <a:prstGeom prst="rect">
            <a:avLst/>
          </a:prstGeom>
        </p:spPr>
        <p:txBody>
          <a:bodyPr/>
          <a:lstStyle/>
          <a:p>
            <a:endParaRPr/>
          </a:p>
        </p:txBody>
      </p:sp>
      <p:sp>
        <p:nvSpPr>
          <p:cNvPr id="1791" name="Shape 1791"/>
          <p:cNvSpPr>
            <a:spLocks noGrp="1"/>
          </p:cNvSpPr>
          <p:nvPr>
            <p:ph type="body" sz="quarter" idx="1"/>
          </p:nvPr>
        </p:nvSpPr>
        <p:spPr>
          <a:prstGeom prst="rect">
            <a:avLst/>
          </a:prstGeom>
        </p:spPr>
        <p:txBody>
          <a:bodyPr/>
          <a:lstStyle/>
          <a:p>
            <a:r>
              <a:t>Can be fragile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 name="Shape 1804"/>
          <p:cNvSpPr>
            <a:spLocks noGrp="1" noRot="1" noChangeAspect="1"/>
          </p:cNvSpPr>
          <p:nvPr>
            <p:ph type="sldImg"/>
          </p:nvPr>
        </p:nvSpPr>
        <p:spPr>
          <a:prstGeom prst="rect">
            <a:avLst/>
          </a:prstGeom>
        </p:spPr>
        <p:txBody>
          <a:bodyPr/>
          <a:lstStyle/>
          <a:p>
            <a:endParaRPr/>
          </a:p>
        </p:txBody>
      </p:sp>
      <p:sp>
        <p:nvSpPr>
          <p:cNvPr id="1805" name="Shape 1805"/>
          <p:cNvSpPr>
            <a:spLocks noGrp="1"/>
          </p:cNvSpPr>
          <p:nvPr>
            <p:ph type="body" sz="quarter" idx="1"/>
          </p:nvPr>
        </p:nvSpPr>
        <p:spPr>
          <a:prstGeom prst="rect">
            <a:avLst/>
          </a:prstGeom>
        </p:spPr>
        <p:txBody>
          <a:bodyPr/>
          <a:lstStyle/>
          <a:p>
            <a:r>
              <a:t>All files can declare and use variables.</a:t>
            </a:r>
          </a:p>
          <a:p>
            <a:r>
              <a:t>Share the same scope.</a:t>
            </a:r>
          </a:p>
          <a:p>
            <a:r>
              <a:t>Can not duplicate.</a:t>
            </a:r>
          </a:p>
          <a:p>
            <a:endParaRPr/>
          </a:p>
          <a:p>
            <a:r>
              <a:t>Revisit when we reach modules.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 name="Shape 1822"/>
          <p:cNvSpPr>
            <a:spLocks noGrp="1" noRot="1" noChangeAspect="1"/>
          </p:cNvSpPr>
          <p:nvPr>
            <p:ph type="sldImg"/>
          </p:nvPr>
        </p:nvSpPr>
        <p:spPr>
          <a:prstGeom prst="rect">
            <a:avLst/>
          </a:prstGeom>
        </p:spPr>
        <p:txBody>
          <a:bodyPr/>
          <a:lstStyle/>
          <a:p>
            <a:endParaRPr/>
          </a:p>
        </p:txBody>
      </p:sp>
      <p:sp>
        <p:nvSpPr>
          <p:cNvPr id="1823" name="Shape 1823"/>
          <p:cNvSpPr>
            <a:spLocks noGrp="1"/>
          </p:cNvSpPr>
          <p:nvPr>
            <p:ph type="body" sz="quarter" idx="1"/>
          </p:nvPr>
        </p:nvSpPr>
        <p:spPr>
          <a:prstGeom prst="rect">
            <a:avLst/>
          </a:prstGeom>
        </p:spPr>
        <p:txBody>
          <a:bodyPr/>
          <a:lstStyle/>
          <a:p>
            <a:r>
              <a:t>Pass as many as you like</a:t>
            </a:r>
          </a:p>
          <a:p>
            <a:endParaRPr/>
          </a:p>
          <a:p>
            <a:r>
              <a:t>Duplicates will be overridden.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t>Great for automation.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a:spLocks noGrp="1" noRot="1" noChangeAspect="1"/>
          </p:cNvSpPr>
          <p:nvPr>
            <p:ph type="sldImg"/>
          </p:nvPr>
        </p:nvSpPr>
        <p:spPr>
          <a:xfrm>
            <a:off x="381000" y="685800"/>
            <a:ext cx="6096000" cy="3429000"/>
          </a:xfrm>
          <a:prstGeom prst="rect">
            <a:avLst/>
          </a:prstGeom>
        </p:spPr>
        <p:txBody>
          <a:bodyPr/>
          <a:lstStyle/>
          <a:p>
            <a:endParaRPr/>
          </a:p>
        </p:txBody>
      </p:sp>
      <p:sp>
        <p:nvSpPr>
          <p:cNvPr id="1934" name="Shape 1934"/>
          <p:cNvSpPr>
            <a:spLocks noGrp="1"/>
          </p:cNvSpPr>
          <p:nvPr>
            <p:ph type="body" sz="quarter" idx="1"/>
          </p:nvPr>
        </p:nvSpPr>
        <p:spPr>
          <a:prstGeom prst="rect">
            <a:avLst/>
          </a:prstGeom>
        </p:spPr>
        <p:txBody>
          <a:bodyPr/>
          <a:lstStyle/>
          <a:p>
            <a:endParaRPr/>
          </a:p>
          <a:p>
            <a:r>
              <a:t>Create a Virtual Machine step by step.</a:t>
            </a:r>
          </a:p>
          <a:p>
            <a:endParaRPr/>
          </a:p>
          <a:p>
            <a:r>
              <a:t>Scale the Virtual Machine.</a:t>
            </a:r>
          </a:p>
          <a:p>
            <a:endParaRPr/>
          </a:p>
        </p:txBody>
      </p:sp>
    </p:spTree>
    <p:extLst>
      <p:ext uri="{BB962C8B-B14F-4D97-AF65-F5344CB8AC3E}">
        <p14:creationId xmlns:p14="http://schemas.microsoft.com/office/powerpoint/2010/main" val="16753961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54915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prstGeom prst="rect">
            <a:avLst/>
          </a:prstGeom>
        </p:spPr>
        <p:txBody>
          <a:bodyPr/>
          <a:lstStyle/>
          <a:p>
            <a:endParaRPr/>
          </a:p>
        </p:txBody>
      </p:sp>
      <p:sp>
        <p:nvSpPr>
          <p:cNvPr id="1838" name="Shape 1838"/>
          <p:cNvSpPr>
            <a:spLocks noGrp="1"/>
          </p:cNvSpPr>
          <p:nvPr>
            <p:ph type="body" sz="quarter" idx="1"/>
          </p:nvPr>
        </p:nvSpPr>
        <p:spPr>
          <a:prstGeom prst="rect">
            <a:avLst/>
          </a:prstGeom>
        </p:spPr>
        <p:txBody>
          <a:bodyPr/>
          <a:lstStyle/>
          <a:p>
            <a:r>
              <a:t>Each resource has a lot of metadata, showing it all would be too difficult to sort through.</a:t>
            </a:r>
          </a:p>
          <a:p>
            <a:endParaRPr/>
          </a:p>
          <a:p>
            <a:r>
              <a:t>Computed Values (dynamic IPs)</a:t>
            </a:r>
          </a:p>
          <a:p>
            <a:endParaRPr/>
          </a:p>
          <a:p>
            <a:r>
              <a:t>Customized outputs</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Shape 739"/>
          <p:cNvSpPr>
            <a:spLocks noGrp="1" noRot="1" noChangeAspect="1"/>
          </p:cNvSpPr>
          <p:nvPr>
            <p:ph type="sldImg"/>
          </p:nvPr>
        </p:nvSpPr>
        <p:spPr>
          <a:prstGeom prst="rect">
            <a:avLst/>
          </a:prstGeom>
        </p:spPr>
        <p:txBody>
          <a:bodyPr/>
          <a:lstStyle/>
          <a:p>
            <a:endParaRPr/>
          </a:p>
        </p:txBody>
      </p:sp>
      <p:sp>
        <p:nvSpPr>
          <p:cNvPr id="740" name="Shape 740"/>
          <p:cNvSpPr>
            <a:spLocks noGrp="1"/>
          </p:cNvSpPr>
          <p:nvPr>
            <p:ph type="body" sz="quarter" idx="1"/>
          </p:nvPr>
        </p:nvSpPr>
        <p:spPr>
          <a:prstGeom prst="rect">
            <a:avLst/>
          </a:prstGeom>
        </p:spPr>
        <p:txBody>
          <a:bodyPr/>
          <a:lstStyle/>
          <a:p>
            <a:pPr defTabSz="685800">
              <a:defRPr sz="1400"/>
            </a:pPr>
            <a:r>
              <a:t>Founded: As Ops Practitioners moving to the cloud, gaps in provision, secure, run.</a:t>
            </a:r>
          </a:p>
          <a:p>
            <a:pPr defTabSz="685800">
              <a:defRPr sz="1400"/>
            </a:pPr>
            <a:endParaRPr/>
          </a:p>
          <a:p>
            <a:pPr defTabSz="685800">
              <a:defRPr sz="1400"/>
            </a:pPr>
            <a:r>
              <a:t>Mission: Any, could be cloud native, hybrid, etc…</a:t>
            </a:r>
          </a:p>
          <a:p>
            <a:pPr defTabSz="685800">
              <a:defRPr sz="1400"/>
            </a:pPr>
            <a:endParaRPr/>
          </a:p>
          <a:p>
            <a:pPr defTabSz="685800">
              <a:defRPr sz="1400"/>
            </a:pPr>
            <a:r>
              <a:t>How: Open source projects, Enterprise (collaboration and governance)</a:t>
            </a:r>
          </a:p>
          <a:p>
            <a:pPr defTabSz="685800">
              <a:defRPr sz="1400"/>
            </a:pPr>
            <a:endParaRPr/>
          </a:p>
          <a:p>
            <a:pPr defTabSz="685800">
              <a:defRPr sz="1400"/>
            </a:pPr>
            <a:r>
              <a:t>Without tying themselves to a particular platform or technology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r>
              <a:t>One of the most important!</a:t>
            </a:r>
          </a:p>
          <a:p>
            <a:endParaRPr/>
          </a:p>
          <a:p>
            <a:r>
              <a:t>count.index scoped to resource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p>
            <a:r>
              <a:t>Element() If the index is greater than the number of elements, this function will wrap using a standard mod algorithm.</a:t>
            </a:r>
          </a:p>
          <a:p>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Shape 1882"/>
          <p:cNvSpPr>
            <a:spLocks noGrp="1" noRot="1" noChangeAspect="1"/>
          </p:cNvSpPr>
          <p:nvPr>
            <p:ph type="sldImg"/>
          </p:nvPr>
        </p:nvSpPr>
        <p:spPr>
          <a:prstGeom prst="rect">
            <a:avLst/>
          </a:prstGeom>
        </p:spPr>
        <p:txBody>
          <a:bodyPr/>
          <a:lstStyle/>
          <a:p>
            <a:endParaRPr/>
          </a:p>
        </p:txBody>
      </p:sp>
      <p:sp>
        <p:nvSpPr>
          <p:cNvPr id="1883" name="Shape 1883"/>
          <p:cNvSpPr>
            <a:spLocks noGrp="1"/>
          </p:cNvSpPr>
          <p:nvPr>
            <p:ph type="body" sz="quarter" idx="1"/>
          </p:nvPr>
        </p:nvSpPr>
        <p:spPr>
          <a:prstGeom prst="rect">
            <a:avLst/>
          </a:prstGeom>
        </p:spPr>
        <p:txBody>
          <a:bodyPr/>
          <a:lstStyle/>
          <a:p>
            <a:r>
              <a:t>Format, for index =2 -&gt; “web-002”</a:t>
            </a:r>
          </a:p>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hape 1892"/>
          <p:cNvSpPr>
            <a:spLocks noGrp="1" noRot="1" noChangeAspect="1"/>
          </p:cNvSpPr>
          <p:nvPr>
            <p:ph type="sldImg"/>
          </p:nvPr>
        </p:nvSpPr>
        <p:spPr>
          <a:prstGeom prst="rect">
            <a:avLst/>
          </a:prstGeom>
        </p:spPr>
        <p:txBody>
          <a:bodyPr/>
          <a:lstStyle/>
          <a:p>
            <a:endParaRPr/>
          </a:p>
        </p:txBody>
      </p:sp>
      <p:sp>
        <p:nvSpPr>
          <p:cNvPr id="1893" name="Shape 1893"/>
          <p:cNvSpPr>
            <a:spLocks noGrp="1"/>
          </p:cNvSpPr>
          <p:nvPr>
            <p:ph type="body" sz="quarter" idx="1"/>
          </p:nvPr>
        </p:nvSpPr>
        <p:spPr>
          <a:prstGeom prst="rect">
            <a:avLst/>
          </a:prstGeom>
        </p:spPr>
        <p:txBody>
          <a:bodyPr/>
          <a:lstStyle/>
          <a:p>
            <a:r>
              <a:t>Private variable</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a:spLocks noGrp="1" noRot="1" noChangeAspect="1"/>
          </p:cNvSpPr>
          <p:nvPr>
            <p:ph type="sldImg"/>
          </p:nvPr>
        </p:nvSpPr>
        <p:spPr>
          <a:xfrm>
            <a:off x="381000" y="685800"/>
            <a:ext cx="6096000" cy="3429000"/>
          </a:xfrm>
          <a:prstGeom prst="rect">
            <a:avLst/>
          </a:prstGeom>
        </p:spPr>
        <p:txBody>
          <a:bodyPr/>
          <a:lstStyle/>
          <a:p>
            <a:endParaRPr/>
          </a:p>
        </p:txBody>
      </p:sp>
      <p:sp>
        <p:nvSpPr>
          <p:cNvPr id="1934" name="Shape 1934"/>
          <p:cNvSpPr>
            <a:spLocks noGrp="1"/>
          </p:cNvSpPr>
          <p:nvPr>
            <p:ph type="body" sz="quarter" idx="1"/>
          </p:nvPr>
        </p:nvSpPr>
        <p:spPr>
          <a:prstGeom prst="rect">
            <a:avLst/>
          </a:prstGeom>
        </p:spPr>
        <p:txBody>
          <a:bodyPr/>
          <a:lstStyle/>
          <a:p>
            <a:endParaRPr/>
          </a:p>
          <a:p>
            <a:r>
              <a:t>Create a Virtual Machine step by step.</a:t>
            </a:r>
          </a:p>
          <a:p>
            <a:endParaRPr/>
          </a:p>
          <a:p>
            <a:r>
              <a:t>Scale the Virtual Machine.</a:t>
            </a:r>
          </a:p>
          <a:p>
            <a:endParaRPr/>
          </a:p>
        </p:txBody>
      </p:sp>
    </p:spTree>
    <p:extLst>
      <p:ext uri="{BB962C8B-B14F-4D97-AF65-F5344CB8AC3E}">
        <p14:creationId xmlns:p14="http://schemas.microsoft.com/office/powerpoint/2010/main" val="992711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Shape 1923"/>
          <p:cNvSpPr>
            <a:spLocks noGrp="1" noRot="1" noChangeAspect="1"/>
          </p:cNvSpPr>
          <p:nvPr>
            <p:ph type="sldImg"/>
          </p:nvPr>
        </p:nvSpPr>
        <p:spPr>
          <a:prstGeom prst="rect">
            <a:avLst/>
          </a:prstGeom>
        </p:spPr>
        <p:txBody>
          <a:bodyPr/>
          <a:lstStyle/>
          <a:p>
            <a:endParaRPr/>
          </a:p>
        </p:txBody>
      </p:sp>
      <p:sp>
        <p:nvSpPr>
          <p:cNvPr id="1924" name="Shape 1924"/>
          <p:cNvSpPr>
            <a:spLocks noGrp="1"/>
          </p:cNvSpPr>
          <p:nvPr>
            <p:ph type="body" sz="quarter" idx="1"/>
          </p:nvPr>
        </p:nvSpPr>
        <p:spPr>
          <a:prstGeom prst="rect">
            <a:avLst/>
          </a:prstGeom>
        </p:spPr>
        <p:txBody>
          <a:bodyPr/>
          <a:lstStyle/>
          <a:p>
            <a:r>
              <a:t>Terraform Enterprise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 name="Shape 1938"/>
          <p:cNvSpPr>
            <a:spLocks noGrp="1" noRot="1" noChangeAspect="1"/>
          </p:cNvSpPr>
          <p:nvPr>
            <p:ph type="sldImg"/>
          </p:nvPr>
        </p:nvSpPr>
        <p:spPr>
          <a:xfrm>
            <a:off x="381000" y="685800"/>
            <a:ext cx="6096000" cy="3429000"/>
          </a:xfrm>
          <a:prstGeom prst="rect">
            <a:avLst/>
          </a:prstGeom>
        </p:spPr>
        <p:txBody>
          <a:bodyPr/>
          <a:lstStyle/>
          <a:p>
            <a:endParaRPr/>
          </a:p>
        </p:txBody>
      </p:sp>
      <p:sp>
        <p:nvSpPr>
          <p:cNvPr id="1939" name="Shape 1939"/>
          <p:cNvSpPr>
            <a:spLocks noGrp="1"/>
          </p:cNvSpPr>
          <p:nvPr>
            <p:ph type="body" sz="quarter" idx="1"/>
          </p:nvPr>
        </p:nvSpPr>
        <p:spPr>
          <a:prstGeom prst="rect">
            <a:avLst/>
          </a:prstGeom>
        </p:spPr>
        <p:txBody>
          <a:bodyPr/>
          <a:lstStyle/>
          <a:p>
            <a:endParaRPr/>
          </a:p>
          <a:p>
            <a:r>
              <a:t>Create a Virtual Machine step by step.</a:t>
            </a:r>
          </a:p>
          <a:p>
            <a:endParaRPr/>
          </a:p>
          <a:p>
            <a:r>
              <a:t>Scale the Virtual Machine.</a:t>
            </a:r>
          </a:p>
          <a:p>
            <a:endParaRPr/>
          </a:p>
        </p:txBody>
      </p:sp>
    </p:spTree>
    <p:extLst>
      <p:ext uri="{BB962C8B-B14F-4D97-AF65-F5344CB8AC3E}">
        <p14:creationId xmlns:p14="http://schemas.microsoft.com/office/powerpoint/2010/main" val="4514949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2625876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76752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Shape 791"/>
          <p:cNvSpPr>
            <a:spLocks noGrp="1" noRot="1" noChangeAspect="1"/>
          </p:cNvSpPr>
          <p:nvPr>
            <p:ph type="sldImg"/>
          </p:nvPr>
        </p:nvSpPr>
        <p:spPr>
          <a:prstGeom prst="rect">
            <a:avLst/>
          </a:prstGeom>
        </p:spPr>
        <p:txBody>
          <a:bodyPr/>
          <a:lstStyle/>
          <a:p>
            <a:endParaRPr/>
          </a:p>
        </p:txBody>
      </p:sp>
      <p:sp>
        <p:nvSpPr>
          <p:cNvPr id="792" name="Shape 792"/>
          <p:cNvSpPr>
            <a:spLocks noGrp="1"/>
          </p:cNvSpPr>
          <p:nvPr>
            <p:ph type="body" sz="quarter" idx="1"/>
          </p:nvPr>
        </p:nvSpPr>
        <p:spPr>
          <a:prstGeom prst="rect">
            <a:avLst/>
          </a:prstGeom>
        </p:spPr>
        <p:txBody>
          <a:bodyPr/>
          <a:lstStyle/>
          <a:p>
            <a:pPr defTabSz="685800">
              <a:defRPr sz="1400"/>
            </a:pPr>
            <a:r>
              <a:t>Journey to the cloud</a:t>
            </a:r>
          </a:p>
          <a:p>
            <a:pPr defTabSz="685800">
              <a:defRPr sz="1400"/>
            </a:pPr>
            <a:endParaRPr/>
          </a:p>
          <a:p>
            <a:pPr defTabSz="685800">
              <a:defRPr sz="1400"/>
            </a:pPr>
            <a:r>
              <a:t>Traditional Datacenter:</a:t>
            </a:r>
          </a:p>
          <a:p>
            <a:pPr marL="285750" indent="-285750" defTabSz="685800">
              <a:buSzPct val="100000"/>
              <a:buChar char="-"/>
              <a:defRPr sz="1400"/>
            </a:pPr>
            <a:r>
              <a:t>Infrastructure</a:t>
            </a:r>
          </a:p>
          <a:p>
            <a:pPr marL="285750" indent="-285750" defTabSz="685800">
              <a:buSzPct val="100000"/>
              <a:buChar char="-"/>
              <a:defRPr sz="1400"/>
            </a:pPr>
            <a:r>
              <a:t>Applications</a:t>
            </a:r>
          </a:p>
          <a:p>
            <a:pPr marL="285750" indent="-285750" defTabSz="685800">
              <a:buSzPct val="100000"/>
              <a:buChar char="-"/>
              <a:defRPr sz="1400"/>
            </a:pPr>
            <a:r>
              <a:t>Security around perimeter</a:t>
            </a:r>
          </a:p>
          <a:p>
            <a:pPr defTabSz="685800">
              <a:defRPr sz="1400"/>
            </a:pPr>
            <a:endParaRPr/>
          </a:p>
          <a:p>
            <a:pPr defTabSz="685800">
              <a:defRPr sz="1400"/>
            </a:pPr>
            <a:r>
              <a:t>Straightforward approach. </a:t>
            </a:r>
          </a:p>
          <a:p>
            <a:pPr defTabSz="685800">
              <a:defRPr sz="1400"/>
            </a:pPr>
            <a:br/>
            <a:r>
              <a:t>Scaling up by adding more compute/memory.</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5427841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7114825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9143143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1404336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15318684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6161205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603486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184769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Shape 1957"/>
          <p:cNvSpPr>
            <a:spLocks noGrp="1" noRot="1" noChangeAspect="1"/>
          </p:cNvSpPr>
          <p:nvPr>
            <p:ph type="sldImg"/>
          </p:nvPr>
        </p:nvSpPr>
        <p:spPr>
          <a:xfrm>
            <a:off x="381000" y="685800"/>
            <a:ext cx="6096000" cy="3429000"/>
          </a:xfrm>
          <a:prstGeom prst="rect">
            <a:avLst/>
          </a:prstGeom>
        </p:spPr>
        <p:txBody>
          <a:bodyPr/>
          <a:lstStyle/>
          <a:p>
            <a:endParaRPr/>
          </a:p>
        </p:txBody>
      </p:sp>
      <p:sp>
        <p:nvSpPr>
          <p:cNvPr id="1958" name="Shape 1958"/>
          <p:cNvSpPr>
            <a:spLocks noGrp="1"/>
          </p:cNvSpPr>
          <p:nvPr>
            <p:ph type="body" sz="quarter" idx="1"/>
          </p:nvPr>
        </p:nvSpPr>
        <p:spPr>
          <a:prstGeom prst="rect">
            <a:avLst/>
          </a:prstGeom>
        </p:spPr>
        <p:txBody>
          <a:bodyPr/>
          <a:lstStyle/>
          <a:p>
            <a:r>
              <a:t>Independent of Terraform Provider</a:t>
            </a:r>
          </a:p>
          <a:p>
            <a:endParaRPr/>
          </a:p>
          <a:p>
            <a:r>
              <a:t>Consul</a:t>
            </a:r>
          </a:p>
          <a:p>
            <a:endParaRPr/>
          </a:p>
          <a:p>
            <a:r>
              <a:t>Consul value max = 512KB.</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Shape 852"/>
          <p:cNvSpPr>
            <a:spLocks noGrp="1" noRot="1" noChangeAspect="1"/>
          </p:cNvSpPr>
          <p:nvPr>
            <p:ph type="sldImg"/>
          </p:nvPr>
        </p:nvSpPr>
        <p:spPr>
          <a:prstGeom prst="rect">
            <a:avLst/>
          </a:prstGeom>
        </p:spPr>
        <p:txBody>
          <a:bodyPr/>
          <a:lstStyle/>
          <a:p>
            <a:endParaRPr/>
          </a:p>
        </p:txBody>
      </p:sp>
      <p:sp>
        <p:nvSpPr>
          <p:cNvPr id="853" name="Shape 853"/>
          <p:cNvSpPr>
            <a:spLocks noGrp="1"/>
          </p:cNvSpPr>
          <p:nvPr>
            <p:ph type="body" sz="quarter" idx="1"/>
          </p:nvPr>
        </p:nvSpPr>
        <p:spPr>
          <a:prstGeom prst="rect">
            <a:avLst/>
          </a:prstGeom>
        </p:spPr>
        <p:txBody>
          <a:bodyPr/>
          <a:lstStyle/>
          <a:p>
            <a:pPr defTabSz="685800">
              <a:defRPr sz="1400"/>
            </a:pPr>
            <a:r>
              <a:t>Move to single cloud</a:t>
            </a:r>
          </a:p>
          <a:p>
            <a:pPr defTabSz="685800">
              <a:defRPr sz="1400"/>
            </a:pPr>
            <a:endParaRPr/>
          </a:p>
          <a:p>
            <a:pPr defTabSz="685800">
              <a:defRPr sz="1400"/>
            </a:pPr>
            <a:r>
              <a:t>IaaS</a:t>
            </a:r>
          </a:p>
          <a:p>
            <a:pPr defTabSz="685800">
              <a:defRPr sz="1400"/>
            </a:pPr>
            <a:endParaRPr/>
          </a:p>
          <a:p>
            <a:pPr defTabSz="685800">
              <a:defRPr sz="1400"/>
            </a:pPr>
            <a:r>
              <a:t>PaaS offerings</a:t>
            </a:r>
          </a:p>
          <a:p>
            <a:pPr defTabSz="685800">
              <a:defRPr sz="1400"/>
            </a:pPr>
            <a:endParaRPr/>
          </a:p>
          <a:p>
            <a:pPr defTabSz="685800">
              <a:defRPr sz="1400"/>
            </a:pPr>
            <a:r>
              <a:t>Replication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 name="Shape 1938"/>
          <p:cNvSpPr>
            <a:spLocks noGrp="1" noRot="1" noChangeAspect="1"/>
          </p:cNvSpPr>
          <p:nvPr>
            <p:ph type="sldImg"/>
          </p:nvPr>
        </p:nvSpPr>
        <p:spPr>
          <a:xfrm>
            <a:off x="381000" y="685800"/>
            <a:ext cx="6096000" cy="3429000"/>
          </a:xfrm>
          <a:prstGeom prst="rect">
            <a:avLst/>
          </a:prstGeom>
        </p:spPr>
        <p:txBody>
          <a:bodyPr/>
          <a:lstStyle/>
          <a:p>
            <a:endParaRPr/>
          </a:p>
        </p:txBody>
      </p:sp>
      <p:sp>
        <p:nvSpPr>
          <p:cNvPr id="1939" name="Shape 1939"/>
          <p:cNvSpPr>
            <a:spLocks noGrp="1"/>
          </p:cNvSpPr>
          <p:nvPr>
            <p:ph type="body" sz="quarter" idx="1"/>
          </p:nvPr>
        </p:nvSpPr>
        <p:spPr>
          <a:prstGeom prst="rect">
            <a:avLst/>
          </a:prstGeom>
        </p:spPr>
        <p:txBody>
          <a:bodyPr/>
          <a:lstStyle/>
          <a:p>
            <a:endParaRPr/>
          </a:p>
          <a:p>
            <a:r>
              <a:t>Create a Virtual Machine step by step.</a:t>
            </a:r>
          </a:p>
          <a:p>
            <a:endParaRPr/>
          </a:p>
          <a:p>
            <a:r>
              <a:t>Scale the Virtual Machine.</a:t>
            </a:r>
          </a:p>
          <a:p>
            <a:endParaRPr/>
          </a:p>
        </p:txBody>
      </p:sp>
    </p:spTree>
    <p:extLst>
      <p:ext uri="{BB962C8B-B14F-4D97-AF65-F5344CB8AC3E}">
        <p14:creationId xmlns:p14="http://schemas.microsoft.com/office/powerpoint/2010/main" val="31579383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 name="Shape 1984"/>
          <p:cNvSpPr>
            <a:spLocks noGrp="1" noRot="1" noChangeAspect="1"/>
          </p:cNvSpPr>
          <p:nvPr>
            <p:ph type="sldImg"/>
          </p:nvPr>
        </p:nvSpPr>
        <p:spPr>
          <a:prstGeom prst="rect">
            <a:avLst/>
          </a:prstGeom>
        </p:spPr>
        <p:txBody>
          <a:bodyPr/>
          <a:lstStyle/>
          <a:p>
            <a:endParaRPr/>
          </a:p>
        </p:txBody>
      </p:sp>
      <p:sp>
        <p:nvSpPr>
          <p:cNvPr id="1985" name="Shape 1985"/>
          <p:cNvSpPr>
            <a:spLocks noGrp="1"/>
          </p:cNvSpPr>
          <p:nvPr>
            <p:ph type="body" sz="quarter" idx="1"/>
          </p:nvPr>
        </p:nvSpPr>
        <p:spPr>
          <a:prstGeom prst="rect">
            <a:avLst/>
          </a:prstGeom>
        </p:spPr>
        <p:txBody>
          <a:bodyPr/>
          <a:lstStyle/>
          <a:p>
            <a:r>
              <a:t>Can specify a DIR, but not recommended.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 name="Shape 2006"/>
          <p:cNvSpPr>
            <a:spLocks noGrp="1" noRot="1" noChangeAspect="1"/>
          </p:cNvSpPr>
          <p:nvPr>
            <p:ph type="sldImg"/>
          </p:nvPr>
        </p:nvSpPr>
        <p:spPr>
          <a:prstGeom prst="rect">
            <a:avLst/>
          </a:prstGeom>
        </p:spPr>
        <p:txBody>
          <a:bodyPr/>
          <a:lstStyle/>
          <a:p>
            <a:endParaRPr/>
          </a:p>
        </p:txBody>
      </p:sp>
      <p:sp>
        <p:nvSpPr>
          <p:cNvPr id="2007" name="Shape 2007"/>
          <p:cNvSpPr>
            <a:spLocks noGrp="1"/>
          </p:cNvSpPr>
          <p:nvPr>
            <p:ph type="body" sz="quarter" idx="1"/>
          </p:nvPr>
        </p:nvSpPr>
        <p:spPr>
          <a:prstGeom prst="rect">
            <a:avLst/>
          </a:prstGeom>
        </p:spPr>
        <p:txBody>
          <a:bodyPr/>
          <a:lstStyle/>
          <a:p>
            <a:r>
              <a:t>-check, great for CI server checks.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Shape 2025"/>
          <p:cNvSpPr>
            <a:spLocks noGrp="1" noRot="1" noChangeAspect="1"/>
          </p:cNvSpPr>
          <p:nvPr>
            <p:ph type="sldImg"/>
          </p:nvPr>
        </p:nvSpPr>
        <p:spPr>
          <a:prstGeom prst="rect">
            <a:avLst/>
          </a:prstGeom>
        </p:spPr>
        <p:txBody>
          <a:bodyPr/>
          <a:lstStyle/>
          <a:p>
            <a:endParaRPr/>
          </a:p>
        </p:txBody>
      </p:sp>
      <p:sp>
        <p:nvSpPr>
          <p:cNvPr id="2026" name="Shape 2026"/>
          <p:cNvSpPr>
            <a:spLocks noGrp="1"/>
          </p:cNvSpPr>
          <p:nvPr>
            <p:ph type="body" sz="quarter" idx="1"/>
          </p:nvPr>
        </p:nvSpPr>
        <p:spPr>
          <a:prstGeom prst="rect">
            <a:avLst/>
          </a:prstGeom>
        </p:spPr>
        <p:txBody>
          <a:bodyPr/>
          <a:lstStyle/>
          <a:p>
            <a:r>
              <a:t>Doesn’t modify state </a:t>
            </a:r>
          </a:p>
          <a:p>
            <a:r>
              <a:t>Can read remotes</a:t>
            </a:r>
          </a:p>
          <a:p>
            <a:r>
              <a:t>Can work with out a state (just nothing to query)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xfrm>
            <a:off x="381000" y="685800"/>
            <a:ext cx="6096000" cy="3429000"/>
          </a:xfrm>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extLst>
      <p:ext uri="{BB962C8B-B14F-4D97-AF65-F5344CB8AC3E}">
        <p14:creationId xmlns:p14="http://schemas.microsoft.com/office/powerpoint/2010/main" val="28141993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8" name="Shape 1938"/>
          <p:cNvSpPr>
            <a:spLocks noGrp="1" noRot="1" noChangeAspect="1"/>
          </p:cNvSpPr>
          <p:nvPr>
            <p:ph type="sldImg"/>
          </p:nvPr>
        </p:nvSpPr>
        <p:spPr>
          <a:xfrm>
            <a:off x="381000" y="685800"/>
            <a:ext cx="6096000" cy="3429000"/>
          </a:xfrm>
          <a:prstGeom prst="rect">
            <a:avLst/>
          </a:prstGeom>
        </p:spPr>
        <p:txBody>
          <a:bodyPr/>
          <a:lstStyle/>
          <a:p>
            <a:endParaRPr/>
          </a:p>
        </p:txBody>
      </p:sp>
      <p:sp>
        <p:nvSpPr>
          <p:cNvPr id="1939" name="Shape 1939"/>
          <p:cNvSpPr>
            <a:spLocks noGrp="1"/>
          </p:cNvSpPr>
          <p:nvPr>
            <p:ph type="body" sz="quarter" idx="1"/>
          </p:nvPr>
        </p:nvSpPr>
        <p:spPr>
          <a:prstGeom prst="rect">
            <a:avLst/>
          </a:prstGeom>
        </p:spPr>
        <p:txBody>
          <a:bodyPr/>
          <a:lstStyle/>
          <a:p>
            <a:endParaRPr/>
          </a:p>
          <a:p>
            <a:r>
              <a:t>Create a Virtual Machine step by step.</a:t>
            </a:r>
          </a:p>
          <a:p>
            <a:endParaRPr/>
          </a:p>
          <a:p>
            <a:r>
              <a:t>Scale the Virtual Machine.</a:t>
            </a:r>
          </a:p>
          <a:p>
            <a:endParaRPr/>
          </a:p>
        </p:txBody>
      </p:sp>
    </p:spTree>
    <p:extLst>
      <p:ext uri="{BB962C8B-B14F-4D97-AF65-F5344CB8AC3E}">
        <p14:creationId xmlns:p14="http://schemas.microsoft.com/office/powerpoint/2010/main" val="3174192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11/25/19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7544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140</a:t>
            </a:fld>
            <a:endParaRPr lang="en-US"/>
          </a:p>
        </p:txBody>
      </p:sp>
    </p:spTree>
    <p:extLst>
      <p:ext uri="{BB962C8B-B14F-4D97-AF65-F5344CB8AC3E}">
        <p14:creationId xmlns:p14="http://schemas.microsoft.com/office/powerpoint/2010/main" val="8792514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141</a:t>
            </a:fld>
            <a:endParaRPr lang="en-US"/>
          </a:p>
        </p:txBody>
      </p:sp>
    </p:spTree>
    <p:extLst>
      <p:ext uri="{BB962C8B-B14F-4D97-AF65-F5344CB8AC3E}">
        <p14:creationId xmlns:p14="http://schemas.microsoft.com/office/powerpoint/2010/main" val="37226275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343406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0" name="Shape 920"/>
          <p:cNvSpPr>
            <a:spLocks noGrp="1" noRot="1" noChangeAspect="1"/>
          </p:cNvSpPr>
          <p:nvPr>
            <p:ph type="sldImg"/>
          </p:nvPr>
        </p:nvSpPr>
        <p:spPr>
          <a:prstGeom prst="rect">
            <a:avLst/>
          </a:prstGeom>
        </p:spPr>
        <p:txBody>
          <a:bodyPr/>
          <a:lstStyle/>
          <a:p>
            <a:endParaRPr/>
          </a:p>
        </p:txBody>
      </p:sp>
      <p:sp>
        <p:nvSpPr>
          <p:cNvPr id="921" name="Shape 921"/>
          <p:cNvSpPr>
            <a:spLocks noGrp="1"/>
          </p:cNvSpPr>
          <p:nvPr>
            <p:ph type="body" sz="quarter" idx="1"/>
          </p:nvPr>
        </p:nvSpPr>
        <p:spPr>
          <a:prstGeom prst="rect">
            <a:avLst/>
          </a:prstGeom>
        </p:spPr>
        <p:txBody>
          <a:bodyPr/>
          <a:lstStyle/>
          <a:p>
            <a:pPr defTabSz="685800">
              <a:defRPr sz="1400"/>
            </a:pPr>
            <a:r>
              <a:t>Multi Cloud</a:t>
            </a:r>
          </a:p>
          <a:p>
            <a:pPr defTabSz="685800">
              <a:defRPr sz="1400"/>
            </a:pPr>
            <a:endParaRPr/>
          </a:p>
          <a:p>
            <a:pPr defTabSz="685800">
              <a:defRPr sz="1400"/>
            </a:pPr>
            <a:r>
              <a:t>COMPLEXITY!</a:t>
            </a:r>
          </a:p>
          <a:p>
            <a:pPr defTabSz="685800">
              <a:defRPr sz="1400"/>
            </a:pPr>
            <a:endParaRPr/>
          </a:p>
          <a:p>
            <a:pPr defTabSz="685800">
              <a:defRPr sz="1400"/>
            </a:pPr>
            <a:r>
              <a:t>More distribution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a:p>
        </p:txBody>
      </p:sp>
    </p:spTree>
    <p:extLst>
      <p:ext uri="{BB962C8B-B14F-4D97-AF65-F5344CB8AC3E}">
        <p14:creationId xmlns:p14="http://schemas.microsoft.com/office/powerpoint/2010/main" val="37145003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26755754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419297794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14100697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a:p>
        </p:txBody>
      </p:sp>
    </p:spTree>
    <p:extLst>
      <p:ext uri="{BB962C8B-B14F-4D97-AF65-F5344CB8AC3E}">
        <p14:creationId xmlns:p14="http://schemas.microsoft.com/office/powerpoint/2010/main" val="12299673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148</a:t>
            </a:fld>
            <a:endParaRPr lang="en-US"/>
          </a:p>
        </p:txBody>
      </p:sp>
    </p:spTree>
    <p:extLst>
      <p:ext uri="{BB962C8B-B14F-4D97-AF65-F5344CB8AC3E}">
        <p14:creationId xmlns:p14="http://schemas.microsoft.com/office/powerpoint/2010/main" val="11325019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149</a:t>
            </a:fld>
            <a:endParaRPr lang="en-US"/>
          </a:p>
        </p:txBody>
      </p:sp>
    </p:spTree>
    <p:extLst>
      <p:ext uri="{BB962C8B-B14F-4D97-AF65-F5344CB8AC3E}">
        <p14:creationId xmlns:p14="http://schemas.microsoft.com/office/powerpoint/2010/main" val="429024030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150</a:t>
            </a:fld>
            <a:endParaRPr lang="en-US"/>
          </a:p>
        </p:txBody>
      </p:sp>
    </p:spTree>
    <p:extLst>
      <p:ext uri="{BB962C8B-B14F-4D97-AF65-F5344CB8AC3E}">
        <p14:creationId xmlns:p14="http://schemas.microsoft.com/office/powerpoint/2010/main" val="14553652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153</a:t>
            </a:fld>
            <a:endParaRPr lang="en-US"/>
          </a:p>
        </p:txBody>
      </p:sp>
    </p:spTree>
    <p:extLst>
      <p:ext uri="{BB962C8B-B14F-4D97-AF65-F5344CB8AC3E}">
        <p14:creationId xmlns:p14="http://schemas.microsoft.com/office/powerpoint/2010/main" val="131420272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154</a:t>
            </a:fld>
            <a:endParaRPr lang="en-US"/>
          </a:p>
        </p:txBody>
      </p:sp>
    </p:spTree>
    <p:extLst>
      <p:ext uri="{BB962C8B-B14F-4D97-AF65-F5344CB8AC3E}">
        <p14:creationId xmlns:p14="http://schemas.microsoft.com/office/powerpoint/2010/main" val="13089219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6" name="Shape 1406"/>
          <p:cNvSpPr>
            <a:spLocks noGrp="1" noRot="1" noChangeAspect="1"/>
          </p:cNvSpPr>
          <p:nvPr>
            <p:ph type="sldImg"/>
          </p:nvPr>
        </p:nvSpPr>
        <p:spPr>
          <a:xfrm>
            <a:off x="381000" y="685800"/>
            <a:ext cx="6096000" cy="3429000"/>
          </a:xfrm>
          <a:prstGeom prst="rect">
            <a:avLst/>
          </a:prstGeom>
        </p:spPr>
        <p:txBody>
          <a:bodyPr/>
          <a:lstStyle/>
          <a:p>
            <a:endParaRPr/>
          </a:p>
        </p:txBody>
      </p:sp>
      <p:sp>
        <p:nvSpPr>
          <p:cNvPr id="1407" name="Shape 1407"/>
          <p:cNvSpPr>
            <a:spLocks noGrp="1"/>
          </p:cNvSpPr>
          <p:nvPr>
            <p:ph type="body" sz="quarter" idx="1"/>
          </p:nvPr>
        </p:nvSpPr>
        <p:spPr>
          <a:prstGeom prst="rect">
            <a:avLst/>
          </a:prstGeom>
        </p:spPr>
        <p:txBody>
          <a:bodyPr/>
          <a:lstStyle/>
          <a:p>
            <a:r>
              <a:t>There are other and overlapping tools out there.</a:t>
            </a:r>
          </a:p>
          <a:p>
            <a:endParaRPr/>
          </a:p>
          <a:p>
            <a:r>
              <a:t>Most tools combine plan and execution</a:t>
            </a:r>
          </a:p>
          <a:p>
            <a:endParaRPr/>
          </a:p>
          <a:p>
            <a:r>
              <a:t>One tool that can deploy to multiple platforms</a:t>
            </a:r>
          </a:p>
          <a:p>
            <a:endParaRPr/>
          </a:p>
          <a:p>
            <a:r>
              <a:t>Can represent infra and CDN or DNS services, etc…</a:t>
            </a:r>
          </a:p>
        </p:txBody>
      </p:sp>
    </p:spTree>
    <p:extLst>
      <p:ext uri="{BB962C8B-B14F-4D97-AF65-F5344CB8AC3E}">
        <p14:creationId xmlns:p14="http://schemas.microsoft.com/office/powerpoint/2010/main" val="34605273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156</a:t>
            </a:fld>
            <a:endParaRPr lang="en-US"/>
          </a:p>
        </p:txBody>
      </p:sp>
    </p:spTree>
    <p:extLst>
      <p:ext uri="{BB962C8B-B14F-4D97-AF65-F5344CB8AC3E}">
        <p14:creationId xmlns:p14="http://schemas.microsoft.com/office/powerpoint/2010/main" val="36687222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157</a:t>
            </a:fld>
            <a:endParaRPr lang="en-US"/>
          </a:p>
        </p:txBody>
      </p:sp>
    </p:spTree>
    <p:extLst>
      <p:ext uri="{BB962C8B-B14F-4D97-AF65-F5344CB8AC3E}">
        <p14:creationId xmlns:p14="http://schemas.microsoft.com/office/powerpoint/2010/main" val="12925349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216428352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160</a:t>
            </a:fld>
            <a:endParaRPr lang="en-US"/>
          </a:p>
        </p:txBody>
      </p:sp>
    </p:spTree>
    <p:extLst>
      <p:ext uri="{BB962C8B-B14F-4D97-AF65-F5344CB8AC3E}">
        <p14:creationId xmlns:p14="http://schemas.microsoft.com/office/powerpoint/2010/main" val="344262035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161</a:t>
            </a:fld>
            <a:endParaRPr lang="en-US"/>
          </a:p>
        </p:txBody>
      </p:sp>
    </p:spTree>
    <p:extLst>
      <p:ext uri="{BB962C8B-B14F-4D97-AF65-F5344CB8AC3E}">
        <p14:creationId xmlns:p14="http://schemas.microsoft.com/office/powerpoint/2010/main" val="275702777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7B9D4F-5F19-438C-92E8-037C6AE8F87D}" type="slidenum">
              <a:rPr lang="en-US" smtClean="0"/>
              <a:t>162</a:t>
            </a:fld>
            <a:endParaRPr lang="en-US"/>
          </a:p>
        </p:txBody>
      </p:sp>
    </p:spTree>
    <p:extLst>
      <p:ext uri="{BB962C8B-B14F-4D97-AF65-F5344CB8AC3E}">
        <p14:creationId xmlns:p14="http://schemas.microsoft.com/office/powerpoint/2010/main" val="2126868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11/25/19 4:50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275877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11/25/19 4:50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164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25858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11/25/19 4:50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166</a:t>
            </a:fld>
            <a:endParaRPr lang="en-US"/>
          </a:p>
        </p:txBody>
      </p:sp>
    </p:spTree>
    <p:extLst>
      <p:ext uri="{BB962C8B-B14F-4D97-AF65-F5344CB8AC3E}">
        <p14:creationId xmlns:p14="http://schemas.microsoft.com/office/powerpoint/2010/main" val="27249420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168</a:t>
            </a:fld>
            <a:endParaRPr lang="en-US"/>
          </a:p>
        </p:txBody>
      </p:sp>
    </p:spTree>
    <p:extLst>
      <p:ext uri="{BB962C8B-B14F-4D97-AF65-F5344CB8AC3E}">
        <p14:creationId xmlns:p14="http://schemas.microsoft.com/office/powerpoint/2010/main" val="3898353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4" name="image4.png" descr="image4.png"/>
          <p:cNvPicPr>
            <a:picLocks noChangeAspect="1"/>
          </p:cNvPicPr>
          <p:nvPr/>
        </p:nvPicPr>
        <p:blipFill>
          <a:blip r:embed="rId2"/>
          <a:stretch>
            <a:fillRect/>
          </a:stretch>
        </p:blipFill>
        <p:spPr>
          <a:xfrm>
            <a:off x="-2" y="-2"/>
            <a:ext cx="24384003" cy="13716003"/>
          </a:xfrm>
          <a:prstGeom prst="rect">
            <a:avLst/>
          </a:prstGeom>
          <a:ln w="12700">
            <a:miter lim="400000"/>
          </a:ln>
        </p:spPr>
      </p:pic>
      <p:sp>
        <p:nvSpPr>
          <p:cNvPr id="35" name="Shape 40"/>
          <p:cNvSpPr/>
          <p:nvPr/>
        </p:nvSpPr>
        <p:spPr>
          <a:xfrm>
            <a:off x="1701673" y="3082172"/>
            <a:ext cx="12838856" cy="10633830"/>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36" name="Shape 41"/>
          <p:cNvSpPr/>
          <p:nvPr/>
        </p:nvSpPr>
        <p:spPr>
          <a:xfrm>
            <a:off x="2856460" y="1387717"/>
            <a:ext cx="2938850" cy="3081871"/>
          </a:xfrm>
          <a:prstGeom prst="rect">
            <a:avLst/>
          </a:prstGeom>
          <a:solidFill>
            <a:schemeClr val="accent2"/>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sp>
        <p:nvSpPr>
          <p:cNvPr id="37" name="Shape 42"/>
          <p:cNvSpPr txBox="1"/>
          <p:nvPr/>
        </p:nvSpPr>
        <p:spPr>
          <a:xfrm>
            <a:off x="2336799" y="12859187"/>
            <a:ext cx="4290648"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t>Copyright © 2017 HashiCorp</a:t>
            </a:r>
          </a:p>
        </p:txBody>
      </p:sp>
      <p:pic>
        <p:nvPicPr>
          <p:cNvPr id="38" name="image2.png" descr="image2.png"/>
          <p:cNvPicPr>
            <a:picLocks noChangeAspect="1"/>
          </p:cNvPicPr>
          <p:nvPr/>
        </p:nvPicPr>
        <p:blipFill>
          <a:blip r:embed="rId3"/>
          <a:stretch>
            <a:fillRect/>
          </a:stretch>
        </p:blipFill>
        <p:spPr>
          <a:xfrm>
            <a:off x="3116234" y="1817714"/>
            <a:ext cx="2374967" cy="2374962"/>
          </a:xfrm>
          <a:prstGeom prst="rect">
            <a:avLst/>
          </a:prstGeom>
          <a:ln w="12700">
            <a:miter lim="400000"/>
          </a:ln>
        </p:spPr>
      </p:pic>
      <p:sp>
        <p:nvSpPr>
          <p:cNvPr id="39"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solidFill>
                  <a:srgbClr val="FFFFFF"/>
                </a:solidFill>
              </a:defRPr>
            </a:lvl1pPr>
          </a:lstStyle>
          <a:p>
            <a:r>
              <a:t>Title Text</a:t>
            </a:r>
          </a:p>
        </p:txBody>
      </p:sp>
      <p:sp>
        <p:nvSpPr>
          <p:cNvPr id="40"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rgbClr val="8497B0"/>
                </a:solidFill>
              </a:defRPr>
            </a:lvl1pPr>
            <a:lvl2pPr marL="0" indent="0" defTabSz="2438400">
              <a:spcBef>
                <a:spcPts val="2600"/>
              </a:spcBef>
              <a:buClrTx/>
              <a:buSzTx/>
              <a:buNone/>
              <a:defRPr sz="4200">
                <a:solidFill>
                  <a:srgbClr val="8497B0"/>
                </a:solidFill>
              </a:defRPr>
            </a:lvl2pPr>
            <a:lvl3pPr marL="1165860" indent="-480059" defTabSz="2438400">
              <a:spcBef>
                <a:spcPts val="2600"/>
              </a:spcBef>
              <a:buClrTx/>
              <a:buChar char="•"/>
              <a:defRPr sz="4200">
                <a:solidFill>
                  <a:srgbClr val="8497B0"/>
                </a:solidFill>
              </a:defRPr>
            </a:lvl3pPr>
            <a:lvl4pPr marL="1562100" indent="-533400" defTabSz="2438400">
              <a:spcBef>
                <a:spcPts val="2600"/>
              </a:spcBef>
              <a:buClrTx/>
              <a:buChar char="•"/>
              <a:defRPr sz="4200">
                <a:solidFill>
                  <a:srgbClr val="8497B0"/>
                </a:solidFill>
              </a:defRPr>
            </a:lvl4pPr>
            <a:lvl5pPr marL="1905000" indent="-533400" defTabSz="2438400">
              <a:spcBef>
                <a:spcPts val="2600"/>
              </a:spcBef>
              <a:buClrTx/>
              <a:buChar char="•"/>
              <a:defRPr sz="4200">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ection White">
    <p:spTree>
      <p:nvGrpSpPr>
        <p:cNvPr id="1" name=""/>
        <p:cNvGrpSpPr/>
        <p:nvPr/>
      </p:nvGrpSpPr>
      <p:grpSpPr>
        <a:xfrm>
          <a:off x="0" y="0"/>
          <a:ext cx="0" cy="0"/>
          <a:chOff x="0" y="0"/>
          <a:chExt cx="0" cy="0"/>
        </a:xfrm>
      </p:grpSpPr>
      <p:pic>
        <p:nvPicPr>
          <p:cNvPr id="146" name="image12.jpg" descr="image12.jpg"/>
          <p:cNvPicPr>
            <a:picLocks noChangeAspect="1"/>
          </p:cNvPicPr>
          <p:nvPr/>
        </p:nvPicPr>
        <p:blipFill>
          <a:blip r:embed="rId2"/>
          <a:stretch>
            <a:fillRect/>
          </a:stretch>
        </p:blipFill>
        <p:spPr>
          <a:xfrm>
            <a:off x="-2" y="-2"/>
            <a:ext cx="24384003" cy="13716003"/>
          </a:xfrm>
          <a:prstGeom prst="rect">
            <a:avLst/>
          </a:prstGeom>
          <a:ln w="12700">
            <a:miter lim="400000"/>
          </a:ln>
        </p:spPr>
      </p:pic>
      <p:grpSp>
        <p:nvGrpSpPr>
          <p:cNvPr id="149" name="Shape 152"/>
          <p:cNvGrpSpPr/>
          <p:nvPr/>
        </p:nvGrpSpPr>
        <p:grpSpPr>
          <a:xfrm>
            <a:off x="5745268" y="3640894"/>
            <a:ext cx="18638732" cy="7164894"/>
            <a:chOff x="0" y="0"/>
            <a:chExt cx="18638730" cy="7164892"/>
          </a:xfrm>
        </p:grpSpPr>
        <p:sp>
          <p:nvSpPr>
            <p:cNvPr id="147" name="Rectangle"/>
            <p:cNvSpPr/>
            <p:nvPr/>
          </p:nvSpPr>
          <p:spPr>
            <a:xfrm>
              <a:off x="-1" y="0"/>
              <a:ext cx="18638732" cy="7164893"/>
            </a:xfrm>
            <a:prstGeom prst="rect">
              <a:avLst/>
            </a:prstGeom>
            <a:solidFill>
              <a:srgbClr val="FFFFFF"/>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48" name="s"/>
            <p:cNvSpPr txBox="1"/>
            <p:nvPr/>
          </p:nvSpPr>
          <p:spPr>
            <a:xfrm>
              <a:off x="-1" y="3200177"/>
              <a:ext cx="18638732" cy="7645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sz="3400" b="0">
                  <a:solidFill>
                    <a:srgbClr val="FFFFFF"/>
                  </a:solidFill>
                  <a:latin typeface="Verdana"/>
                  <a:ea typeface="Verdana"/>
                  <a:cs typeface="Verdana"/>
                  <a:sym typeface="Verdana"/>
                </a:defRPr>
              </a:lvl1pPr>
            </a:lstStyle>
            <a:p>
              <a:r>
                <a:t>s</a:t>
              </a:r>
            </a:p>
          </p:txBody>
        </p:sp>
      </p:grpSp>
      <p:sp>
        <p:nvSpPr>
          <p:cNvPr id="150" name="Body Level One…"/>
          <p:cNvSpPr txBox="1">
            <a:spLocks noGrp="1"/>
          </p:cNvSpPr>
          <p:nvPr>
            <p:ph type="body" sz="quarter" idx="1"/>
          </p:nvPr>
        </p:nvSpPr>
        <p:spPr>
          <a:xfrm>
            <a:off x="7996235" y="7540258"/>
            <a:ext cx="12890739" cy="2184402"/>
          </a:xfrm>
          <a:prstGeom prst="rect">
            <a:avLst/>
          </a:prstGeom>
        </p:spPr>
        <p:txBody>
          <a:bodyPr lIns="0" tIns="0" rIns="0" bIns="0"/>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1" name="Shape 155"/>
          <p:cNvSpPr txBox="1"/>
          <p:nvPr/>
        </p:nvSpPr>
        <p:spPr>
          <a:xfrm>
            <a:off x="7996235" y="13015168"/>
            <a:ext cx="2979738"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55" name="Group 159"/>
          <p:cNvGrpSpPr/>
          <p:nvPr/>
        </p:nvGrpSpPr>
        <p:grpSpPr>
          <a:xfrm>
            <a:off x="22603860" y="12793058"/>
            <a:ext cx="594808" cy="629480"/>
            <a:chOff x="0" y="0"/>
            <a:chExt cx="594806" cy="629479"/>
          </a:xfrm>
        </p:grpSpPr>
        <p:sp>
          <p:nvSpPr>
            <p:cNvPr id="152" name="Shape 15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3" name="Shape 15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54" name="Shape 15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56" name="Title Text"/>
          <p:cNvSpPr txBox="1">
            <a:spLocks noGrp="1"/>
          </p:cNvSpPr>
          <p:nvPr>
            <p:ph type="title"/>
          </p:nvPr>
        </p:nvSpPr>
        <p:spPr>
          <a:xfrm>
            <a:off x="7996235" y="4148299"/>
            <a:ext cx="13030202" cy="3315760"/>
          </a:xfrm>
          <a:prstGeom prst="rect">
            <a:avLst/>
          </a:prstGeom>
        </p:spPr>
        <p:txBody>
          <a:bodyPr lIns="0" tIns="0" rIns="0" bIns="0" anchor="b"/>
          <a:lstStyle>
            <a:lvl1pPr defTabSz="2438400">
              <a:lnSpc>
                <a:spcPct val="90000"/>
              </a:lnSpc>
              <a:spcBef>
                <a:spcPts val="0"/>
              </a:spcBef>
              <a:defRPr sz="8400" spc="0"/>
            </a:lvl1pPr>
          </a:lstStyle>
          <a:p>
            <a:r>
              <a:t>Title Text</a:t>
            </a:r>
          </a:p>
        </p:txBody>
      </p:sp>
      <p:sp>
        <p:nvSpPr>
          <p:cNvPr id="157" name="Slide Number"/>
          <p:cNvSpPr txBox="1">
            <a:spLocks noGrp="1"/>
          </p:cNvSpPr>
          <p:nvPr>
            <p:ph type="sldNum" sz="quarter" idx="2"/>
          </p:nvPr>
        </p:nvSpPr>
        <p:spPr>
          <a:xfrm>
            <a:off x="23460171" y="12939817"/>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Section Black">
    <p:spTree>
      <p:nvGrpSpPr>
        <p:cNvPr id="1" name=""/>
        <p:cNvGrpSpPr/>
        <p:nvPr/>
      </p:nvGrpSpPr>
      <p:grpSpPr>
        <a:xfrm>
          <a:off x="0" y="0"/>
          <a:ext cx="0" cy="0"/>
          <a:chOff x="0" y="0"/>
          <a:chExt cx="0" cy="0"/>
        </a:xfrm>
      </p:grpSpPr>
      <p:pic>
        <p:nvPicPr>
          <p:cNvPr id="164" name="image13.jpg" descr="image13.jpg"/>
          <p:cNvPicPr>
            <a:picLocks noChangeAspect="1"/>
          </p:cNvPicPr>
          <p:nvPr/>
        </p:nvPicPr>
        <p:blipFill>
          <a:blip r:embed="rId2"/>
          <a:stretch>
            <a:fillRect/>
          </a:stretch>
        </p:blipFill>
        <p:spPr>
          <a:xfrm>
            <a:off x="-2" y="-2"/>
            <a:ext cx="24384003" cy="13716003"/>
          </a:xfrm>
          <a:prstGeom prst="rect">
            <a:avLst/>
          </a:prstGeom>
          <a:ln w="12700">
            <a:miter lim="400000"/>
          </a:ln>
        </p:spPr>
      </p:pic>
      <p:sp>
        <p:nvSpPr>
          <p:cNvPr id="165" name="Shape 168"/>
          <p:cNvSpPr/>
          <p:nvPr/>
        </p:nvSpPr>
        <p:spPr>
          <a:xfrm>
            <a:off x="5705245" y="3628194"/>
            <a:ext cx="18638732" cy="716489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66" name="Body Level One…"/>
          <p:cNvSpPr txBox="1">
            <a:spLocks noGrp="1"/>
          </p:cNvSpPr>
          <p:nvPr>
            <p:ph type="body" sz="quarter" idx="1"/>
          </p:nvPr>
        </p:nvSpPr>
        <p:spPr>
          <a:xfrm>
            <a:off x="7997752" y="7527558"/>
            <a:ext cx="13027166" cy="2184402"/>
          </a:xfrm>
          <a:prstGeom prst="rect">
            <a:avLst/>
          </a:prstGeom>
        </p:spPr>
        <p:txBody>
          <a:bodyPr lIns="0" tIns="0" rIns="0" bIns="0" anchor="b"/>
          <a:lstStyle>
            <a:lvl1pPr marL="604157" indent="-604157" defTabSz="2438400">
              <a:spcBef>
                <a:spcPts val="2600"/>
              </a:spcBef>
              <a:buClrTx/>
              <a:buFont typeface="Arial"/>
              <a:buChar char="•"/>
              <a:defRPr sz="4200">
                <a:solidFill>
                  <a:srgbClr val="FFFFFF"/>
                </a:solidFill>
              </a:defRPr>
            </a:lvl1pPr>
            <a:lvl2pPr marL="857250" indent="-400050" defTabSz="2438400">
              <a:spcBef>
                <a:spcPts val="2600"/>
              </a:spcBef>
              <a:buClrTx/>
              <a:buFont typeface="Arial"/>
              <a:buChar char="•"/>
              <a:defRPr sz="4200">
                <a:solidFill>
                  <a:srgbClr val="FFFFFF"/>
                </a:solidFill>
              </a:defRPr>
            </a:lvl2pPr>
            <a:lvl3pPr marL="1394460" indent="-480059" defTabSz="2438400">
              <a:spcBef>
                <a:spcPts val="2600"/>
              </a:spcBef>
              <a:buClrTx/>
              <a:buFont typeface="Arial"/>
              <a:buChar char="•"/>
              <a:defRPr sz="4200">
                <a:solidFill>
                  <a:srgbClr val="FFFFFF"/>
                </a:solidFill>
              </a:defRPr>
            </a:lvl3pPr>
            <a:lvl4pPr marL="1905000" indent="-533400" defTabSz="2438400">
              <a:spcBef>
                <a:spcPts val="2600"/>
              </a:spcBef>
              <a:buClrTx/>
              <a:buFont typeface="Arial"/>
              <a:buChar char="•"/>
              <a:defRPr sz="4200">
                <a:solidFill>
                  <a:srgbClr val="FFFFFF"/>
                </a:solidFill>
              </a:defRPr>
            </a:lvl4pPr>
            <a:lvl5pPr marL="2362200" indent="-533400" defTabSz="2438400">
              <a:spcBef>
                <a:spcPts val="2600"/>
              </a:spcBef>
              <a:buClrTx/>
              <a:buFont typeface="Arial"/>
              <a:buChar char="•"/>
              <a:defRPr sz="4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7" name="Shape 170"/>
          <p:cNvSpPr txBox="1"/>
          <p:nvPr/>
        </p:nvSpPr>
        <p:spPr>
          <a:xfrm>
            <a:off x="7996235" y="13015168"/>
            <a:ext cx="2979738" cy="241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171" name="Group 174"/>
          <p:cNvGrpSpPr/>
          <p:nvPr/>
        </p:nvGrpSpPr>
        <p:grpSpPr>
          <a:xfrm>
            <a:off x="22603860" y="12793058"/>
            <a:ext cx="594808" cy="629480"/>
            <a:chOff x="0" y="0"/>
            <a:chExt cx="594806" cy="629479"/>
          </a:xfrm>
        </p:grpSpPr>
        <p:sp>
          <p:nvSpPr>
            <p:cNvPr id="168" name="Shape 17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69" name="Shape 17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70" name="Shape 17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72" name="Title Text"/>
          <p:cNvSpPr txBox="1">
            <a:spLocks noGrp="1"/>
          </p:cNvSpPr>
          <p:nvPr>
            <p:ph type="title"/>
          </p:nvPr>
        </p:nvSpPr>
        <p:spPr>
          <a:xfrm>
            <a:off x="7996235" y="4148299"/>
            <a:ext cx="13030202" cy="3315760"/>
          </a:xfrm>
          <a:prstGeom prst="rect">
            <a:avLst/>
          </a:prstGeom>
        </p:spPr>
        <p:txBody>
          <a:bodyPr lIns="0" tIns="0" rIns="0" bIns="0" anchor="b"/>
          <a:lstStyle>
            <a:lvl1pPr defTabSz="2438400">
              <a:lnSpc>
                <a:spcPct val="90000"/>
              </a:lnSpc>
              <a:spcBef>
                <a:spcPts val="0"/>
              </a:spcBef>
              <a:defRPr sz="8400" spc="0">
                <a:solidFill>
                  <a:srgbClr val="FFFFFF"/>
                </a:solidFill>
              </a:defRPr>
            </a:lvl1pPr>
          </a:lstStyle>
          <a:p>
            <a:r>
              <a:t>Title Text</a:t>
            </a:r>
          </a:p>
        </p:txBody>
      </p:sp>
      <p:sp>
        <p:nvSpPr>
          <p:cNvPr id="173" name="Slide Number"/>
          <p:cNvSpPr txBox="1">
            <a:spLocks noGrp="1"/>
          </p:cNvSpPr>
          <p:nvPr>
            <p:ph type="sldNum" sz="quarter" idx="2"/>
          </p:nvPr>
        </p:nvSpPr>
        <p:spPr>
          <a:xfrm>
            <a:off x="23460171" y="12939817"/>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000000"/>
        </a:solidFill>
        <a:effectLst/>
      </p:bgPr>
    </p:bg>
    <p:spTree>
      <p:nvGrpSpPr>
        <p:cNvPr id="1" name=""/>
        <p:cNvGrpSpPr/>
        <p:nvPr/>
      </p:nvGrpSpPr>
      <p:grpSpPr>
        <a:xfrm>
          <a:off x="0" y="0"/>
          <a:ext cx="0" cy="0"/>
          <a:chOff x="0" y="0"/>
          <a:chExt cx="0" cy="0"/>
        </a:xfrm>
      </p:grpSpPr>
      <p:pic>
        <p:nvPicPr>
          <p:cNvPr id="180" name="image13.jpg" descr="image13.jpg"/>
          <p:cNvPicPr>
            <a:picLocks noChangeAspect="1"/>
          </p:cNvPicPr>
          <p:nvPr/>
        </p:nvPicPr>
        <p:blipFill>
          <a:blip r:embed="rId2"/>
          <a:stretch>
            <a:fillRect/>
          </a:stretch>
        </p:blipFill>
        <p:spPr>
          <a:xfrm>
            <a:off x="-2" y="-2"/>
            <a:ext cx="24384003" cy="13716003"/>
          </a:xfrm>
          <a:prstGeom prst="rect">
            <a:avLst/>
          </a:prstGeom>
          <a:ln w="12700">
            <a:miter lim="400000"/>
          </a:ln>
        </p:spPr>
      </p:pic>
      <p:sp>
        <p:nvSpPr>
          <p:cNvPr id="181" name="Shape 184"/>
          <p:cNvSpPr/>
          <p:nvPr/>
        </p:nvSpPr>
        <p:spPr>
          <a:xfrm>
            <a:off x="27324" y="-1"/>
            <a:ext cx="24356678" cy="13716002"/>
          </a:xfrm>
          <a:prstGeom prst="rect">
            <a:avLst/>
          </a:prstGeom>
          <a:solidFill>
            <a:srgbClr val="000000">
              <a:alpha val="54000"/>
            </a:srgbClr>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182" name="image2.png" descr="image2.png"/>
          <p:cNvPicPr>
            <a:picLocks noChangeAspect="1"/>
          </p:cNvPicPr>
          <p:nvPr/>
        </p:nvPicPr>
        <p:blipFill>
          <a:blip r:embed="rId3"/>
          <a:stretch>
            <a:fillRect/>
          </a:stretch>
        </p:blipFill>
        <p:spPr>
          <a:xfrm>
            <a:off x="10350551" y="8866999"/>
            <a:ext cx="3544125" cy="3544114"/>
          </a:xfrm>
          <a:prstGeom prst="rect">
            <a:avLst/>
          </a:prstGeom>
          <a:ln w="12700">
            <a:miter lim="400000"/>
          </a:ln>
        </p:spPr>
      </p:pic>
      <p:sp>
        <p:nvSpPr>
          <p:cNvPr id="183" name="Shape 186"/>
          <p:cNvSpPr txBox="1"/>
          <p:nvPr/>
        </p:nvSpPr>
        <p:spPr>
          <a:xfrm>
            <a:off x="7473632" y="5151115"/>
            <a:ext cx="9249726" cy="21996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defTabSz="2438400">
              <a:lnSpc>
                <a:spcPct val="90000"/>
              </a:lnSpc>
              <a:spcBef>
                <a:spcPts val="2600"/>
              </a:spcBef>
              <a:defRPr sz="12800">
                <a:solidFill>
                  <a:srgbClr val="FFFFFF"/>
                </a:solidFill>
                <a:latin typeface="Tahoma"/>
                <a:ea typeface="Tahoma"/>
                <a:cs typeface="Tahoma"/>
                <a:sym typeface="Tahoma"/>
              </a:defRPr>
            </a:lvl1pPr>
          </a:lstStyle>
          <a:p>
            <a:r>
              <a:t>Thank you.</a:t>
            </a:r>
          </a:p>
        </p:txBody>
      </p:sp>
      <p:sp>
        <p:nvSpPr>
          <p:cNvPr id="184" name="Shape 187"/>
          <p:cNvSpPr txBox="1"/>
          <p:nvPr/>
        </p:nvSpPr>
        <p:spPr>
          <a:xfrm>
            <a:off x="12442618" y="12317610"/>
            <a:ext cx="3782488" cy="63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defTabSz="2438400">
              <a:lnSpc>
                <a:spcPct val="90000"/>
              </a:lnSpc>
              <a:spcBef>
                <a:spcPts val="2600"/>
              </a:spcBef>
              <a:defRPr sz="2600" b="0">
                <a:solidFill>
                  <a:srgbClr val="FFFFFF"/>
                </a:solidFill>
                <a:latin typeface="Verdana"/>
                <a:ea typeface="Verdana"/>
                <a:cs typeface="Verdana"/>
                <a:sym typeface="Verdana"/>
              </a:defRPr>
            </a:lvl1pPr>
          </a:lstStyle>
          <a:p>
            <a:r>
              <a:t>hello@hashicorp.com</a:t>
            </a:r>
          </a:p>
        </p:txBody>
      </p:sp>
      <p:sp>
        <p:nvSpPr>
          <p:cNvPr id="185" name="Shape 188"/>
          <p:cNvSpPr txBox="1"/>
          <p:nvPr/>
        </p:nvSpPr>
        <p:spPr>
          <a:xfrm>
            <a:off x="8506413" y="12317610"/>
            <a:ext cx="3584497" cy="6375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gn="r" defTabSz="2438400">
              <a:lnSpc>
                <a:spcPct val="90000"/>
              </a:lnSpc>
              <a:spcBef>
                <a:spcPts val="2600"/>
              </a:spcBef>
              <a:defRPr sz="2600" b="0">
                <a:solidFill>
                  <a:srgbClr val="FFFFFF"/>
                </a:solidFill>
                <a:latin typeface="Verdana"/>
                <a:ea typeface="Verdana"/>
                <a:cs typeface="Verdana"/>
                <a:sym typeface="Verdana"/>
              </a:defRPr>
            </a:lvl1pPr>
          </a:lstStyle>
          <a:p>
            <a:r>
              <a:t>www.hashicorp.com</a:t>
            </a:r>
          </a:p>
        </p:txBody>
      </p:sp>
      <p:sp>
        <p:nvSpPr>
          <p:cNvPr id="186"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Info-Image-Terraform">
    <p:spTree>
      <p:nvGrpSpPr>
        <p:cNvPr id="1" name=""/>
        <p:cNvGrpSpPr/>
        <p:nvPr/>
      </p:nvGrpSpPr>
      <p:grpSpPr>
        <a:xfrm>
          <a:off x="0" y="0"/>
          <a:ext cx="0" cy="0"/>
          <a:chOff x="0" y="0"/>
          <a:chExt cx="0" cy="0"/>
        </a:xfrm>
      </p:grpSpPr>
      <p:pic>
        <p:nvPicPr>
          <p:cNvPr id="205" name="image14.png" descr="image14.png"/>
          <p:cNvPicPr>
            <a:picLocks noChangeAspect="1"/>
          </p:cNvPicPr>
          <p:nvPr/>
        </p:nvPicPr>
        <p:blipFill>
          <a:blip r:embed="rId2"/>
          <a:stretch>
            <a:fillRect/>
          </a:stretch>
        </p:blipFill>
        <p:spPr>
          <a:xfrm>
            <a:off x="-119" y="0"/>
            <a:ext cx="7358162" cy="13716436"/>
          </a:xfrm>
          <a:prstGeom prst="rect">
            <a:avLst/>
          </a:prstGeom>
          <a:ln w="12700">
            <a:miter lim="400000"/>
          </a:ln>
        </p:spPr>
      </p:pic>
      <p:grpSp>
        <p:nvGrpSpPr>
          <p:cNvPr id="210" name="Group 213"/>
          <p:cNvGrpSpPr/>
          <p:nvPr/>
        </p:nvGrpSpPr>
        <p:grpSpPr>
          <a:xfrm>
            <a:off x="659355" y="776664"/>
            <a:ext cx="1813540" cy="2060691"/>
            <a:chOff x="-1" y="-1"/>
            <a:chExt cx="1813539" cy="2060689"/>
          </a:xfrm>
        </p:grpSpPr>
        <p:sp>
          <p:nvSpPr>
            <p:cNvPr id="206" name="Shape 209"/>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7" name="Shape 210"/>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8" name="Shape 211"/>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09" name="Shape 212"/>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11" name="Shape 214"/>
          <p:cNvSpPr>
            <a:spLocks noGrp="1"/>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endParaRPr/>
          </a:p>
        </p:txBody>
      </p:sp>
      <p:sp>
        <p:nvSpPr>
          <p:cNvPr id="212" name="Shape 216"/>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13" name="Shape 217"/>
          <p:cNvSpPr/>
          <p:nvPr/>
        </p:nvSpPr>
        <p:spPr>
          <a:xfrm>
            <a:off x="6030" y="4094997"/>
            <a:ext cx="6773334" cy="7315201"/>
          </a:xfrm>
          <a:prstGeom prst="rect">
            <a:avLst/>
          </a:prstGeom>
          <a:solidFill>
            <a:srgbClr val="5933C3"/>
          </a:solidFill>
          <a:ln w="12700">
            <a:miter lim="400000"/>
          </a:ln>
        </p:spPr>
        <p:txBody>
          <a:bodyPr lIns="121918" tIns="121918" rIns="121918" bIns="121918"/>
          <a:lstStyle/>
          <a:p>
            <a:pPr defTabSz="2438400">
              <a:lnSpc>
                <a:spcPts val="4000"/>
              </a:lnSpc>
              <a:spcBef>
                <a:spcPts val="0"/>
              </a:spcBef>
              <a:defRPr sz="3600" b="0">
                <a:solidFill>
                  <a:srgbClr val="FFFFFF"/>
                </a:solidFill>
                <a:latin typeface="Verdana"/>
                <a:ea typeface="Verdana"/>
                <a:cs typeface="Verdana"/>
                <a:sym typeface="Verdana"/>
              </a:defRPr>
            </a:pPr>
            <a:endParaRPr/>
          </a:p>
        </p:txBody>
      </p:sp>
      <p:sp>
        <p:nvSpPr>
          <p:cNvPr id="214" name="Body Level One…"/>
          <p:cNvSpPr txBox="1">
            <a:spLocks noGrp="1"/>
          </p:cNvSpPr>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216"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Info-Text-Terraform">
    <p:spTree>
      <p:nvGrpSpPr>
        <p:cNvPr id="1" name=""/>
        <p:cNvGrpSpPr/>
        <p:nvPr/>
      </p:nvGrpSpPr>
      <p:grpSpPr>
        <a:xfrm>
          <a:off x="0" y="0"/>
          <a:ext cx="0" cy="0"/>
          <a:chOff x="0" y="0"/>
          <a:chExt cx="0" cy="0"/>
        </a:xfrm>
      </p:grpSpPr>
      <p:pic>
        <p:nvPicPr>
          <p:cNvPr id="223" name="image14.png" descr="image14.png"/>
          <p:cNvPicPr>
            <a:picLocks noChangeAspect="1"/>
          </p:cNvPicPr>
          <p:nvPr/>
        </p:nvPicPr>
        <p:blipFill>
          <a:blip r:embed="rId2"/>
          <a:stretch>
            <a:fillRect/>
          </a:stretch>
        </p:blipFill>
        <p:spPr>
          <a:xfrm>
            <a:off x="-119" y="0"/>
            <a:ext cx="7358162" cy="13716436"/>
          </a:xfrm>
          <a:prstGeom prst="rect">
            <a:avLst/>
          </a:prstGeom>
          <a:ln w="12700">
            <a:miter lim="400000"/>
          </a:ln>
        </p:spPr>
      </p:pic>
      <p:sp>
        <p:nvSpPr>
          <p:cNvPr id="224" name="Body Level One…"/>
          <p:cNvSpPr txBox="1">
            <a:spLocks noGrp="1"/>
          </p:cNvSpPr>
          <p:nvPr>
            <p:ph type="body" idx="1"/>
          </p:nvPr>
        </p:nvSpPr>
        <p:spPr>
          <a:xfrm>
            <a:off x="8014999" y="4094996"/>
            <a:ext cx="15711928" cy="8807872"/>
          </a:xfrm>
          <a:prstGeom prst="rect">
            <a:avLst/>
          </a:prstGeom>
        </p:spPr>
        <p:txBody>
          <a:bodyPr/>
          <a:lstStyle>
            <a:lvl1pPr>
              <a:buClr>
                <a:schemeClr val="accent4"/>
              </a:buClr>
            </a:lvl1pPr>
            <a:lvl2pPr>
              <a:buClr>
                <a:schemeClr val="accent4"/>
              </a:buClr>
            </a:lvl2pPr>
            <a:lvl3pPr>
              <a:buClr>
                <a:schemeClr val="accent4"/>
              </a:buClr>
            </a:lvl3pPr>
            <a:lvl4pPr>
              <a:buClr>
                <a:schemeClr val="accent4"/>
              </a:buClr>
            </a:lvl4pPr>
            <a:lvl5pPr>
              <a:buClr>
                <a:schemeClr val="accent4"/>
              </a:buClr>
            </a:lvl5pPr>
          </a:lstStyle>
          <a:p>
            <a:r>
              <a:t>Body Level One</a:t>
            </a:r>
          </a:p>
          <a:p>
            <a:pPr lvl="1"/>
            <a:r>
              <a:t>Body Level Two</a:t>
            </a:r>
          </a:p>
          <a:p>
            <a:pPr lvl="2"/>
            <a:r>
              <a:t>Body Level Three</a:t>
            </a:r>
          </a:p>
          <a:p>
            <a:pPr lvl="3"/>
            <a:r>
              <a:t>Body Level Four</a:t>
            </a:r>
          </a:p>
          <a:p>
            <a:pPr lvl="4"/>
            <a:r>
              <a:t>Body Level Five</a:t>
            </a:r>
          </a:p>
        </p:txBody>
      </p:sp>
      <p:grpSp>
        <p:nvGrpSpPr>
          <p:cNvPr id="229" name="Group 232"/>
          <p:cNvGrpSpPr/>
          <p:nvPr/>
        </p:nvGrpSpPr>
        <p:grpSpPr>
          <a:xfrm>
            <a:off x="659355" y="776664"/>
            <a:ext cx="1813540" cy="2060691"/>
            <a:chOff x="-1" y="-1"/>
            <a:chExt cx="1813539" cy="2060689"/>
          </a:xfrm>
        </p:grpSpPr>
        <p:sp>
          <p:nvSpPr>
            <p:cNvPr id="225" name="Shape 228"/>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26" name="Shape 229"/>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27" name="Shape 230"/>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28" name="Shape 231"/>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30" name="Shape 234"/>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31" name="Shape 235"/>
          <p:cNvSpPr/>
          <p:nvPr/>
        </p:nvSpPr>
        <p:spPr>
          <a:xfrm>
            <a:off x="6030" y="4094997"/>
            <a:ext cx="6773334" cy="7315201"/>
          </a:xfrm>
          <a:prstGeom prst="rect">
            <a:avLst/>
          </a:prstGeom>
          <a:solidFill>
            <a:srgbClr val="5933C3"/>
          </a:solidFill>
          <a:ln w="12700">
            <a:miter lim="400000"/>
          </a:ln>
        </p:spPr>
        <p:txBody>
          <a:bodyPr lIns="121918" tIns="121918" rIns="121918" bIns="121918"/>
          <a:lstStyle/>
          <a:p>
            <a:pPr defTabSz="2438400">
              <a:lnSpc>
                <a:spcPts val="4000"/>
              </a:lnSpc>
              <a:spcBef>
                <a:spcPts val="0"/>
              </a:spcBef>
              <a:defRPr sz="3600" b="0">
                <a:solidFill>
                  <a:srgbClr val="FFFFFF"/>
                </a:solidFill>
                <a:latin typeface="Verdana"/>
                <a:ea typeface="Verdana"/>
                <a:cs typeface="Verdana"/>
                <a:sym typeface="Verdana"/>
              </a:defRPr>
            </a:pPr>
            <a:endParaRPr/>
          </a:p>
        </p:txBody>
      </p:sp>
      <p:sp>
        <p:nvSpPr>
          <p:cNvPr id="232" name="Shape 236"/>
          <p:cNvSpPr>
            <a:spLocks noGrp="1"/>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233" name="Title Text"/>
          <p:cNvSpPr txBox="1">
            <a:spLocks noGrp="1"/>
          </p:cNvSpPr>
          <p:nvPr>
            <p:ph type="title"/>
          </p:nvPr>
        </p:nvSpPr>
        <p:spPr>
          <a:xfrm>
            <a:off x="-15658"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234"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Info-CodeBox-Terraform">
    <p:spTree>
      <p:nvGrpSpPr>
        <p:cNvPr id="1" name=""/>
        <p:cNvGrpSpPr/>
        <p:nvPr/>
      </p:nvGrpSpPr>
      <p:grpSpPr>
        <a:xfrm>
          <a:off x="0" y="0"/>
          <a:ext cx="0" cy="0"/>
          <a:chOff x="0" y="0"/>
          <a:chExt cx="0" cy="0"/>
        </a:xfrm>
      </p:grpSpPr>
      <p:pic>
        <p:nvPicPr>
          <p:cNvPr id="241" name="image14.png" descr="image14.png"/>
          <p:cNvPicPr>
            <a:picLocks noChangeAspect="1"/>
          </p:cNvPicPr>
          <p:nvPr/>
        </p:nvPicPr>
        <p:blipFill>
          <a:blip r:embed="rId2"/>
          <a:stretch>
            <a:fillRect/>
          </a:stretch>
        </p:blipFill>
        <p:spPr>
          <a:xfrm>
            <a:off x="-119" y="0"/>
            <a:ext cx="7358162" cy="13716436"/>
          </a:xfrm>
          <a:prstGeom prst="rect">
            <a:avLst/>
          </a:prstGeom>
          <a:ln w="12700">
            <a:miter lim="400000"/>
          </a:ln>
        </p:spPr>
      </p:pic>
      <p:grpSp>
        <p:nvGrpSpPr>
          <p:cNvPr id="246" name="Group 249"/>
          <p:cNvGrpSpPr/>
          <p:nvPr/>
        </p:nvGrpSpPr>
        <p:grpSpPr>
          <a:xfrm>
            <a:off x="659355" y="776664"/>
            <a:ext cx="1813540" cy="2060691"/>
            <a:chOff x="-1" y="-1"/>
            <a:chExt cx="1813539" cy="2060689"/>
          </a:xfrm>
        </p:grpSpPr>
        <p:sp>
          <p:nvSpPr>
            <p:cNvPr id="242" name="Shape 245"/>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43" name="Shape 246"/>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44" name="Shape 247"/>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245" name="Shape 248"/>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247" name="Shape 250"/>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sz="2400" b="0">
                <a:latin typeface="Menlo"/>
                <a:ea typeface="Menlo"/>
                <a:cs typeface="Menlo"/>
                <a:sym typeface="Menlo"/>
              </a:defRPr>
            </a:pPr>
            <a:endParaRPr/>
          </a:p>
        </p:txBody>
      </p:sp>
      <p:sp>
        <p:nvSpPr>
          <p:cNvPr id="248" name="Shape 251"/>
          <p:cNvSpPr/>
          <p:nvPr/>
        </p:nvSpPr>
        <p:spPr>
          <a:xfrm>
            <a:off x="8523730" y="2479554"/>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249" name="Body Level One…"/>
          <p:cNvSpPr txBox="1">
            <a:spLocks noGrp="1"/>
          </p:cNvSpPr>
          <p:nvPr>
            <p:ph type="body" sz="half" idx="1"/>
          </p:nvPr>
        </p:nvSpPr>
        <p:spPr>
          <a:xfrm>
            <a:off x="8812231" y="3470983"/>
            <a:ext cx="14097929" cy="7689464"/>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hape 253"/>
          <p:cNvSpPr>
            <a:spLocks noGrp="1"/>
          </p:cNvSpPr>
          <p:nvPr>
            <p:ph type="body" sz="quarter" idx="13"/>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endParaRPr/>
          </a:p>
        </p:txBody>
      </p:sp>
      <p:sp>
        <p:nvSpPr>
          <p:cNvPr id="251" name="Shape 255"/>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252" name="Shape 256"/>
          <p:cNvSpPr/>
          <p:nvPr/>
        </p:nvSpPr>
        <p:spPr>
          <a:xfrm>
            <a:off x="6030" y="4094997"/>
            <a:ext cx="6773334" cy="7315201"/>
          </a:xfrm>
          <a:prstGeom prst="rect">
            <a:avLst/>
          </a:prstGeom>
          <a:solidFill>
            <a:srgbClr val="5933C3"/>
          </a:solidFill>
          <a:ln w="12700">
            <a:miter lim="400000"/>
          </a:ln>
        </p:spPr>
        <p:txBody>
          <a:bodyPr lIns="121918" tIns="121918" rIns="121918" bIns="121918"/>
          <a:lstStyle/>
          <a:p>
            <a:pPr defTabSz="2438400">
              <a:lnSpc>
                <a:spcPts val="4000"/>
              </a:lnSpc>
              <a:spcBef>
                <a:spcPts val="0"/>
              </a:spcBef>
              <a:defRPr sz="3600" b="0">
                <a:solidFill>
                  <a:srgbClr val="FFFFFF"/>
                </a:solidFill>
                <a:latin typeface="Verdana"/>
                <a:ea typeface="Verdana"/>
                <a:cs typeface="Verdana"/>
                <a:sym typeface="Verdana"/>
              </a:defRPr>
            </a:pPr>
            <a:endParaRPr/>
          </a:p>
        </p:txBody>
      </p:sp>
      <p:sp>
        <p:nvSpPr>
          <p:cNvPr id="253" name="Shape 257"/>
          <p:cNvSpPr>
            <a:spLocks noGrp="1"/>
          </p:cNvSpPr>
          <p:nvPr>
            <p:ph type="body" sz="quarter" idx="14"/>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254"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255"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Info-Image-Consul">
    <p:spTree>
      <p:nvGrpSpPr>
        <p:cNvPr id="1" name=""/>
        <p:cNvGrpSpPr/>
        <p:nvPr/>
      </p:nvGrpSpPr>
      <p:grpSpPr>
        <a:xfrm>
          <a:off x="0" y="0"/>
          <a:ext cx="0" cy="0"/>
          <a:chOff x="0" y="0"/>
          <a:chExt cx="0" cy="0"/>
        </a:xfrm>
      </p:grpSpPr>
      <p:pic>
        <p:nvPicPr>
          <p:cNvPr id="262" name="image15.jpg" descr="image15.jpg"/>
          <p:cNvPicPr>
            <a:picLocks noChangeAspect="1"/>
          </p:cNvPicPr>
          <p:nvPr/>
        </p:nvPicPr>
        <p:blipFill>
          <a:blip r:embed="rId2"/>
          <a:stretch>
            <a:fillRect/>
          </a:stretch>
        </p:blipFill>
        <p:spPr>
          <a:xfrm>
            <a:off x="-2" y="-2"/>
            <a:ext cx="7373724" cy="13716003"/>
          </a:xfrm>
          <a:prstGeom prst="rect">
            <a:avLst/>
          </a:prstGeom>
          <a:ln w="12700">
            <a:miter lim="400000"/>
          </a:ln>
        </p:spPr>
      </p:pic>
      <p:sp>
        <p:nvSpPr>
          <p:cNvPr id="263" name="Shape 266"/>
          <p:cNvSpPr>
            <a:spLocks noGrp="1"/>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endParaRPr/>
          </a:p>
        </p:txBody>
      </p:sp>
      <p:sp>
        <p:nvSpPr>
          <p:cNvPr id="264" name="Shape 268"/>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74" name="Group 278"/>
          <p:cNvGrpSpPr/>
          <p:nvPr/>
        </p:nvGrpSpPr>
        <p:grpSpPr>
          <a:xfrm>
            <a:off x="659356" y="662174"/>
            <a:ext cx="1991245" cy="1950724"/>
            <a:chOff x="0" y="0"/>
            <a:chExt cx="1991243" cy="1950722"/>
          </a:xfrm>
        </p:grpSpPr>
        <p:sp>
          <p:nvSpPr>
            <p:cNvPr id="265" name="Shape 269"/>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66" name="Shape 270"/>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67" name="Shape 271"/>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68" name="Shape 272"/>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69" name="Shape 273"/>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70" name="Shape 274"/>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71" name="Shape 275"/>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72" name="Shape 276"/>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73" name="Shape 277"/>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275" name="Shape 279"/>
          <p:cNvSpPr/>
          <p:nvPr/>
        </p:nvSpPr>
        <p:spPr>
          <a:xfrm>
            <a:off x="6030" y="4094997"/>
            <a:ext cx="6773334" cy="7315201"/>
          </a:xfrm>
          <a:prstGeom prst="rect">
            <a:avLst/>
          </a:prstGeom>
          <a:solidFill>
            <a:srgbClr val="952055"/>
          </a:solidFill>
          <a:ln w="12700">
            <a:miter lim="400000"/>
          </a:ln>
        </p:spPr>
        <p:txBody>
          <a:bodyPr lIns="121918" tIns="121918" rIns="121918" bIns="121918"/>
          <a:lstStyle/>
          <a:p>
            <a:pPr defTabSz="2438400">
              <a:lnSpc>
                <a:spcPts val="4000"/>
              </a:lnSpc>
              <a:spcBef>
                <a:spcPts val="0"/>
              </a:spcBef>
              <a:defRPr sz="3600" b="0">
                <a:solidFill>
                  <a:srgbClr val="FFFFFF"/>
                </a:solidFill>
                <a:latin typeface="Verdana"/>
                <a:ea typeface="Verdana"/>
                <a:cs typeface="Verdana"/>
                <a:sym typeface="Verdana"/>
              </a:defRPr>
            </a:pPr>
            <a:endParaRPr/>
          </a:p>
        </p:txBody>
      </p:sp>
      <p:sp>
        <p:nvSpPr>
          <p:cNvPr id="276" name="Body Level One…"/>
          <p:cNvSpPr txBox="1">
            <a:spLocks noGrp="1"/>
          </p:cNvSpPr>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7"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278"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Info-Text-Consul">
    <p:spTree>
      <p:nvGrpSpPr>
        <p:cNvPr id="1" name=""/>
        <p:cNvGrpSpPr/>
        <p:nvPr/>
      </p:nvGrpSpPr>
      <p:grpSpPr>
        <a:xfrm>
          <a:off x="0" y="0"/>
          <a:ext cx="0" cy="0"/>
          <a:chOff x="0" y="0"/>
          <a:chExt cx="0" cy="0"/>
        </a:xfrm>
      </p:grpSpPr>
      <p:sp>
        <p:nvSpPr>
          <p:cNvPr id="285" name="Body Level One…"/>
          <p:cNvSpPr txBox="1">
            <a:spLocks noGrp="1"/>
          </p:cNvSpPr>
          <p:nvPr>
            <p:ph type="body" idx="1"/>
          </p:nvPr>
        </p:nvSpPr>
        <p:spPr>
          <a:xfrm>
            <a:off x="8014999" y="4122458"/>
            <a:ext cx="15785907" cy="8807920"/>
          </a:xfrm>
          <a:prstGeom prst="rect">
            <a:avLst/>
          </a:prstGeom>
        </p:spPr>
        <p:txBody>
          <a:bodyPr/>
          <a:lstStyle>
            <a:lvl1pPr>
              <a:buClr>
                <a:schemeClr val="accent6"/>
              </a:buClr>
            </a:lvl1pPr>
            <a:lvl2pPr>
              <a:buClr>
                <a:schemeClr val="accent6"/>
              </a:buClr>
            </a:lvl2pPr>
            <a:lvl3pPr>
              <a:buClr>
                <a:schemeClr val="accent6"/>
              </a:buClr>
            </a:lvl3pPr>
            <a:lvl4pPr>
              <a:buClr>
                <a:schemeClr val="accent6"/>
              </a:buClr>
            </a:lvl4pPr>
            <a:lvl5pPr>
              <a:buClr>
                <a:schemeClr val="accent6"/>
              </a:buClr>
            </a:lvl5pPr>
          </a:lstStyle>
          <a:p>
            <a:r>
              <a:t>Body Level One</a:t>
            </a:r>
          </a:p>
          <a:p>
            <a:pPr lvl="1"/>
            <a:r>
              <a:t>Body Level Two</a:t>
            </a:r>
          </a:p>
          <a:p>
            <a:pPr lvl="2"/>
            <a:r>
              <a:t>Body Level Three</a:t>
            </a:r>
          </a:p>
          <a:p>
            <a:pPr lvl="3"/>
            <a:r>
              <a:t>Body Level Four</a:t>
            </a:r>
          </a:p>
          <a:p>
            <a:pPr lvl="4"/>
            <a:r>
              <a:t>Body Level Five</a:t>
            </a:r>
          </a:p>
        </p:txBody>
      </p:sp>
      <p:pic>
        <p:nvPicPr>
          <p:cNvPr id="286" name="image15.jpg" descr="image15.jpg"/>
          <p:cNvPicPr>
            <a:picLocks noChangeAspect="1"/>
          </p:cNvPicPr>
          <p:nvPr/>
        </p:nvPicPr>
        <p:blipFill>
          <a:blip r:embed="rId2"/>
          <a:stretch>
            <a:fillRect/>
          </a:stretch>
        </p:blipFill>
        <p:spPr>
          <a:xfrm>
            <a:off x="-2" y="-2"/>
            <a:ext cx="7373724" cy="13716003"/>
          </a:xfrm>
          <a:prstGeom prst="rect">
            <a:avLst/>
          </a:prstGeom>
          <a:ln w="12700">
            <a:miter lim="400000"/>
          </a:ln>
        </p:spPr>
      </p:pic>
      <p:sp>
        <p:nvSpPr>
          <p:cNvPr id="287" name="Shape 291"/>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297" name="Group 301"/>
          <p:cNvGrpSpPr/>
          <p:nvPr/>
        </p:nvGrpSpPr>
        <p:grpSpPr>
          <a:xfrm>
            <a:off x="659356" y="662174"/>
            <a:ext cx="1991245" cy="1950724"/>
            <a:chOff x="0" y="0"/>
            <a:chExt cx="1991243" cy="1950722"/>
          </a:xfrm>
        </p:grpSpPr>
        <p:sp>
          <p:nvSpPr>
            <p:cNvPr id="288" name="Shape 292"/>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89" name="Shape 293"/>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0" name="Shape 294"/>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1" name="Shape 295"/>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2" name="Shape 296"/>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3" name="Shape 297"/>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4" name="Shape 298"/>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5" name="Shape 299"/>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296" name="Shape 300"/>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298" name="Shape 302"/>
          <p:cNvSpPr/>
          <p:nvPr/>
        </p:nvSpPr>
        <p:spPr>
          <a:xfrm>
            <a:off x="6030" y="4094997"/>
            <a:ext cx="6773334" cy="7315201"/>
          </a:xfrm>
          <a:prstGeom prst="rect">
            <a:avLst/>
          </a:prstGeom>
          <a:solidFill>
            <a:srgbClr val="952055"/>
          </a:solidFill>
          <a:ln w="12700">
            <a:miter lim="400000"/>
          </a:ln>
        </p:spPr>
        <p:txBody>
          <a:bodyPr lIns="121918" tIns="121918" rIns="121918" bIns="121918"/>
          <a:lstStyle/>
          <a:p>
            <a:pPr defTabSz="2438400">
              <a:lnSpc>
                <a:spcPts val="4000"/>
              </a:lnSpc>
              <a:spcBef>
                <a:spcPts val="0"/>
              </a:spcBef>
              <a:defRPr sz="3600" b="0">
                <a:solidFill>
                  <a:srgbClr val="FFFFFF"/>
                </a:solidFill>
                <a:latin typeface="Verdana"/>
                <a:ea typeface="Verdana"/>
                <a:cs typeface="Verdana"/>
                <a:sym typeface="Verdana"/>
              </a:defRPr>
            </a:pPr>
            <a:endParaRPr/>
          </a:p>
        </p:txBody>
      </p:sp>
      <p:sp>
        <p:nvSpPr>
          <p:cNvPr id="299" name="Title Text"/>
          <p:cNvSpPr txBox="1">
            <a:spLocks noGrp="1"/>
          </p:cNvSpPr>
          <p:nvPr>
            <p:ph type="title"/>
          </p:nvPr>
        </p:nvSpPr>
        <p:spPr>
          <a:xfrm>
            <a:off x="6030" y="4547423"/>
            <a:ext cx="6616701" cy="2976504"/>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300" name="Shape 304"/>
          <p:cNvSpPr>
            <a:spLocks noGrp="1"/>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301"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Info-CodeBox-Consul">
    <p:spTree>
      <p:nvGrpSpPr>
        <p:cNvPr id="1" name=""/>
        <p:cNvGrpSpPr/>
        <p:nvPr/>
      </p:nvGrpSpPr>
      <p:grpSpPr>
        <a:xfrm>
          <a:off x="0" y="0"/>
          <a:ext cx="0" cy="0"/>
          <a:chOff x="0" y="0"/>
          <a:chExt cx="0" cy="0"/>
        </a:xfrm>
      </p:grpSpPr>
      <p:pic>
        <p:nvPicPr>
          <p:cNvPr id="308" name="image15.jpg" descr="image15.jpg"/>
          <p:cNvPicPr>
            <a:picLocks noChangeAspect="1"/>
          </p:cNvPicPr>
          <p:nvPr/>
        </p:nvPicPr>
        <p:blipFill>
          <a:blip r:embed="rId2"/>
          <a:stretch>
            <a:fillRect/>
          </a:stretch>
        </p:blipFill>
        <p:spPr>
          <a:xfrm>
            <a:off x="-2" y="-2"/>
            <a:ext cx="7373724" cy="13716003"/>
          </a:xfrm>
          <a:prstGeom prst="rect">
            <a:avLst/>
          </a:prstGeom>
          <a:ln w="12700">
            <a:miter lim="400000"/>
          </a:ln>
        </p:spPr>
      </p:pic>
      <p:sp>
        <p:nvSpPr>
          <p:cNvPr id="309" name="Shape 313"/>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319" name="Group 323"/>
          <p:cNvGrpSpPr/>
          <p:nvPr/>
        </p:nvGrpSpPr>
        <p:grpSpPr>
          <a:xfrm>
            <a:off x="659356" y="662174"/>
            <a:ext cx="1991245" cy="1950724"/>
            <a:chOff x="0" y="0"/>
            <a:chExt cx="1991243" cy="1950722"/>
          </a:xfrm>
        </p:grpSpPr>
        <p:sp>
          <p:nvSpPr>
            <p:cNvPr id="310" name="Shape 314"/>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1" name="Shape 315"/>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2" name="Shape 316"/>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3" name="Shape 317"/>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4" name="Shape 318"/>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5" name="Shape 319"/>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6" name="Shape 320"/>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7" name="Shape 321"/>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318" name="Shape 322"/>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320" name="Shape 324"/>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sz="2400" b="0">
                <a:latin typeface="Menlo"/>
                <a:ea typeface="Menlo"/>
                <a:cs typeface="Menlo"/>
                <a:sym typeface="Menlo"/>
              </a:defRPr>
            </a:pPr>
            <a:endParaRPr/>
          </a:p>
        </p:txBody>
      </p:sp>
      <p:sp>
        <p:nvSpPr>
          <p:cNvPr id="321" name="Shape 325"/>
          <p:cNvSpPr/>
          <p:nvPr/>
        </p:nvSpPr>
        <p:spPr>
          <a:xfrm>
            <a:off x="8523730" y="2479554"/>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322" name="Shape 326"/>
          <p:cNvSpPr/>
          <p:nvPr/>
        </p:nvSpPr>
        <p:spPr>
          <a:xfrm>
            <a:off x="6030" y="4094997"/>
            <a:ext cx="6773334" cy="7315201"/>
          </a:xfrm>
          <a:prstGeom prst="rect">
            <a:avLst/>
          </a:prstGeom>
          <a:solidFill>
            <a:srgbClr val="952055"/>
          </a:solidFill>
          <a:ln w="12700">
            <a:miter lim="400000"/>
          </a:ln>
        </p:spPr>
        <p:txBody>
          <a:bodyPr lIns="121918" tIns="121918" rIns="121918" bIns="121918"/>
          <a:lstStyle/>
          <a:p>
            <a:pPr defTabSz="2438400">
              <a:lnSpc>
                <a:spcPts val="4000"/>
              </a:lnSpc>
              <a:spcBef>
                <a:spcPts val="0"/>
              </a:spcBef>
              <a:defRPr sz="3600" b="0">
                <a:solidFill>
                  <a:srgbClr val="FFFFFF"/>
                </a:solidFill>
                <a:latin typeface="Verdana"/>
                <a:ea typeface="Verdana"/>
                <a:cs typeface="Verdana"/>
                <a:sym typeface="Verdana"/>
              </a:defRPr>
            </a:pPr>
            <a:endParaRPr/>
          </a:p>
        </p:txBody>
      </p:sp>
      <p:sp>
        <p:nvSpPr>
          <p:cNvPr id="323" name="Body Level One…"/>
          <p:cNvSpPr txBox="1">
            <a:spLocks noGrp="1"/>
          </p:cNvSpPr>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325" name="Shape 329"/>
          <p:cNvSpPr>
            <a:spLocks noGrp="1"/>
          </p:cNvSpPr>
          <p:nvPr>
            <p:ph type="body" sz="half" idx="13"/>
          </p:nvPr>
        </p:nvSpPr>
        <p:spPr>
          <a:xfrm>
            <a:off x="8812231" y="34709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326" name="Shape 330"/>
          <p:cNvSpPr>
            <a:spLocks noGrp="1"/>
          </p:cNvSpPr>
          <p:nvPr>
            <p:ph type="body" sz="quarter" idx="14"/>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endParaRPr/>
          </a:p>
        </p:txBody>
      </p:sp>
      <p:sp>
        <p:nvSpPr>
          <p:cNvPr id="327"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Info-Image-Vault">
    <p:spTree>
      <p:nvGrpSpPr>
        <p:cNvPr id="1" name=""/>
        <p:cNvGrpSpPr/>
        <p:nvPr/>
      </p:nvGrpSpPr>
      <p:grpSpPr>
        <a:xfrm>
          <a:off x="0" y="0"/>
          <a:ext cx="0" cy="0"/>
          <a:chOff x="0" y="0"/>
          <a:chExt cx="0" cy="0"/>
        </a:xfrm>
      </p:grpSpPr>
      <p:pic>
        <p:nvPicPr>
          <p:cNvPr id="334" name="image16.png" descr="image16.png"/>
          <p:cNvPicPr>
            <a:picLocks noChangeAspect="1"/>
          </p:cNvPicPr>
          <p:nvPr/>
        </p:nvPicPr>
        <p:blipFill>
          <a:blip r:embed="rId2"/>
          <a:stretch>
            <a:fillRect/>
          </a:stretch>
        </p:blipFill>
        <p:spPr>
          <a:xfrm>
            <a:off x="94" y="11"/>
            <a:ext cx="7373723" cy="13716002"/>
          </a:xfrm>
          <a:prstGeom prst="rect">
            <a:avLst/>
          </a:prstGeom>
          <a:ln w="12700">
            <a:miter lim="400000"/>
          </a:ln>
        </p:spPr>
      </p:pic>
      <p:sp>
        <p:nvSpPr>
          <p:cNvPr id="335" name="Shape 338"/>
          <p:cNvSpPr/>
          <p:nvPr/>
        </p:nvSpPr>
        <p:spPr>
          <a:xfrm>
            <a:off x="28890" y="4105157"/>
            <a:ext cx="6773334" cy="7315202"/>
          </a:xfrm>
          <a:prstGeom prst="rect">
            <a:avLst/>
          </a:prstGeom>
          <a:solidFill>
            <a:srgbClr val="000000"/>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343" name="Group 346"/>
          <p:cNvGrpSpPr/>
          <p:nvPr/>
        </p:nvGrpSpPr>
        <p:grpSpPr>
          <a:xfrm>
            <a:off x="705841" y="643029"/>
            <a:ext cx="2099014" cy="2105874"/>
            <a:chOff x="0" y="-1"/>
            <a:chExt cx="2099012" cy="2105873"/>
          </a:xfrm>
        </p:grpSpPr>
        <p:sp>
          <p:nvSpPr>
            <p:cNvPr id="336" name="Shape 339"/>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37" name="Shape 340"/>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38" name="Shape 341"/>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39" name="Shape 342"/>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40" name="Shape 343"/>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41" name="Shape 344"/>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42" name="Shape 345"/>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344" name="Shape 348"/>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45" name="Title Text"/>
          <p:cNvSpPr txBox="1">
            <a:spLocks noGrp="1"/>
          </p:cNvSpPr>
          <p:nvPr>
            <p:ph type="title"/>
          </p:nvPr>
        </p:nvSpPr>
        <p:spPr>
          <a:xfrm>
            <a:off x="-2061" y="4547423"/>
            <a:ext cx="6612848" cy="2976504"/>
          </a:xfrm>
          <a:prstGeom prst="rect">
            <a:avLst/>
          </a:prstGeom>
        </p:spPr>
        <p:txBody>
          <a:bodyPr lIns="121918" tIns="121918" rIns="121918" bIns="121918" anchor="b"/>
          <a:lstStyle>
            <a:lvl1pPr marL="12700" indent="-12700" defTabSz="2438400">
              <a:lnSpc>
                <a:spcPts val="5000"/>
              </a:lnSpc>
              <a:spcBef>
                <a:spcPts val="0"/>
              </a:spcBef>
              <a:defRPr sz="4800" spc="0">
                <a:solidFill>
                  <a:srgbClr val="FFFFFF"/>
                </a:solidFill>
              </a:defRPr>
            </a:lvl1pPr>
          </a:lstStyle>
          <a:p>
            <a:r>
              <a:t>Title Text</a:t>
            </a:r>
          </a:p>
        </p:txBody>
      </p:sp>
      <p:sp>
        <p:nvSpPr>
          <p:cNvPr id="346" name="Body Level One…"/>
          <p:cNvSpPr txBox="1">
            <a:spLocks noGrp="1"/>
          </p:cNvSpPr>
          <p:nvPr>
            <p:ph type="body" sz="quarter" idx="1"/>
          </p:nvPr>
        </p:nvSpPr>
        <p:spPr>
          <a:xfrm>
            <a:off x="-2" y="7657141"/>
            <a:ext cx="6585389" cy="3368286"/>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47" name="Shape 351"/>
          <p:cNvSpPr>
            <a:spLocks noGrp="1"/>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endParaRPr/>
          </a:p>
        </p:txBody>
      </p:sp>
      <p:sp>
        <p:nvSpPr>
          <p:cNvPr id="348"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 Hashicorp">
    <p:spTree>
      <p:nvGrpSpPr>
        <p:cNvPr id="1" name=""/>
        <p:cNvGrpSpPr/>
        <p:nvPr/>
      </p:nvGrpSpPr>
      <p:grpSpPr>
        <a:xfrm>
          <a:off x="0" y="0"/>
          <a:ext cx="0" cy="0"/>
          <a:chOff x="0" y="0"/>
          <a:chExt cx="0" cy="0"/>
        </a:xfrm>
      </p:grpSpPr>
      <p:pic>
        <p:nvPicPr>
          <p:cNvPr id="48" name="image5.png" descr="image5.png"/>
          <p:cNvPicPr>
            <a:picLocks noChangeAspect="1"/>
          </p:cNvPicPr>
          <p:nvPr/>
        </p:nvPicPr>
        <p:blipFill>
          <a:blip r:embed="rId2"/>
          <a:stretch>
            <a:fillRect/>
          </a:stretch>
        </p:blipFill>
        <p:spPr>
          <a:xfrm>
            <a:off x="379" y="2518"/>
            <a:ext cx="24383647" cy="13711033"/>
          </a:xfrm>
          <a:prstGeom prst="rect">
            <a:avLst/>
          </a:prstGeom>
          <a:ln w="12700">
            <a:miter lim="400000"/>
          </a:ln>
        </p:spPr>
      </p:pic>
      <p:sp>
        <p:nvSpPr>
          <p:cNvPr id="49" name="Shape 54"/>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0"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lvl1pPr>
          </a:lstStyle>
          <a:p>
            <a:r>
              <a:t>Title Text</a:t>
            </a:r>
          </a:p>
        </p:txBody>
      </p:sp>
      <p:sp>
        <p:nvSpPr>
          <p:cNvPr id="51"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1"/>
                </a:solidFill>
              </a:defRPr>
            </a:lvl1pPr>
            <a:lvl2pPr marL="0" indent="0" defTabSz="2438400">
              <a:spcBef>
                <a:spcPts val="2600"/>
              </a:spcBef>
              <a:buClrTx/>
              <a:buSzTx/>
              <a:buNone/>
              <a:defRPr sz="4200">
                <a:solidFill>
                  <a:schemeClr val="accent1"/>
                </a:solidFill>
              </a:defRPr>
            </a:lvl2pPr>
            <a:lvl3pPr marL="1165860" indent="-480059" defTabSz="2438400">
              <a:spcBef>
                <a:spcPts val="2600"/>
              </a:spcBef>
              <a:buClrTx/>
              <a:buChar char="•"/>
              <a:defRPr sz="4200">
                <a:solidFill>
                  <a:schemeClr val="accent1"/>
                </a:solidFill>
              </a:defRPr>
            </a:lvl3pPr>
            <a:lvl4pPr marL="1562100" indent="-533400" defTabSz="2438400">
              <a:spcBef>
                <a:spcPts val="2600"/>
              </a:spcBef>
              <a:buClrTx/>
              <a:buChar char="•"/>
              <a:defRPr sz="4200">
                <a:solidFill>
                  <a:schemeClr val="accent1"/>
                </a:solidFill>
              </a:defRPr>
            </a:lvl4pPr>
            <a:lvl5pPr marL="1905000" indent="-533400" defTabSz="2438400">
              <a:spcBef>
                <a:spcPts val="2600"/>
              </a:spcBef>
              <a:buClrTx/>
              <a:buChar char="•"/>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2" name="Shape 57"/>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53" name="Shape 58"/>
          <p:cNvSpPr/>
          <p:nvPr/>
        </p:nvSpPr>
        <p:spPr>
          <a:xfrm>
            <a:off x="2856460" y="1387717"/>
            <a:ext cx="2938850" cy="3081871"/>
          </a:xfrm>
          <a:prstGeom prst="rect">
            <a:avLst/>
          </a:prstGeom>
          <a:solidFill>
            <a:srgbClr val="000000"/>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pic>
        <p:nvPicPr>
          <p:cNvPr id="54" name="image2.png" descr="image2.png"/>
          <p:cNvPicPr>
            <a:picLocks noChangeAspect="1"/>
          </p:cNvPicPr>
          <p:nvPr/>
        </p:nvPicPr>
        <p:blipFill>
          <a:blip r:embed="rId3"/>
          <a:stretch>
            <a:fillRect/>
          </a:stretch>
        </p:blipFill>
        <p:spPr>
          <a:xfrm>
            <a:off x="3116234" y="1817714"/>
            <a:ext cx="2374967" cy="2374962"/>
          </a:xfrm>
          <a:prstGeom prst="rect">
            <a:avLst/>
          </a:prstGeom>
          <a:ln w="12700">
            <a:miter lim="400000"/>
          </a:ln>
        </p:spPr>
      </p:pic>
      <p:sp>
        <p:nvSpPr>
          <p:cNvPr id="55"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Info-Text-Vault">
    <p:spTree>
      <p:nvGrpSpPr>
        <p:cNvPr id="1" name=""/>
        <p:cNvGrpSpPr/>
        <p:nvPr/>
      </p:nvGrpSpPr>
      <p:grpSpPr>
        <a:xfrm>
          <a:off x="0" y="0"/>
          <a:ext cx="0" cy="0"/>
          <a:chOff x="0" y="0"/>
          <a:chExt cx="0" cy="0"/>
        </a:xfrm>
      </p:grpSpPr>
      <p:pic>
        <p:nvPicPr>
          <p:cNvPr id="355" name="image16.png" descr="image16.png"/>
          <p:cNvPicPr>
            <a:picLocks noChangeAspect="1"/>
          </p:cNvPicPr>
          <p:nvPr/>
        </p:nvPicPr>
        <p:blipFill>
          <a:blip r:embed="rId2"/>
          <a:stretch>
            <a:fillRect/>
          </a:stretch>
        </p:blipFill>
        <p:spPr>
          <a:xfrm>
            <a:off x="94" y="11"/>
            <a:ext cx="7373723" cy="13716002"/>
          </a:xfrm>
          <a:prstGeom prst="rect">
            <a:avLst/>
          </a:prstGeom>
          <a:ln w="12700">
            <a:miter lim="400000"/>
          </a:ln>
        </p:spPr>
      </p:pic>
      <p:sp>
        <p:nvSpPr>
          <p:cNvPr id="356" name="Shape 359"/>
          <p:cNvSpPr/>
          <p:nvPr/>
        </p:nvSpPr>
        <p:spPr>
          <a:xfrm>
            <a:off x="28890" y="4105157"/>
            <a:ext cx="6773334" cy="7315202"/>
          </a:xfrm>
          <a:prstGeom prst="rect">
            <a:avLst/>
          </a:prstGeom>
          <a:solidFill>
            <a:srgbClr val="000000"/>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364" name="Group 367"/>
          <p:cNvGrpSpPr/>
          <p:nvPr/>
        </p:nvGrpSpPr>
        <p:grpSpPr>
          <a:xfrm>
            <a:off x="705841" y="643029"/>
            <a:ext cx="2099014" cy="2105874"/>
            <a:chOff x="0" y="-1"/>
            <a:chExt cx="2099012" cy="2105873"/>
          </a:xfrm>
        </p:grpSpPr>
        <p:sp>
          <p:nvSpPr>
            <p:cNvPr id="357" name="Shape 360"/>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58" name="Shape 361"/>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59" name="Shape 362"/>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60" name="Shape 363"/>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61" name="Shape 364"/>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62" name="Shape 365"/>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63" name="Shape 366"/>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365" name="Body Level One…"/>
          <p:cNvSpPr txBox="1">
            <a:spLocks noGrp="1"/>
          </p:cNvSpPr>
          <p:nvPr>
            <p:ph type="body" idx="1"/>
          </p:nvPr>
        </p:nvSpPr>
        <p:spPr>
          <a:xfrm>
            <a:off x="8014999" y="4128163"/>
            <a:ext cx="15711928" cy="8814918"/>
          </a:xfrm>
          <a:prstGeom prst="rect">
            <a:avLst/>
          </a:prstGeom>
        </p:spPr>
        <p:txBody>
          <a:bodyPr/>
          <a:lstStyle>
            <a:lvl1pPr>
              <a:buClr>
                <a:srgbClr val="808080"/>
              </a:buClr>
            </a:lvl1pPr>
            <a:lvl2pPr>
              <a:buClr>
                <a:srgbClr val="808080"/>
              </a:buClr>
            </a:lvl2pPr>
            <a:lvl3pPr>
              <a:buClr>
                <a:srgbClr val="808080"/>
              </a:buClr>
            </a:lvl3pPr>
            <a:lvl4pPr>
              <a:buClr>
                <a:srgbClr val="808080"/>
              </a:buClr>
            </a:lvl4pPr>
            <a:lvl5pPr>
              <a:buClr>
                <a:srgbClr val="808080"/>
              </a:buClr>
            </a:lvl5pPr>
          </a:lstStyle>
          <a:p>
            <a:r>
              <a:t>Body Level One</a:t>
            </a:r>
          </a:p>
          <a:p>
            <a:pPr lvl="1"/>
            <a:r>
              <a:t>Body Level Two</a:t>
            </a:r>
          </a:p>
          <a:p>
            <a:pPr lvl="2"/>
            <a:r>
              <a:t>Body Level Three</a:t>
            </a:r>
          </a:p>
          <a:p>
            <a:pPr lvl="3"/>
            <a:r>
              <a:t>Body Level Four</a:t>
            </a:r>
          </a:p>
          <a:p>
            <a:pPr lvl="4"/>
            <a:r>
              <a:t>Body Level Five</a:t>
            </a:r>
          </a:p>
        </p:txBody>
      </p:sp>
      <p:sp>
        <p:nvSpPr>
          <p:cNvPr id="366" name="Shape 370"/>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67" name="Title Text"/>
          <p:cNvSpPr txBox="1">
            <a:spLocks noGrp="1"/>
          </p:cNvSpPr>
          <p:nvPr>
            <p:ph type="title"/>
          </p:nvPr>
        </p:nvSpPr>
        <p:spPr>
          <a:xfrm>
            <a:off x="-2061" y="4547423"/>
            <a:ext cx="6612848" cy="2976504"/>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368" name="Shape 372"/>
          <p:cNvSpPr>
            <a:spLocks noGrp="1"/>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369"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Info-Code-Vault">
    <p:spTree>
      <p:nvGrpSpPr>
        <p:cNvPr id="1" name=""/>
        <p:cNvGrpSpPr/>
        <p:nvPr/>
      </p:nvGrpSpPr>
      <p:grpSpPr>
        <a:xfrm>
          <a:off x="0" y="0"/>
          <a:ext cx="0" cy="0"/>
          <a:chOff x="0" y="0"/>
          <a:chExt cx="0" cy="0"/>
        </a:xfrm>
      </p:grpSpPr>
      <p:pic>
        <p:nvPicPr>
          <p:cNvPr id="376" name="image16.png" descr="image16.png"/>
          <p:cNvPicPr>
            <a:picLocks noChangeAspect="1"/>
          </p:cNvPicPr>
          <p:nvPr/>
        </p:nvPicPr>
        <p:blipFill>
          <a:blip r:embed="rId2"/>
          <a:stretch>
            <a:fillRect/>
          </a:stretch>
        </p:blipFill>
        <p:spPr>
          <a:xfrm>
            <a:off x="94" y="11"/>
            <a:ext cx="7373723" cy="13716002"/>
          </a:xfrm>
          <a:prstGeom prst="rect">
            <a:avLst/>
          </a:prstGeom>
          <a:ln w="12700">
            <a:miter lim="400000"/>
          </a:ln>
        </p:spPr>
      </p:pic>
      <p:sp>
        <p:nvSpPr>
          <p:cNvPr id="377" name="Shape 380"/>
          <p:cNvSpPr/>
          <p:nvPr/>
        </p:nvSpPr>
        <p:spPr>
          <a:xfrm>
            <a:off x="28890" y="4105157"/>
            <a:ext cx="6773334" cy="7315202"/>
          </a:xfrm>
          <a:prstGeom prst="rect">
            <a:avLst/>
          </a:prstGeom>
          <a:solidFill>
            <a:srgbClr val="000000"/>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grpSp>
        <p:nvGrpSpPr>
          <p:cNvPr id="385" name="Group 388"/>
          <p:cNvGrpSpPr/>
          <p:nvPr/>
        </p:nvGrpSpPr>
        <p:grpSpPr>
          <a:xfrm>
            <a:off x="705841" y="643029"/>
            <a:ext cx="2099014" cy="2105874"/>
            <a:chOff x="0" y="-1"/>
            <a:chExt cx="2099012" cy="2105873"/>
          </a:xfrm>
        </p:grpSpPr>
        <p:sp>
          <p:nvSpPr>
            <p:cNvPr id="378" name="Shape 381"/>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79" name="Shape 382"/>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80" name="Shape 383"/>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81" name="Shape 384"/>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82" name="Shape 385"/>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83" name="Shape 386"/>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384" name="Shape 387"/>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386" name="Shape 390"/>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387" name="Title Text"/>
          <p:cNvSpPr txBox="1">
            <a:spLocks noGrp="1"/>
          </p:cNvSpPr>
          <p:nvPr>
            <p:ph type="title"/>
          </p:nvPr>
        </p:nvSpPr>
        <p:spPr>
          <a:xfrm>
            <a:off x="-2061" y="4547423"/>
            <a:ext cx="6612848" cy="2976504"/>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388" name="Body Level One…"/>
          <p:cNvSpPr txBox="1">
            <a:spLocks noGrp="1"/>
          </p:cNvSpPr>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9" name="Shape 393"/>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sz="2400" b="0">
                <a:latin typeface="Menlo"/>
                <a:ea typeface="Menlo"/>
                <a:cs typeface="Menlo"/>
                <a:sym typeface="Menlo"/>
              </a:defRPr>
            </a:pPr>
            <a:endParaRPr/>
          </a:p>
        </p:txBody>
      </p:sp>
      <p:sp>
        <p:nvSpPr>
          <p:cNvPr id="390" name="Shape 394"/>
          <p:cNvSpPr/>
          <p:nvPr/>
        </p:nvSpPr>
        <p:spPr>
          <a:xfrm>
            <a:off x="8525561" y="2479554"/>
            <a:ext cx="14677339"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391" name="Shape 395"/>
          <p:cNvSpPr>
            <a:spLocks noGrp="1"/>
          </p:cNvSpPr>
          <p:nvPr>
            <p:ph type="body" sz="half" idx="13"/>
          </p:nvPr>
        </p:nvSpPr>
        <p:spPr>
          <a:xfrm>
            <a:off x="8812231" y="34709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392" name="Shape 396"/>
          <p:cNvSpPr>
            <a:spLocks noGrp="1"/>
          </p:cNvSpPr>
          <p:nvPr>
            <p:ph type="body" sz="quarter" idx="14"/>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endParaRPr/>
          </a:p>
        </p:txBody>
      </p:sp>
      <p:sp>
        <p:nvSpPr>
          <p:cNvPr id="393"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Info-Image-Nomad">
    <p:spTree>
      <p:nvGrpSpPr>
        <p:cNvPr id="1" name=""/>
        <p:cNvGrpSpPr/>
        <p:nvPr/>
      </p:nvGrpSpPr>
      <p:grpSpPr>
        <a:xfrm>
          <a:off x="0" y="0"/>
          <a:ext cx="0" cy="0"/>
          <a:chOff x="0" y="0"/>
          <a:chExt cx="0" cy="0"/>
        </a:xfrm>
      </p:grpSpPr>
      <p:pic>
        <p:nvPicPr>
          <p:cNvPr id="400" name="image17.png" descr="image17.png"/>
          <p:cNvPicPr>
            <a:picLocks noChangeAspect="1"/>
          </p:cNvPicPr>
          <p:nvPr/>
        </p:nvPicPr>
        <p:blipFill>
          <a:blip r:embed="rId2"/>
          <a:stretch>
            <a:fillRect/>
          </a:stretch>
        </p:blipFill>
        <p:spPr>
          <a:xfrm>
            <a:off x="4937" y="-3"/>
            <a:ext cx="7337693" cy="13716005"/>
          </a:xfrm>
          <a:prstGeom prst="rect">
            <a:avLst/>
          </a:prstGeom>
          <a:ln w="12700">
            <a:miter lim="400000"/>
          </a:ln>
        </p:spPr>
      </p:pic>
      <p:grpSp>
        <p:nvGrpSpPr>
          <p:cNvPr id="404" name="Group 407"/>
          <p:cNvGrpSpPr/>
          <p:nvPr/>
        </p:nvGrpSpPr>
        <p:grpSpPr>
          <a:xfrm>
            <a:off x="653685" y="610964"/>
            <a:ext cx="1971098" cy="2266396"/>
            <a:chOff x="0" y="0"/>
            <a:chExt cx="1971097" cy="2266394"/>
          </a:xfrm>
        </p:grpSpPr>
        <p:sp>
          <p:nvSpPr>
            <p:cNvPr id="401" name="Shape 404"/>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02" name="Shape 405"/>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03" name="Shape 406"/>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405" name="Shape 409"/>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06" name="Shape 410"/>
          <p:cNvSpPr>
            <a:spLocks noGrp="1"/>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endParaRPr/>
          </a:p>
        </p:txBody>
      </p:sp>
      <p:sp>
        <p:nvSpPr>
          <p:cNvPr id="407" name="Shape 411"/>
          <p:cNvSpPr/>
          <p:nvPr/>
        </p:nvSpPr>
        <p:spPr>
          <a:xfrm>
            <a:off x="28890" y="4105157"/>
            <a:ext cx="6773334" cy="7315202"/>
          </a:xfrm>
          <a:prstGeom prst="rect">
            <a:avLst/>
          </a:prstGeom>
          <a:solidFill>
            <a:schemeClr val="accent5">
              <a:lumOff val="-8745"/>
            </a:schemeClr>
          </a:solidFill>
          <a:ln w="12700">
            <a:miter lim="400000"/>
          </a:ln>
        </p:spPr>
        <p:txBody>
          <a:bodyPr lIns="121918" tIns="121918" rIns="121918" bIns="121918" anchor="b"/>
          <a:lstStyle/>
          <a:p>
            <a:pPr defTabSz="2438400">
              <a:lnSpc>
                <a:spcPts val="5000"/>
              </a:lnSpc>
              <a:spcBef>
                <a:spcPts val="0"/>
              </a:spcBef>
              <a:defRPr>
                <a:solidFill>
                  <a:srgbClr val="FFFFFF"/>
                </a:solidFill>
                <a:latin typeface="Tahoma"/>
                <a:ea typeface="Tahoma"/>
                <a:cs typeface="Tahoma"/>
                <a:sym typeface="Tahoma"/>
              </a:defRPr>
            </a:pPr>
            <a:endParaRPr/>
          </a:p>
        </p:txBody>
      </p:sp>
      <p:sp>
        <p:nvSpPr>
          <p:cNvPr id="408" name="Body Level One…"/>
          <p:cNvSpPr txBox="1">
            <a:spLocks noGrp="1"/>
          </p:cNvSpPr>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09"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410"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Info-Text-Nomad">
    <p:spTree>
      <p:nvGrpSpPr>
        <p:cNvPr id="1" name=""/>
        <p:cNvGrpSpPr/>
        <p:nvPr/>
      </p:nvGrpSpPr>
      <p:grpSpPr>
        <a:xfrm>
          <a:off x="0" y="0"/>
          <a:ext cx="0" cy="0"/>
          <a:chOff x="0" y="0"/>
          <a:chExt cx="0" cy="0"/>
        </a:xfrm>
      </p:grpSpPr>
      <p:sp>
        <p:nvSpPr>
          <p:cNvPr id="417" name="Body Level One…"/>
          <p:cNvSpPr txBox="1">
            <a:spLocks noGrp="1"/>
          </p:cNvSpPr>
          <p:nvPr>
            <p:ph type="body" idx="1"/>
          </p:nvPr>
        </p:nvSpPr>
        <p:spPr>
          <a:xfrm>
            <a:off x="8014999" y="4133222"/>
            <a:ext cx="15711930" cy="8809858"/>
          </a:xfrm>
          <a:prstGeom prst="rect">
            <a:avLst/>
          </a:prstGeom>
        </p:spPr>
        <p:txBody>
          <a:bodyPr/>
          <a:lstStyle>
            <a:lvl1pPr>
              <a:buClr>
                <a:schemeClr val="accent5"/>
              </a:buClr>
            </a:lvl1pPr>
            <a:lvl2pPr>
              <a:buClr>
                <a:schemeClr val="accent5"/>
              </a:buClr>
            </a:lvl2pPr>
            <a:lvl3pPr>
              <a:buClr>
                <a:schemeClr val="accent5"/>
              </a:buClr>
            </a:lvl3pPr>
            <a:lvl4pPr>
              <a:buClr>
                <a:schemeClr val="accent5"/>
              </a:buClr>
            </a:lvl4pPr>
            <a:lvl5pPr>
              <a:buClr>
                <a:schemeClr val="accent5"/>
              </a:buClr>
            </a:lvl5pPr>
          </a:lstStyle>
          <a:p>
            <a:r>
              <a:t>Body Level One</a:t>
            </a:r>
          </a:p>
          <a:p>
            <a:pPr lvl="1"/>
            <a:r>
              <a:t>Body Level Two</a:t>
            </a:r>
          </a:p>
          <a:p>
            <a:pPr lvl="2"/>
            <a:r>
              <a:t>Body Level Three</a:t>
            </a:r>
          </a:p>
          <a:p>
            <a:pPr lvl="3"/>
            <a:r>
              <a:t>Body Level Four</a:t>
            </a:r>
          </a:p>
          <a:p>
            <a:pPr lvl="4"/>
            <a:r>
              <a:t>Body Level Five</a:t>
            </a:r>
          </a:p>
        </p:txBody>
      </p:sp>
      <p:pic>
        <p:nvPicPr>
          <p:cNvPr id="418" name="image17.png" descr="image17.png"/>
          <p:cNvPicPr>
            <a:picLocks noChangeAspect="1"/>
          </p:cNvPicPr>
          <p:nvPr/>
        </p:nvPicPr>
        <p:blipFill>
          <a:blip r:embed="rId2"/>
          <a:stretch>
            <a:fillRect/>
          </a:stretch>
        </p:blipFill>
        <p:spPr>
          <a:xfrm>
            <a:off x="4937" y="-3"/>
            <a:ext cx="7337693" cy="13716005"/>
          </a:xfrm>
          <a:prstGeom prst="rect">
            <a:avLst/>
          </a:prstGeom>
          <a:ln w="12700">
            <a:miter lim="400000"/>
          </a:ln>
        </p:spPr>
      </p:pic>
      <p:grpSp>
        <p:nvGrpSpPr>
          <p:cNvPr id="422" name="Group 425"/>
          <p:cNvGrpSpPr/>
          <p:nvPr/>
        </p:nvGrpSpPr>
        <p:grpSpPr>
          <a:xfrm>
            <a:off x="653685" y="610964"/>
            <a:ext cx="1971098" cy="2266396"/>
            <a:chOff x="0" y="0"/>
            <a:chExt cx="1971097" cy="2266394"/>
          </a:xfrm>
        </p:grpSpPr>
        <p:sp>
          <p:nvSpPr>
            <p:cNvPr id="419" name="Shape 42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20" name="Shape 42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21" name="Shape 42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423" name="Shape 427"/>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24" name="Shape 428"/>
          <p:cNvSpPr/>
          <p:nvPr/>
        </p:nvSpPr>
        <p:spPr>
          <a:xfrm>
            <a:off x="6030" y="4094997"/>
            <a:ext cx="6773334" cy="7315201"/>
          </a:xfrm>
          <a:prstGeom prst="rect">
            <a:avLst/>
          </a:prstGeom>
          <a:solidFill>
            <a:schemeClr val="accent5">
              <a:lumOff val="-8745"/>
            </a:schemeClr>
          </a:solidFill>
          <a:ln w="12700">
            <a:miter lim="400000"/>
          </a:ln>
        </p:spPr>
        <p:txBody>
          <a:bodyPr lIns="121918" tIns="121918" rIns="121918" bIns="121918" anchor="b"/>
          <a:lstStyle/>
          <a:p>
            <a:pPr defTabSz="2438400">
              <a:lnSpc>
                <a:spcPts val="5000"/>
              </a:lnSpc>
              <a:spcBef>
                <a:spcPts val="0"/>
              </a:spcBef>
              <a:defRPr>
                <a:solidFill>
                  <a:srgbClr val="FFFFFF"/>
                </a:solidFill>
                <a:latin typeface="Tahoma"/>
                <a:ea typeface="Tahoma"/>
                <a:cs typeface="Tahoma"/>
                <a:sym typeface="Tahoma"/>
              </a:defRPr>
            </a:pPr>
            <a:endParaRPr/>
          </a:p>
        </p:txBody>
      </p:sp>
      <p:sp>
        <p:nvSpPr>
          <p:cNvPr id="425" name="Shape 429"/>
          <p:cNvSpPr>
            <a:spLocks noGrp="1"/>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426"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427"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Info-CodeBox-Nomad">
    <p:spTree>
      <p:nvGrpSpPr>
        <p:cNvPr id="1" name=""/>
        <p:cNvGrpSpPr/>
        <p:nvPr/>
      </p:nvGrpSpPr>
      <p:grpSpPr>
        <a:xfrm>
          <a:off x="0" y="0"/>
          <a:ext cx="0" cy="0"/>
          <a:chOff x="0" y="0"/>
          <a:chExt cx="0" cy="0"/>
        </a:xfrm>
      </p:grpSpPr>
      <p:pic>
        <p:nvPicPr>
          <p:cNvPr id="434" name="image17.png" descr="image17.png"/>
          <p:cNvPicPr>
            <a:picLocks noChangeAspect="1"/>
          </p:cNvPicPr>
          <p:nvPr/>
        </p:nvPicPr>
        <p:blipFill>
          <a:blip r:embed="rId2"/>
          <a:stretch>
            <a:fillRect/>
          </a:stretch>
        </p:blipFill>
        <p:spPr>
          <a:xfrm>
            <a:off x="4937" y="-3"/>
            <a:ext cx="7337693" cy="13716005"/>
          </a:xfrm>
          <a:prstGeom prst="rect">
            <a:avLst/>
          </a:prstGeom>
          <a:ln w="12700">
            <a:miter lim="400000"/>
          </a:ln>
        </p:spPr>
      </p:pic>
      <p:sp>
        <p:nvSpPr>
          <p:cNvPr id="435" name="Shape 438"/>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sz="2400" b="0">
                <a:latin typeface="Menlo"/>
                <a:ea typeface="Menlo"/>
                <a:cs typeface="Menlo"/>
                <a:sym typeface="Menlo"/>
              </a:defRPr>
            </a:pPr>
            <a:endParaRPr/>
          </a:p>
        </p:txBody>
      </p:sp>
      <p:sp>
        <p:nvSpPr>
          <p:cNvPr id="436" name="Shape 439"/>
          <p:cNvSpPr/>
          <p:nvPr/>
        </p:nvSpPr>
        <p:spPr>
          <a:xfrm>
            <a:off x="8523730" y="2479554"/>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437" name="Shape 441"/>
          <p:cNvSpPr txBox="1"/>
          <p:nvPr/>
        </p:nvSpPr>
        <p:spPr>
          <a:xfrm>
            <a:off x="19445329" y="13141286"/>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grpSp>
        <p:nvGrpSpPr>
          <p:cNvPr id="441" name="Group 445"/>
          <p:cNvGrpSpPr/>
          <p:nvPr/>
        </p:nvGrpSpPr>
        <p:grpSpPr>
          <a:xfrm>
            <a:off x="653685" y="610964"/>
            <a:ext cx="1971098" cy="2266396"/>
            <a:chOff x="0" y="0"/>
            <a:chExt cx="1971097" cy="2266394"/>
          </a:xfrm>
        </p:grpSpPr>
        <p:sp>
          <p:nvSpPr>
            <p:cNvPr id="438" name="Shape 44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39" name="Shape 44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40" name="Shape 44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442" name="Shape 446"/>
          <p:cNvSpPr/>
          <p:nvPr/>
        </p:nvSpPr>
        <p:spPr>
          <a:xfrm>
            <a:off x="6030" y="4094997"/>
            <a:ext cx="6773334" cy="7315201"/>
          </a:xfrm>
          <a:prstGeom prst="rect">
            <a:avLst/>
          </a:prstGeom>
          <a:solidFill>
            <a:schemeClr val="accent5">
              <a:lumOff val="-8745"/>
            </a:schemeClr>
          </a:solidFill>
          <a:ln w="12700">
            <a:miter lim="400000"/>
          </a:ln>
        </p:spPr>
        <p:txBody>
          <a:bodyPr lIns="121918" tIns="121918" rIns="121918" bIns="121918" anchor="b"/>
          <a:lstStyle/>
          <a:p>
            <a:pPr defTabSz="2438400">
              <a:lnSpc>
                <a:spcPts val="5000"/>
              </a:lnSpc>
              <a:spcBef>
                <a:spcPts val="0"/>
              </a:spcBef>
              <a:defRPr>
                <a:solidFill>
                  <a:srgbClr val="FFFFFF"/>
                </a:solidFill>
                <a:latin typeface="Tahoma"/>
                <a:ea typeface="Tahoma"/>
                <a:cs typeface="Tahoma"/>
                <a:sym typeface="Tahoma"/>
              </a:defRPr>
            </a:pPr>
            <a:endParaRPr/>
          </a:p>
        </p:txBody>
      </p:sp>
      <p:sp>
        <p:nvSpPr>
          <p:cNvPr id="443" name="Body Level One…"/>
          <p:cNvSpPr txBox="1">
            <a:spLocks noGrp="1"/>
          </p:cNvSpPr>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44" name="Title Text"/>
          <p:cNvSpPr txBox="1">
            <a:spLocks noGrp="1"/>
          </p:cNvSpPr>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z="4800" spc="0">
                <a:solidFill>
                  <a:srgbClr val="FFFFFF"/>
                </a:solidFill>
              </a:defRPr>
            </a:lvl1pPr>
          </a:lstStyle>
          <a:p>
            <a:r>
              <a:t>Title Text</a:t>
            </a:r>
          </a:p>
        </p:txBody>
      </p:sp>
      <p:sp>
        <p:nvSpPr>
          <p:cNvPr id="445" name="Shape 449"/>
          <p:cNvSpPr>
            <a:spLocks noGrp="1"/>
          </p:cNvSpPr>
          <p:nvPr>
            <p:ph type="body" sz="half" idx="13"/>
          </p:nvPr>
        </p:nvSpPr>
        <p:spPr>
          <a:xfrm>
            <a:off x="8812231" y="34709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446" name="Shape 450"/>
          <p:cNvSpPr>
            <a:spLocks noGrp="1"/>
          </p:cNvSpPr>
          <p:nvPr>
            <p:ph type="body" sz="quarter" idx="14"/>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endParaRPr/>
          </a:p>
        </p:txBody>
      </p:sp>
      <p:sp>
        <p:nvSpPr>
          <p:cNvPr id="447" name="Slide Number"/>
          <p:cNvSpPr txBox="1">
            <a:spLocks noGrp="1"/>
          </p:cNvSpPr>
          <p:nvPr>
            <p:ph type="sldNum" sz="quarter" idx="2"/>
          </p:nvPr>
        </p:nvSpPr>
        <p:spPr>
          <a:xfrm>
            <a:off x="23603592" y="13156776"/>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sp>
        <p:nvSpPr>
          <p:cNvPr id="45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55" name="Title Text"/>
          <p:cNvSpPr txBox="1">
            <a:spLocks noGrp="1"/>
          </p:cNvSpPr>
          <p:nvPr>
            <p:ph type="title"/>
          </p:nvPr>
        </p:nvSpPr>
        <p:spPr>
          <a:prstGeom prst="rect">
            <a:avLst/>
          </a:prstGeom>
        </p:spPr>
        <p:txBody>
          <a:bodyPr/>
          <a:lstStyle/>
          <a:p>
            <a:r>
              <a:t>Title Text</a:t>
            </a:r>
          </a:p>
        </p:txBody>
      </p:sp>
      <p:sp>
        <p:nvSpPr>
          <p:cNvPr id="456" name="Text Placeholder 5"/>
          <p:cNvSpPr>
            <a:spLocks noGrp="1"/>
          </p:cNvSpPr>
          <p:nvPr>
            <p:ph type="body" sz="quarter" idx="13"/>
          </p:nvPr>
        </p:nvSpPr>
        <p:spPr>
          <a:xfrm>
            <a:off x="9612351" y="12882563"/>
            <a:ext cx="12679326" cy="547688"/>
          </a:xfrm>
          <a:prstGeom prst="rect">
            <a:avLst/>
          </a:prstGeom>
        </p:spPr>
        <p:txBody>
          <a:bodyPr/>
          <a:lstStyle/>
          <a:p>
            <a:pPr marL="0" indent="0" algn="r" defTabSz="2438400">
              <a:spcBef>
                <a:spcPts val="2600"/>
              </a:spcBef>
              <a:buClrTx/>
              <a:buSzTx/>
              <a:buNone/>
              <a:defRPr sz="2400">
                <a:solidFill>
                  <a:schemeClr val="accent2"/>
                </a:solidFill>
              </a:defRPr>
            </a:pPr>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ody w/2 LINE TITLE">
    <p:spTree>
      <p:nvGrpSpPr>
        <p:cNvPr id="1" name=""/>
        <p:cNvGrpSpPr/>
        <p:nvPr/>
      </p:nvGrpSpPr>
      <p:grpSpPr>
        <a:xfrm>
          <a:off x="0" y="0"/>
          <a:ext cx="0" cy="0"/>
          <a:chOff x="0" y="0"/>
          <a:chExt cx="0" cy="0"/>
        </a:xfrm>
      </p:grpSpPr>
      <p:pic>
        <p:nvPicPr>
          <p:cNvPr id="483"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484" name="Shape 512"/>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485" name="Shape 513"/>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486" name="Shape 514"/>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487" name="Title Text"/>
          <p:cNvSpPr txBox="1">
            <a:spLocks noGrp="1"/>
          </p:cNvSpPr>
          <p:nvPr>
            <p:ph type="title"/>
          </p:nvPr>
        </p:nvSpPr>
        <p:spPr>
          <a:xfrm>
            <a:off x="1451869" y="783573"/>
            <a:ext cx="21746797" cy="2559134"/>
          </a:xfrm>
          <a:prstGeom prst="rect">
            <a:avLst/>
          </a:prstGeom>
        </p:spPr>
        <p:txBody>
          <a:bodyPr/>
          <a:lstStyle/>
          <a:p>
            <a:r>
              <a:t>Title Text</a:t>
            </a:r>
          </a:p>
        </p:txBody>
      </p:sp>
      <p:grpSp>
        <p:nvGrpSpPr>
          <p:cNvPr id="491" name="Group 519"/>
          <p:cNvGrpSpPr/>
          <p:nvPr/>
        </p:nvGrpSpPr>
        <p:grpSpPr>
          <a:xfrm>
            <a:off x="22603860" y="12793058"/>
            <a:ext cx="594808" cy="629480"/>
            <a:chOff x="0" y="0"/>
            <a:chExt cx="594806" cy="629479"/>
          </a:xfrm>
        </p:grpSpPr>
        <p:sp>
          <p:nvSpPr>
            <p:cNvPr id="488" name="Shape 51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89" name="Shape 51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490" name="Shape 51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492" name="Shape 520"/>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493" name="Shape 521"/>
          <p:cNvSpPr txBox="1"/>
          <p:nvPr/>
        </p:nvSpPr>
        <p:spPr>
          <a:xfrm>
            <a:off x="1451868" y="4126278"/>
            <a:ext cx="21746798" cy="81376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indent="-45720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2pPr>
            <a:lvl3pPr marL="1103765" indent="-587827">
              <a:lnSpc>
                <a:spcPct val="90000"/>
              </a:lnSpc>
              <a:spcBef>
                <a:spcPts val="1600"/>
              </a:spcBef>
              <a:buClr>
                <a:schemeClr val="accent1"/>
              </a:buClr>
              <a:buChar char="▪"/>
              <a:defRPr b="0">
                <a:solidFill>
                  <a:srgbClr val="44546A"/>
                </a:solidFill>
                <a:latin typeface="Verdana"/>
                <a:ea typeface="Verdana"/>
                <a:cs typeface="Verdana"/>
                <a:sym typeface="Verdana"/>
              </a:defRPr>
            </a:lvl3pPr>
            <a:lvl4pPr marL="1330777" indent="-587827">
              <a:lnSpc>
                <a:spcPct val="90000"/>
              </a:lnSpc>
              <a:spcBef>
                <a:spcPts val="1600"/>
              </a:spcBef>
              <a:buClr>
                <a:schemeClr val="accent1"/>
              </a:buCl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Char char="▪"/>
              <a:defRPr b="0">
                <a:solidFill>
                  <a:srgbClr val="44546A"/>
                </a:solidFill>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494" name="Slide Number"/>
          <p:cNvSpPr txBox="1">
            <a:spLocks noGrp="1"/>
          </p:cNvSpPr>
          <p:nvPr>
            <p:ph type="sldNum" sz="quarter" idx="2"/>
          </p:nvPr>
        </p:nvSpPr>
        <p:spPr>
          <a:xfrm>
            <a:off x="23456900" y="12945584"/>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Body w/2 LINE TITLE Blank">
    <p:spTree>
      <p:nvGrpSpPr>
        <p:cNvPr id="1" name=""/>
        <p:cNvGrpSpPr/>
        <p:nvPr/>
      </p:nvGrpSpPr>
      <p:grpSpPr>
        <a:xfrm>
          <a:off x="0" y="0"/>
          <a:ext cx="0" cy="0"/>
          <a:chOff x="0" y="0"/>
          <a:chExt cx="0" cy="0"/>
        </a:xfrm>
      </p:grpSpPr>
      <p:pic>
        <p:nvPicPr>
          <p:cNvPr id="501"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502" name="Shape 530"/>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03" name="Shape 531"/>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04" name="Shape 532"/>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05" name="Title Text"/>
          <p:cNvSpPr txBox="1">
            <a:spLocks noGrp="1"/>
          </p:cNvSpPr>
          <p:nvPr>
            <p:ph type="title"/>
          </p:nvPr>
        </p:nvSpPr>
        <p:spPr>
          <a:xfrm>
            <a:off x="1451869" y="783573"/>
            <a:ext cx="21746797" cy="2559134"/>
          </a:xfrm>
          <a:prstGeom prst="rect">
            <a:avLst/>
          </a:prstGeom>
        </p:spPr>
        <p:txBody>
          <a:bodyPr/>
          <a:lstStyle/>
          <a:p>
            <a:r>
              <a:t>Title Text</a:t>
            </a:r>
          </a:p>
        </p:txBody>
      </p:sp>
      <p:grpSp>
        <p:nvGrpSpPr>
          <p:cNvPr id="509" name="Group 537"/>
          <p:cNvGrpSpPr/>
          <p:nvPr/>
        </p:nvGrpSpPr>
        <p:grpSpPr>
          <a:xfrm>
            <a:off x="22603860" y="12793058"/>
            <a:ext cx="594808" cy="629480"/>
            <a:chOff x="0" y="0"/>
            <a:chExt cx="594806" cy="629479"/>
          </a:xfrm>
        </p:grpSpPr>
        <p:sp>
          <p:nvSpPr>
            <p:cNvPr id="506" name="Shape 534"/>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07" name="Shape 535"/>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08" name="Shape 536"/>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510" name="Shape 538"/>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11" name="Slide Number"/>
          <p:cNvSpPr txBox="1">
            <a:spLocks noGrp="1"/>
          </p:cNvSpPr>
          <p:nvPr>
            <p:ph type="sldNum" sz="quarter" idx="2"/>
          </p:nvPr>
        </p:nvSpPr>
        <p:spPr>
          <a:xfrm>
            <a:off x="23456900" y="12945584"/>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Body w/title &amp; Subtitle Blank">
    <p:spTree>
      <p:nvGrpSpPr>
        <p:cNvPr id="1" name=""/>
        <p:cNvGrpSpPr/>
        <p:nvPr/>
      </p:nvGrpSpPr>
      <p:grpSpPr>
        <a:xfrm>
          <a:off x="0" y="0"/>
          <a:ext cx="0" cy="0"/>
          <a:chOff x="0" y="0"/>
          <a:chExt cx="0" cy="0"/>
        </a:xfrm>
      </p:grpSpPr>
      <p:pic>
        <p:nvPicPr>
          <p:cNvPr id="518"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519" name="Shape 547"/>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20" name="Shape 548"/>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21" name="Shape 549"/>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22" name="Title Text"/>
          <p:cNvSpPr txBox="1">
            <a:spLocks noGrp="1"/>
          </p:cNvSpPr>
          <p:nvPr>
            <p:ph type="title"/>
          </p:nvPr>
        </p:nvSpPr>
        <p:spPr>
          <a:xfrm>
            <a:off x="1451869" y="783573"/>
            <a:ext cx="21746797" cy="1434698"/>
          </a:xfrm>
          <a:prstGeom prst="rect">
            <a:avLst/>
          </a:prstGeom>
        </p:spPr>
        <p:txBody>
          <a:bodyPr/>
          <a:lstStyle/>
          <a:p>
            <a:r>
              <a:t>Title Text</a:t>
            </a:r>
          </a:p>
        </p:txBody>
      </p:sp>
      <p:grpSp>
        <p:nvGrpSpPr>
          <p:cNvPr id="526" name="Group 554"/>
          <p:cNvGrpSpPr/>
          <p:nvPr/>
        </p:nvGrpSpPr>
        <p:grpSpPr>
          <a:xfrm>
            <a:off x="22603860" y="12793058"/>
            <a:ext cx="594808" cy="629480"/>
            <a:chOff x="0" y="0"/>
            <a:chExt cx="594806" cy="629479"/>
          </a:xfrm>
        </p:grpSpPr>
        <p:sp>
          <p:nvSpPr>
            <p:cNvPr id="523" name="Shape 55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24" name="Shape 55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25" name="Shape 55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527" name="Shape 555"/>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28" name="Body Level One…"/>
          <p:cNvSpPr txBox="1">
            <a:spLocks noGrp="1"/>
          </p:cNvSpPr>
          <p:nvPr>
            <p:ph type="body" sz="quarter" idx="1"/>
          </p:nvPr>
        </p:nvSpPr>
        <p:spPr>
          <a:xfrm>
            <a:off x="1451869" y="2053169"/>
            <a:ext cx="21746797" cy="1121174"/>
          </a:xfrm>
          <a:prstGeom prst="rect">
            <a:avLst/>
          </a:prstGeom>
        </p:spPr>
        <p:txBody>
          <a:bodyPr lIns="127000" tIns="127000" rIns="127000" bIns="127000"/>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29" name="Slide Number"/>
          <p:cNvSpPr txBox="1">
            <a:spLocks noGrp="1"/>
          </p:cNvSpPr>
          <p:nvPr>
            <p:ph type="sldNum" sz="quarter" idx="2"/>
          </p:nvPr>
        </p:nvSpPr>
        <p:spPr>
          <a:xfrm>
            <a:off x="23456903" y="12945584"/>
            <a:ext cx="514904"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Body 2 Column">
    <p:spTree>
      <p:nvGrpSpPr>
        <p:cNvPr id="1" name=""/>
        <p:cNvGrpSpPr/>
        <p:nvPr/>
      </p:nvGrpSpPr>
      <p:grpSpPr>
        <a:xfrm>
          <a:off x="0" y="0"/>
          <a:ext cx="0" cy="0"/>
          <a:chOff x="0" y="0"/>
          <a:chExt cx="0" cy="0"/>
        </a:xfrm>
      </p:grpSpPr>
      <p:pic>
        <p:nvPicPr>
          <p:cNvPr id="536"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537" name="Shape 565"/>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38" name="Shape 566"/>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39" name="Title Text"/>
          <p:cNvSpPr txBox="1">
            <a:spLocks noGrp="1"/>
          </p:cNvSpPr>
          <p:nvPr>
            <p:ph type="title"/>
          </p:nvPr>
        </p:nvSpPr>
        <p:spPr>
          <a:xfrm>
            <a:off x="1451869" y="783573"/>
            <a:ext cx="21746797" cy="2207524"/>
          </a:xfrm>
          <a:prstGeom prst="rect">
            <a:avLst/>
          </a:prstGeom>
        </p:spPr>
        <p:txBody>
          <a:bodyPr lIns="121918" tIns="121918" rIns="121918" bIns="121918"/>
          <a:lstStyle/>
          <a:p>
            <a:r>
              <a:t>Title Text</a:t>
            </a:r>
          </a:p>
        </p:txBody>
      </p:sp>
      <p:sp>
        <p:nvSpPr>
          <p:cNvPr id="540" name="Shape 568"/>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41" name="Body Level One…"/>
          <p:cNvSpPr txBox="1">
            <a:spLocks noGrp="1"/>
          </p:cNvSpPr>
          <p:nvPr>
            <p:ph type="body" sz="half" idx="1"/>
          </p:nvPr>
        </p:nvSpPr>
        <p:spPr>
          <a:xfrm>
            <a:off x="1451869" y="3323164"/>
            <a:ext cx="10475971" cy="9241109"/>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2" name="Shape 570"/>
          <p:cNvSpPr>
            <a:spLocks noGrp="1"/>
          </p:cNvSpPr>
          <p:nvPr>
            <p:ph type="body" sz="half" idx="13"/>
          </p:nvPr>
        </p:nvSpPr>
        <p:spPr>
          <a:xfrm>
            <a:off x="12517117" y="3323165"/>
            <a:ext cx="10829204" cy="9241105"/>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grpSp>
        <p:nvGrpSpPr>
          <p:cNvPr id="546" name="Group 574"/>
          <p:cNvGrpSpPr/>
          <p:nvPr/>
        </p:nvGrpSpPr>
        <p:grpSpPr>
          <a:xfrm>
            <a:off x="22603860" y="12793058"/>
            <a:ext cx="594808" cy="629480"/>
            <a:chOff x="0" y="0"/>
            <a:chExt cx="594806" cy="629479"/>
          </a:xfrm>
        </p:grpSpPr>
        <p:sp>
          <p:nvSpPr>
            <p:cNvPr id="543" name="Shape 57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44" name="Shape 57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45" name="Shape 57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547" name="Shape 575"/>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48" name="Slide Number"/>
          <p:cNvSpPr txBox="1">
            <a:spLocks noGrp="1"/>
          </p:cNvSpPr>
          <p:nvPr>
            <p:ph type="sldNum" sz="quarter" idx="2"/>
          </p:nvPr>
        </p:nvSpPr>
        <p:spPr>
          <a:xfrm>
            <a:off x="23456903" y="12945584"/>
            <a:ext cx="514904"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Slide - Hashicorp Suite">
    <p:spTree>
      <p:nvGrpSpPr>
        <p:cNvPr id="1" name=""/>
        <p:cNvGrpSpPr/>
        <p:nvPr/>
      </p:nvGrpSpPr>
      <p:grpSpPr>
        <a:xfrm>
          <a:off x="0" y="0"/>
          <a:ext cx="0" cy="0"/>
          <a:chOff x="0" y="0"/>
          <a:chExt cx="0" cy="0"/>
        </a:xfrm>
      </p:grpSpPr>
      <p:pic>
        <p:nvPicPr>
          <p:cNvPr id="62" name="image5.png" descr="image5.png"/>
          <p:cNvPicPr>
            <a:picLocks noChangeAspect="1"/>
          </p:cNvPicPr>
          <p:nvPr/>
        </p:nvPicPr>
        <p:blipFill>
          <a:blip r:embed="rId2"/>
          <a:stretch>
            <a:fillRect/>
          </a:stretch>
        </p:blipFill>
        <p:spPr>
          <a:xfrm>
            <a:off x="379" y="2518"/>
            <a:ext cx="24383647" cy="13711033"/>
          </a:xfrm>
          <a:prstGeom prst="rect">
            <a:avLst/>
          </a:prstGeom>
          <a:ln w="12700">
            <a:miter lim="400000"/>
          </a:ln>
        </p:spPr>
      </p:pic>
      <p:sp>
        <p:nvSpPr>
          <p:cNvPr id="63" name="Shape 68"/>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64"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lvl1pPr>
          </a:lstStyle>
          <a:p>
            <a:r>
              <a:t>Title Text</a:t>
            </a:r>
          </a:p>
        </p:txBody>
      </p:sp>
      <p:sp>
        <p:nvSpPr>
          <p:cNvPr id="65"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2"/>
                </a:solidFill>
              </a:defRPr>
            </a:lvl1pPr>
            <a:lvl2pPr marL="0" indent="0" defTabSz="2438400">
              <a:spcBef>
                <a:spcPts val="2600"/>
              </a:spcBef>
              <a:buClrTx/>
              <a:buSzTx/>
              <a:buNone/>
              <a:defRPr sz="4200">
                <a:solidFill>
                  <a:schemeClr val="accent2"/>
                </a:solidFill>
              </a:defRPr>
            </a:lvl2pPr>
            <a:lvl3pPr marL="1165860" indent="-480059" defTabSz="2438400">
              <a:spcBef>
                <a:spcPts val="2600"/>
              </a:spcBef>
              <a:buClrTx/>
              <a:buChar char="•"/>
              <a:defRPr sz="4200">
                <a:solidFill>
                  <a:schemeClr val="accent2"/>
                </a:solidFill>
              </a:defRPr>
            </a:lvl3pPr>
            <a:lvl4pPr marL="1562100" indent="-533400" defTabSz="2438400">
              <a:spcBef>
                <a:spcPts val="2600"/>
              </a:spcBef>
              <a:buClrTx/>
              <a:buChar char="•"/>
              <a:defRPr sz="4200">
                <a:solidFill>
                  <a:schemeClr val="accent2"/>
                </a:solidFill>
              </a:defRPr>
            </a:lvl4pPr>
            <a:lvl5pPr marL="1905000" indent="-533400" defTabSz="2438400">
              <a:spcBef>
                <a:spcPts val="2600"/>
              </a:spcBef>
              <a:buClrTx/>
              <a:buChar char="•"/>
              <a:defRPr sz="42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66" name="Shape 71"/>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7" name="Shape 72"/>
          <p:cNvSpPr/>
          <p:nvPr/>
        </p:nvSpPr>
        <p:spPr>
          <a:xfrm>
            <a:off x="2856460" y="1387717"/>
            <a:ext cx="2938850" cy="3081871"/>
          </a:xfrm>
          <a:prstGeom prst="rect">
            <a:avLst/>
          </a:prstGeom>
          <a:solidFill>
            <a:schemeClr val="accent2"/>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pic>
        <p:nvPicPr>
          <p:cNvPr id="68" name="image2.png" descr="image2.png"/>
          <p:cNvPicPr>
            <a:picLocks noChangeAspect="1"/>
          </p:cNvPicPr>
          <p:nvPr/>
        </p:nvPicPr>
        <p:blipFill>
          <a:blip r:embed="rId3"/>
          <a:stretch>
            <a:fillRect/>
          </a:stretch>
        </p:blipFill>
        <p:spPr>
          <a:xfrm>
            <a:off x="3116234" y="1817714"/>
            <a:ext cx="2374967" cy="2374962"/>
          </a:xfrm>
          <a:prstGeom prst="rect">
            <a:avLst/>
          </a:prstGeom>
          <a:ln w="12700">
            <a:miter lim="400000"/>
          </a:ln>
        </p:spPr>
      </p:pic>
      <p:sp>
        <p:nvSpPr>
          <p:cNvPr id="69"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Body 3 Column">
    <p:spTree>
      <p:nvGrpSpPr>
        <p:cNvPr id="1" name=""/>
        <p:cNvGrpSpPr/>
        <p:nvPr/>
      </p:nvGrpSpPr>
      <p:grpSpPr>
        <a:xfrm>
          <a:off x="0" y="0"/>
          <a:ext cx="0" cy="0"/>
          <a:chOff x="0" y="0"/>
          <a:chExt cx="0" cy="0"/>
        </a:xfrm>
      </p:grpSpPr>
      <p:pic>
        <p:nvPicPr>
          <p:cNvPr id="555"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556" name="Shape 584"/>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57" name="Shape 585"/>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58" name="Title Text"/>
          <p:cNvSpPr txBox="1">
            <a:spLocks noGrp="1"/>
          </p:cNvSpPr>
          <p:nvPr>
            <p:ph type="title"/>
          </p:nvPr>
        </p:nvSpPr>
        <p:spPr>
          <a:xfrm>
            <a:off x="1451869" y="783573"/>
            <a:ext cx="21746797" cy="2207524"/>
          </a:xfrm>
          <a:prstGeom prst="rect">
            <a:avLst/>
          </a:prstGeom>
        </p:spPr>
        <p:txBody>
          <a:bodyPr lIns="121918" tIns="121918" rIns="121918" bIns="121918"/>
          <a:lstStyle/>
          <a:p>
            <a:r>
              <a:t>Title Text</a:t>
            </a:r>
          </a:p>
        </p:txBody>
      </p:sp>
      <p:sp>
        <p:nvSpPr>
          <p:cNvPr id="559" name="Shape 587"/>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60" name="Body Level One…"/>
          <p:cNvSpPr txBox="1">
            <a:spLocks noGrp="1"/>
          </p:cNvSpPr>
          <p:nvPr>
            <p:ph type="body" sz="quarter" idx="1"/>
          </p:nvPr>
        </p:nvSpPr>
        <p:spPr>
          <a:xfrm>
            <a:off x="1483358" y="3323166"/>
            <a:ext cx="6702750" cy="9445810"/>
          </a:xfrm>
          <a:prstGeom prst="rect">
            <a:avLst/>
          </a:prstGeom>
        </p:spPr>
        <p:txBody>
          <a:bodyPr/>
          <a:lstStyle>
            <a:lvl1pPr marL="450056" indent="-450056">
              <a:spcBef>
                <a:spcPts val="800"/>
              </a:spcBef>
              <a:defRPr sz="4200"/>
            </a:lvl1pPr>
            <a:lvl2pPr>
              <a:spcBef>
                <a:spcPts val="800"/>
              </a:spcBef>
              <a:defRPr sz="4200"/>
            </a:lvl2pPr>
            <a:lvl3pPr marL="1116012" indent="-600075">
              <a:spcBef>
                <a:spcPts val="800"/>
              </a:spcBef>
              <a:defRPr sz="4200"/>
            </a:lvl3pPr>
            <a:lvl4pPr marL="1343025" indent="-600075">
              <a:spcBef>
                <a:spcPts val="800"/>
              </a:spcBef>
              <a:defRPr sz="4200"/>
            </a:lvl4pPr>
            <a:lvl5pPr marL="1569244" indent="-594519">
              <a:spcBef>
                <a:spcPts val="800"/>
              </a:spcBef>
              <a:defRPr sz="4200"/>
            </a:lvl5pPr>
          </a:lstStyle>
          <a:p>
            <a:r>
              <a:t>Body Level One</a:t>
            </a:r>
          </a:p>
          <a:p>
            <a:pPr lvl="1"/>
            <a:r>
              <a:t>Body Level Two</a:t>
            </a:r>
          </a:p>
          <a:p>
            <a:pPr lvl="2"/>
            <a:r>
              <a:t>Body Level Three</a:t>
            </a:r>
          </a:p>
          <a:p>
            <a:pPr lvl="3"/>
            <a:r>
              <a:t>Body Level Four</a:t>
            </a:r>
          </a:p>
          <a:p>
            <a:pPr lvl="4"/>
            <a:r>
              <a:t>Body Level Five</a:t>
            </a:r>
          </a:p>
        </p:txBody>
      </p:sp>
      <p:sp>
        <p:nvSpPr>
          <p:cNvPr id="561" name="Shape 589"/>
          <p:cNvSpPr>
            <a:spLocks noGrp="1"/>
          </p:cNvSpPr>
          <p:nvPr>
            <p:ph type="body" sz="quarter" idx="13"/>
          </p:nvPr>
        </p:nvSpPr>
        <p:spPr>
          <a:xfrm>
            <a:off x="9089914" y="3323166"/>
            <a:ext cx="6702747" cy="9445811"/>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562" name="Shape 590"/>
          <p:cNvSpPr>
            <a:spLocks noGrp="1"/>
          </p:cNvSpPr>
          <p:nvPr>
            <p:ph type="body" sz="quarter" idx="14"/>
          </p:nvPr>
        </p:nvSpPr>
        <p:spPr>
          <a:xfrm>
            <a:off x="16677442" y="3323166"/>
            <a:ext cx="6702747" cy="9445811"/>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grpSp>
        <p:nvGrpSpPr>
          <p:cNvPr id="566" name="Group 594"/>
          <p:cNvGrpSpPr/>
          <p:nvPr/>
        </p:nvGrpSpPr>
        <p:grpSpPr>
          <a:xfrm>
            <a:off x="22603860" y="12793058"/>
            <a:ext cx="594808" cy="629480"/>
            <a:chOff x="0" y="0"/>
            <a:chExt cx="594806" cy="629479"/>
          </a:xfrm>
        </p:grpSpPr>
        <p:sp>
          <p:nvSpPr>
            <p:cNvPr id="563" name="Shape 59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64" name="Shape 59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65" name="Shape 59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567" name="Shape 595"/>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68" name="Slide Number"/>
          <p:cNvSpPr txBox="1">
            <a:spLocks noGrp="1"/>
          </p:cNvSpPr>
          <p:nvPr>
            <p:ph type="sldNum" sz="quarter" idx="2"/>
          </p:nvPr>
        </p:nvSpPr>
        <p:spPr>
          <a:xfrm>
            <a:off x="23456903" y="12945584"/>
            <a:ext cx="514904"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ody w/ Title 1 Column + Pic">
    <p:spTree>
      <p:nvGrpSpPr>
        <p:cNvPr id="1" name=""/>
        <p:cNvGrpSpPr/>
        <p:nvPr/>
      </p:nvGrpSpPr>
      <p:grpSpPr>
        <a:xfrm>
          <a:off x="0" y="0"/>
          <a:ext cx="0" cy="0"/>
          <a:chOff x="0" y="0"/>
          <a:chExt cx="0" cy="0"/>
        </a:xfrm>
      </p:grpSpPr>
      <p:pic>
        <p:nvPicPr>
          <p:cNvPr id="575"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576" name="Shape 604"/>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77" name="Shape 605"/>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78" name="Title Text"/>
          <p:cNvSpPr txBox="1">
            <a:spLocks noGrp="1"/>
          </p:cNvSpPr>
          <p:nvPr>
            <p:ph type="title"/>
          </p:nvPr>
        </p:nvSpPr>
        <p:spPr>
          <a:xfrm>
            <a:off x="1451869" y="783573"/>
            <a:ext cx="21746797" cy="2207524"/>
          </a:xfrm>
          <a:prstGeom prst="rect">
            <a:avLst/>
          </a:prstGeom>
        </p:spPr>
        <p:txBody>
          <a:bodyPr lIns="121918" tIns="121918" rIns="121918" bIns="121918"/>
          <a:lstStyle/>
          <a:p>
            <a:r>
              <a:t>Title Text</a:t>
            </a:r>
          </a:p>
        </p:txBody>
      </p:sp>
      <p:sp>
        <p:nvSpPr>
          <p:cNvPr id="579" name="Shape 607"/>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80" name="Body Level One…"/>
          <p:cNvSpPr txBox="1">
            <a:spLocks noGrp="1"/>
          </p:cNvSpPr>
          <p:nvPr>
            <p:ph type="body" sz="half" idx="1"/>
          </p:nvPr>
        </p:nvSpPr>
        <p:spPr>
          <a:xfrm>
            <a:off x="1451869" y="3323164"/>
            <a:ext cx="10475971" cy="8940805"/>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1" name="Shape 609"/>
          <p:cNvSpPr>
            <a:spLocks noGrp="1"/>
          </p:cNvSpPr>
          <p:nvPr>
            <p:ph type="pic" sz="half" idx="13"/>
          </p:nvPr>
        </p:nvSpPr>
        <p:spPr>
          <a:xfrm>
            <a:off x="12615336" y="3323164"/>
            <a:ext cx="10587568" cy="8940805"/>
          </a:xfrm>
          <a:prstGeom prst="rect">
            <a:avLst/>
          </a:prstGeom>
        </p:spPr>
        <p:txBody>
          <a:bodyPr lIns="91439" tIns="45719" rIns="91439" bIns="45719">
            <a:noAutofit/>
          </a:bodyPr>
          <a:lstStyle/>
          <a:p>
            <a:endParaRPr/>
          </a:p>
        </p:txBody>
      </p:sp>
      <p:grpSp>
        <p:nvGrpSpPr>
          <p:cNvPr id="585" name="Group 613"/>
          <p:cNvGrpSpPr/>
          <p:nvPr/>
        </p:nvGrpSpPr>
        <p:grpSpPr>
          <a:xfrm>
            <a:off x="22603860" y="12793058"/>
            <a:ext cx="594808" cy="629480"/>
            <a:chOff x="0" y="0"/>
            <a:chExt cx="594806" cy="629479"/>
          </a:xfrm>
        </p:grpSpPr>
        <p:sp>
          <p:nvSpPr>
            <p:cNvPr id="582" name="Shape 61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83" name="Shape 61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584" name="Shape 61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586" name="Shape 614"/>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587" name="Slide Number"/>
          <p:cNvSpPr txBox="1">
            <a:spLocks noGrp="1"/>
          </p:cNvSpPr>
          <p:nvPr>
            <p:ph type="sldNum" sz="quarter" idx="2"/>
          </p:nvPr>
        </p:nvSpPr>
        <p:spPr>
          <a:xfrm>
            <a:off x="23456903" y="12945584"/>
            <a:ext cx="514904"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Body w/title &amp; Sub- 1 Column + Pic">
    <p:spTree>
      <p:nvGrpSpPr>
        <p:cNvPr id="1" name=""/>
        <p:cNvGrpSpPr/>
        <p:nvPr/>
      </p:nvGrpSpPr>
      <p:grpSpPr>
        <a:xfrm>
          <a:off x="0" y="0"/>
          <a:ext cx="0" cy="0"/>
          <a:chOff x="0" y="0"/>
          <a:chExt cx="0" cy="0"/>
        </a:xfrm>
      </p:grpSpPr>
      <p:pic>
        <p:nvPicPr>
          <p:cNvPr id="594"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595" name="Shape 623"/>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596" name="Shape 624"/>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97" name="Shape 625"/>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598" name="Title Text"/>
          <p:cNvSpPr txBox="1">
            <a:spLocks noGrp="1"/>
          </p:cNvSpPr>
          <p:nvPr>
            <p:ph type="title"/>
          </p:nvPr>
        </p:nvSpPr>
        <p:spPr>
          <a:xfrm>
            <a:off x="1451869" y="783573"/>
            <a:ext cx="21746797" cy="1483066"/>
          </a:xfrm>
          <a:prstGeom prst="rect">
            <a:avLst/>
          </a:prstGeom>
        </p:spPr>
        <p:txBody>
          <a:bodyPr/>
          <a:lstStyle/>
          <a:p>
            <a:r>
              <a:t>Title Text</a:t>
            </a:r>
          </a:p>
        </p:txBody>
      </p:sp>
      <p:sp>
        <p:nvSpPr>
          <p:cNvPr id="599" name="Body Level One…"/>
          <p:cNvSpPr txBox="1">
            <a:spLocks noGrp="1"/>
          </p:cNvSpPr>
          <p:nvPr>
            <p:ph type="body" sz="half" idx="1"/>
          </p:nvPr>
        </p:nvSpPr>
        <p:spPr>
          <a:xfrm>
            <a:off x="1451869" y="4126279"/>
            <a:ext cx="10477501" cy="813769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603" name="Group 631"/>
          <p:cNvGrpSpPr/>
          <p:nvPr/>
        </p:nvGrpSpPr>
        <p:grpSpPr>
          <a:xfrm>
            <a:off x="22603860" y="12793058"/>
            <a:ext cx="594808" cy="629480"/>
            <a:chOff x="0" y="0"/>
            <a:chExt cx="594806" cy="629479"/>
          </a:xfrm>
        </p:grpSpPr>
        <p:sp>
          <p:nvSpPr>
            <p:cNvPr id="600" name="Shape 628"/>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601" name="Shape 629"/>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602" name="Shape 630"/>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604" name="Shape 632"/>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05" name="Shape 634"/>
          <p:cNvSpPr>
            <a:spLocks noGrp="1"/>
          </p:cNvSpPr>
          <p:nvPr>
            <p:ph type="body" sz="quarter" idx="13"/>
          </p:nvPr>
        </p:nvSpPr>
        <p:spPr>
          <a:xfrm>
            <a:off x="1451868" y="2053169"/>
            <a:ext cx="21746798" cy="1121174"/>
          </a:xfrm>
          <a:prstGeom prst="rect">
            <a:avLst/>
          </a:prstGeom>
        </p:spPr>
        <p:txBody>
          <a:bodyPr lIns="127000" tIns="127000" rIns="127000" bIns="127000"/>
          <a:lstStyle/>
          <a:p>
            <a:pPr marL="453117" indent="-453117">
              <a:spcBef>
                <a:spcPts val="1900"/>
              </a:spcBef>
              <a:buClrTx/>
              <a:buFont typeface="Arial"/>
              <a:buChar char="•"/>
              <a:defRPr sz="5550">
                <a:solidFill>
                  <a:srgbClr val="000000"/>
                </a:solidFill>
              </a:defRPr>
            </a:pPr>
            <a:endParaRPr/>
          </a:p>
        </p:txBody>
      </p:sp>
      <p:sp>
        <p:nvSpPr>
          <p:cNvPr id="606" name="Shape 635"/>
          <p:cNvSpPr>
            <a:spLocks noGrp="1"/>
          </p:cNvSpPr>
          <p:nvPr>
            <p:ph type="pic" sz="half" idx="14"/>
          </p:nvPr>
        </p:nvSpPr>
        <p:spPr>
          <a:xfrm>
            <a:off x="12615336" y="4126279"/>
            <a:ext cx="10587568" cy="8091242"/>
          </a:xfrm>
          <a:prstGeom prst="rect">
            <a:avLst/>
          </a:prstGeom>
        </p:spPr>
        <p:txBody>
          <a:bodyPr lIns="91439" tIns="45719" rIns="91439" bIns="45719">
            <a:noAutofit/>
          </a:bodyPr>
          <a:lstStyle/>
          <a:p>
            <a:endParaRP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Body 1 Column + Code">
    <p:spTree>
      <p:nvGrpSpPr>
        <p:cNvPr id="1" name=""/>
        <p:cNvGrpSpPr/>
        <p:nvPr/>
      </p:nvGrpSpPr>
      <p:grpSpPr>
        <a:xfrm>
          <a:off x="0" y="0"/>
          <a:ext cx="0" cy="0"/>
          <a:chOff x="0" y="0"/>
          <a:chExt cx="0" cy="0"/>
        </a:xfrm>
      </p:grpSpPr>
      <p:pic>
        <p:nvPicPr>
          <p:cNvPr id="614"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615" name="Shape 643"/>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616" name="Shape 644"/>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617" name="Title Text"/>
          <p:cNvSpPr txBox="1">
            <a:spLocks noGrp="1"/>
          </p:cNvSpPr>
          <p:nvPr>
            <p:ph type="title"/>
          </p:nvPr>
        </p:nvSpPr>
        <p:spPr>
          <a:xfrm>
            <a:off x="1451869" y="783573"/>
            <a:ext cx="21746797" cy="2207524"/>
          </a:xfrm>
          <a:prstGeom prst="rect">
            <a:avLst/>
          </a:prstGeom>
        </p:spPr>
        <p:txBody>
          <a:bodyPr lIns="121918" tIns="121918" rIns="121918" bIns="121918"/>
          <a:lstStyle/>
          <a:p>
            <a:r>
              <a:t>Title Text</a:t>
            </a:r>
          </a:p>
        </p:txBody>
      </p:sp>
      <p:sp>
        <p:nvSpPr>
          <p:cNvPr id="618" name="Shape 646"/>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619" name="Body Level One…"/>
          <p:cNvSpPr txBox="1">
            <a:spLocks noGrp="1"/>
          </p:cNvSpPr>
          <p:nvPr>
            <p:ph type="body" sz="quarter" idx="1"/>
          </p:nvPr>
        </p:nvSpPr>
        <p:spPr>
          <a:xfrm>
            <a:off x="1483358" y="3323166"/>
            <a:ext cx="6702750" cy="8940802"/>
          </a:xfrm>
          <a:prstGeom prst="rect">
            <a:avLst/>
          </a:prstGeom>
        </p:spPr>
        <p:txBody>
          <a:bodyPr/>
          <a:lstStyle>
            <a:lvl1pPr marL="450056" indent="-450056">
              <a:spcBef>
                <a:spcPts val="800"/>
              </a:spcBef>
              <a:defRPr sz="4200"/>
            </a:lvl1pPr>
            <a:lvl2pPr>
              <a:spcBef>
                <a:spcPts val="800"/>
              </a:spcBef>
              <a:defRPr sz="4200"/>
            </a:lvl2pPr>
            <a:lvl3pPr marL="1116012" indent="-600075">
              <a:spcBef>
                <a:spcPts val="800"/>
              </a:spcBef>
              <a:defRPr sz="4200"/>
            </a:lvl3pPr>
            <a:lvl4pPr marL="1343025" indent="-600075">
              <a:spcBef>
                <a:spcPts val="800"/>
              </a:spcBef>
              <a:defRPr sz="4200"/>
            </a:lvl4pPr>
            <a:lvl5pPr marL="1569244" indent="-594519">
              <a:spcBef>
                <a:spcPts val="800"/>
              </a:spcBef>
              <a:defRPr sz="4200"/>
            </a:lvl5pPr>
          </a:lstStyle>
          <a:p>
            <a:r>
              <a:t>Body Level One</a:t>
            </a:r>
          </a:p>
          <a:p>
            <a:pPr lvl="1"/>
            <a:r>
              <a:t>Body Level Two</a:t>
            </a:r>
          </a:p>
          <a:p>
            <a:pPr lvl="2"/>
            <a:r>
              <a:t>Body Level Three</a:t>
            </a:r>
          </a:p>
          <a:p>
            <a:pPr lvl="3"/>
            <a:r>
              <a:t>Body Level Four</a:t>
            </a:r>
          </a:p>
          <a:p>
            <a:pPr lvl="4"/>
            <a:r>
              <a:t>Body Level Five</a:t>
            </a:r>
          </a:p>
        </p:txBody>
      </p:sp>
      <p:sp>
        <p:nvSpPr>
          <p:cNvPr id="620" name="Shape 648"/>
          <p:cNvSpPr/>
          <p:nvPr/>
        </p:nvSpPr>
        <p:spPr>
          <a:xfrm>
            <a:off x="8525561" y="3774668"/>
            <a:ext cx="14677339" cy="8489301"/>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sz="2400" b="0">
                <a:latin typeface="Menlo"/>
                <a:ea typeface="Menlo"/>
                <a:cs typeface="Menlo"/>
                <a:sym typeface="Menlo"/>
              </a:defRPr>
            </a:pPr>
            <a:endParaRPr/>
          </a:p>
        </p:txBody>
      </p:sp>
      <p:sp>
        <p:nvSpPr>
          <p:cNvPr id="621" name="Shape 649"/>
          <p:cNvSpPr/>
          <p:nvPr/>
        </p:nvSpPr>
        <p:spPr>
          <a:xfrm>
            <a:off x="8523730" y="3323166"/>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grpSp>
        <p:nvGrpSpPr>
          <p:cNvPr id="625" name="Group 653"/>
          <p:cNvGrpSpPr/>
          <p:nvPr/>
        </p:nvGrpSpPr>
        <p:grpSpPr>
          <a:xfrm>
            <a:off x="22603860" y="12793058"/>
            <a:ext cx="594808" cy="629480"/>
            <a:chOff x="0" y="0"/>
            <a:chExt cx="594806" cy="629479"/>
          </a:xfrm>
        </p:grpSpPr>
        <p:sp>
          <p:nvSpPr>
            <p:cNvPr id="622" name="Shape 65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623" name="Shape 65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624" name="Shape 65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626" name="Shape 654"/>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27" name="Shape 656"/>
          <p:cNvSpPr>
            <a:spLocks noGrp="1"/>
          </p:cNvSpPr>
          <p:nvPr>
            <p:ph type="body" sz="half" idx="13"/>
          </p:nvPr>
        </p:nvSpPr>
        <p:spPr>
          <a:xfrm>
            <a:off x="8812231" y="43218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628" name="Shape 657"/>
          <p:cNvSpPr>
            <a:spLocks noGrp="1"/>
          </p:cNvSpPr>
          <p:nvPr>
            <p:ph type="body" sz="quarter" idx="14"/>
          </p:nvPr>
        </p:nvSpPr>
        <p:spPr>
          <a:xfrm>
            <a:off x="8812231" y="3331455"/>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endParaRPr/>
          </a:p>
        </p:txBody>
      </p:sp>
      <p:sp>
        <p:nvSpPr>
          <p:cNvPr id="629" name="Slide Number"/>
          <p:cNvSpPr txBox="1">
            <a:spLocks noGrp="1"/>
          </p:cNvSpPr>
          <p:nvPr>
            <p:ph type="sldNum" sz="quarter" idx="2"/>
          </p:nvPr>
        </p:nvSpPr>
        <p:spPr>
          <a:xfrm>
            <a:off x="23456903" y="12945584"/>
            <a:ext cx="514904"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Title Slide - Terraform Color">
    <p:spTree>
      <p:nvGrpSpPr>
        <p:cNvPr id="1" name=""/>
        <p:cNvGrpSpPr/>
        <p:nvPr/>
      </p:nvGrpSpPr>
      <p:grpSpPr>
        <a:xfrm>
          <a:off x="0" y="0"/>
          <a:ext cx="0" cy="0"/>
          <a:chOff x="0" y="0"/>
          <a:chExt cx="0" cy="0"/>
        </a:xfrm>
      </p:grpSpPr>
      <p:pic>
        <p:nvPicPr>
          <p:cNvPr id="636" name="image5.png" descr="image5.png"/>
          <p:cNvPicPr>
            <a:picLocks noChangeAspect="1"/>
          </p:cNvPicPr>
          <p:nvPr/>
        </p:nvPicPr>
        <p:blipFill>
          <a:blip r:embed="rId2"/>
          <a:stretch>
            <a:fillRect/>
          </a:stretch>
        </p:blipFill>
        <p:spPr>
          <a:xfrm>
            <a:off x="379" y="2518"/>
            <a:ext cx="24383647" cy="13711033"/>
          </a:xfrm>
          <a:prstGeom prst="rect">
            <a:avLst/>
          </a:prstGeom>
          <a:ln w="12700">
            <a:miter lim="400000"/>
          </a:ln>
        </p:spPr>
      </p:pic>
      <p:sp>
        <p:nvSpPr>
          <p:cNvPr id="637" name="Shape 665"/>
          <p:cNvSpPr/>
          <p:nvPr/>
        </p:nvSpPr>
        <p:spPr>
          <a:xfrm>
            <a:off x="1701673" y="8643"/>
            <a:ext cx="12838856" cy="10633830"/>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638" name="Title Text"/>
          <p:cNvSpPr txBox="1">
            <a:spLocks noGrp="1"/>
          </p:cNvSpPr>
          <p:nvPr>
            <p:ph type="title"/>
          </p:nvPr>
        </p:nvSpPr>
        <p:spPr>
          <a:xfrm>
            <a:off x="3803100" y="5482140"/>
            <a:ext cx="8636002" cy="2751720"/>
          </a:xfrm>
          <a:prstGeom prst="rect">
            <a:avLst/>
          </a:prstGeom>
        </p:spPr>
        <p:txBody>
          <a:bodyPr lIns="121918" tIns="121918" rIns="121918" bIns="121918" anchor="ctr"/>
          <a:lstStyle>
            <a:lvl1pPr algn="ctr" defTabSz="2438400">
              <a:lnSpc>
                <a:spcPct val="90000"/>
              </a:lnSpc>
              <a:spcBef>
                <a:spcPts val="2500"/>
              </a:spcBef>
              <a:defRPr sz="8400" spc="0"/>
            </a:lvl1pPr>
          </a:lstStyle>
          <a:p>
            <a:r>
              <a:t>Title Text</a:t>
            </a:r>
          </a:p>
        </p:txBody>
      </p:sp>
      <p:sp>
        <p:nvSpPr>
          <p:cNvPr id="639" name="Shape 667"/>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40"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Feature Slide - Terraform ">
    <p:spTree>
      <p:nvGrpSpPr>
        <p:cNvPr id="1" name=""/>
        <p:cNvGrpSpPr/>
        <p:nvPr/>
      </p:nvGrpSpPr>
      <p:grpSpPr>
        <a:xfrm>
          <a:off x="0" y="0"/>
          <a:ext cx="0" cy="0"/>
          <a:chOff x="0" y="0"/>
          <a:chExt cx="0" cy="0"/>
        </a:xfrm>
      </p:grpSpPr>
      <p:pic>
        <p:nvPicPr>
          <p:cNvPr id="647" name="image5.png" descr="image5.png"/>
          <p:cNvPicPr>
            <a:picLocks noChangeAspect="1"/>
          </p:cNvPicPr>
          <p:nvPr/>
        </p:nvPicPr>
        <p:blipFill>
          <a:blip r:embed="rId2"/>
          <a:stretch>
            <a:fillRect/>
          </a:stretch>
        </p:blipFill>
        <p:spPr>
          <a:xfrm>
            <a:off x="379" y="2518"/>
            <a:ext cx="7873646" cy="13715797"/>
          </a:xfrm>
          <a:prstGeom prst="rect">
            <a:avLst/>
          </a:prstGeom>
          <a:ln w="12700">
            <a:miter lim="400000"/>
          </a:ln>
        </p:spPr>
      </p:pic>
      <p:sp>
        <p:nvSpPr>
          <p:cNvPr id="648" name="Shape 676"/>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649" name="Shape 677"/>
          <p:cNvSpPr/>
          <p:nvPr/>
        </p:nvSpPr>
        <p:spPr>
          <a:xfrm>
            <a:off x="-2" y="-9284"/>
            <a:ext cx="24384004" cy="3081872"/>
          </a:xfrm>
          <a:prstGeom prst="rect">
            <a:avLst/>
          </a:prstGeom>
          <a:solidFill>
            <a:srgbClr val="FFFFFF"/>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654" name="Group 682"/>
          <p:cNvGrpSpPr/>
          <p:nvPr/>
        </p:nvGrpSpPr>
        <p:grpSpPr>
          <a:xfrm>
            <a:off x="502819" y="460003"/>
            <a:ext cx="1880333" cy="2143298"/>
            <a:chOff x="-1" y="-1"/>
            <a:chExt cx="1880331" cy="2143296"/>
          </a:xfrm>
        </p:grpSpPr>
        <p:sp>
          <p:nvSpPr>
            <p:cNvPr id="650" name="Shape 678"/>
            <p:cNvSpPr/>
            <p:nvPr/>
          </p:nvSpPr>
          <p:spPr>
            <a:xfrm>
              <a:off x="649270" y="379322"/>
              <a:ext cx="581787" cy="10123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651" name="Shape 679"/>
            <p:cNvSpPr/>
            <p:nvPr/>
          </p:nvSpPr>
          <p:spPr>
            <a:xfrm>
              <a:off x="1293889" y="379322"/>
              <a:ext cx="586442" cy="1012308"/>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652" name="Shape 680"/>
            <p:cNvSpPr/>
            <p:nvPr/>
          </p:nvSpPr>
          <p:spPr>
            <a:xfrm>
              <a:off x="-2" y="-2"/>
              <a:ext cx="584116" cy="10169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653" name="Shape 681"/>
            <p:cNvSpPr/>
            <p:nvPr/>
          </p:nvSpPr>
          <p:spPr>
            <a:xfrm>
              <a:off x="649270" y="1128661"/>
              <a:ext cx="581787" cy="1014635"/>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sp>
        <p:nvSpPr>
          <p:cNvPr id="655" name="Title Text"/>
          <p:cNvSpPr txBox="1">
            <a:spLocks noGrp="1"/>
          </p:cNvSpPr>
          <p:nvPr>
            <p:ph type="title"/>
          </p:nvPr>
        </p:nvSpPr>
        <p:spPr>
          <a:xfrm>
            <a:off x="3523700" y="803493"/>
            <a:ext cx="15367003" cy="1456318"/>
          </a:xfrm>
          <a:prstGeom prst="rect">
            <a:avLst/>
          </a:prstGeom>
        </p:spPr>
        <p:txBody>
          <a:bodyPr lIns="121918" tIns="121918" rIns="121918" bIns="121918" anchor="ctr"/>
          <a:lstStyle>
            <a:lvl1pPr defTabSz="2438400">
              <a:lnSpc>
                <a:spcPct val="90000"/>
              </a:lnSpc>
              <a:spcBef>
                <a:spcPts val="2500"/>
              </a:spcBef>
              <a:defRPr sz="8400" spc="0"/>
            </a:lvl1pPr>
          </a:lstStyle>
          <a:p>
            <a:r>
              <a:t>Title Text</a:t>
            </a:r>
          </a:p>
        </p:txBody>
      </p:sp>
      <p:sp>
        <p:nvSpPr>
          <p:cNvPr id="656"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Body w/title Blank">
    <p:spTree>
      <p:nvGrpSpPr>
        <p:cNvPr id="1" name=""/>
        <p:cNvGrpSpPr/>
        <p:nvPr/>
      </p:nvGrpSpPr>
      <p:grpSpPr>
        <a:xfrm>
          <a:off x="0" y="0"/>
          <a:ext cx="0" cy="0"/>
          <a:chOff x="0" y="0"/>
          <a:chExt cx="0" cy="0"/>
        </a:xfrm>
      </p:grpSpPr>
      <p:pic>
        <p:nvPicPr>
          <p:cNvPr id="663" name="image18.jpg" descr="image18.jpg"/>
          <p:cNvPicPr>
            <a:picLocks noChangeAspect="1"/>
          </p:cNvPicPr>
          <p:nvPr/>
        </p:nvPicPr>
        <p:blipFill>
          <a:blip r:embed="rId2">
            <a:alphaModFix amt="34000"/>
          </a:blip>
          <a:stretch>
            <a:fillRect/>
          </a:stretch>
        </p:blipFill>
        <p:spPr>
          <a:xfrm>
            <a:off x="-2" y="-2"/>
            <a:ext cx="24384003" cy="13716003"/>
          </a:xfrm>
          <a:prstGeom prst="rect">
            <a:avLst/>
          </a:prstGeom>
          <a:ln w="12700">
            <a:miter lim="400000"/>
          </a:ln>
        </p:spPr>
      </p:pic>
      <p:sp>
        <p:nvSpPr>
          <p:cNvPr id="664" name="Shape 692"/>
          <p:cNvSpPr/>
          <p:nvPr/>
        </p:nvSpPr>
        <p:spPr>
          <a:xfrm>
            <a:off x="1175172" y="783771"/>
            <a:ext cx="22023496" cy="12870619"/>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665" name="Shape 693"/>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666" name="Title Text"/>
          <p:cNvSpPr txBox="1">
            <a:spLocks noGrp="1"/>
          </p:cNvSpPr>
          <p:nvPr>
            <p:ph type="title"/>
          </p:nvPr>
        </p:nvSpPr>
        <p:spPr>
          <a:xfrm>
            <a:off x="1451869" y="783573"/>
            <a:ext cx="21746797" cy="2207524"/>
          </a:xfrm>
          <a:prstGeom prst="rect">
            <a:avLst/>
          </a:prstGeom>
        </p:spPr>
        <p:txBody>
          <a:bodyPr/>
          <a:lstStyle/>
          <a:p>
            <a:r>
              <a:t>Title Text</a:t>
            </a:r>
          </a:p>
        </p:txBody>
      </p:sp>
      <p:sp>
        <p:nvSpPr>
          <p:cNvPr id="667" name="Shape 695"/>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grpSp>
        <p:nvGrpSpPr>
          <p:cNvPr id="671" name="Group 699"/>
          <p:cNvGrpSpPr/>
          <p:nvPr/>
        </p:nvGrpSpPr>
        <p:grpSpPr>
          <a:xfrm>
            <a:off x="22603860" y="12793058"/>
            <a:ext cx="594808" cy="629480"/>
            <a:chOff x="0" y="0"/>
            <a:chExt cx="594806" cy="629479"/>
          </a:xfrm>
        </p:grpSpPr>
        <p:sp>
          <p:nvSpPr>
            <p:cNvPr id="668" name="Shape 69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669" name="Shape 69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670" name="Shape 69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672" name="Shape 700"/>
          <p:cNvSpPr txBox="1"/>
          <p:nvPr/>
        </p:nvSpPr>
        <p:spPr>
          <a:xfrm>
            <a:off x="1451869" y="12938280"/>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673" name="Slide Number"/>
          <p:cNvSpPr txBox="1">
            <a:spLocks noGrp="1"/>
          </p:cNvSpPr>
          <p:nvPr>
            <p:ph type="sldNum" sz="quarter" idx="2"/>
          </p:nvPr>
        </p:nvSpPr>
        <p:spPr>
          <a:xfrm>
            <a:off x="23456900" y="12945584"/>
            <a:ext cx="514905" cy="485139"/>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erraform - Terminal">
    <p:spTree>
      <p:nvGrpSpPr>
        <p:cNvPr id="1" name=""/>
        <p:cNvGrpSpPr/>
        <p:nvPr/>
      </p:nvGrpSpPr>
      <p:grpSpPr>
        <a:xfrm>
          <a:off x="0" y="0"/>
          <a:ext cx="0" cy="0"/>
          <a:chOff x="0" y="0"/>
          <a:chExt cx="0" cy="0"/>
        </a:xfrm>
      </p:grpSpPr>
      <p:pic>
        <p:nvPicPr>
          <p:cNvPr id="680" name="logo.png" descr="logo.png"/>
          <p:cNvPicPr>
            <a:picLocks noChangeAspect="1"/>
          </p:cNvPicPr>
          <p:nvPr/>
        </p:nvPicPr>
        <p:blipFill>
          <a:blip r:embed="rId2"/>
          <a:stretch>
            <a:fillRect/>
          </a:stretch>
        </p:blipFill>
        <p:spPr>
          <a:xfrm>
            <a:off x="-254000" y="6020692"/>
            <a:ext cx="7620000" cy="8770192"/>
          </a:xfrm>
          <a:prstGeom prst="rect">
            <a:avLst/>
          </a:prstGeom>
          <a:ln w="12700">
            <a:miter lim="400000"/>
          </a:ln>
        </p:spPr>
      </p:pic>
      <p:sp>
        <p:nvSpPr>
          <p:cNvPr id="681" name="Rectangle"/>
          <p:cNvSpPr/>
          <p:nvPr/>
        </p:nvSpPr>
        <p:spPr>
          <a:xfrm>
            <a:off x="5702300" y="1862161"/>
            <a:ext cx="17780000" cy="10505930"/>
          </a:xfrm>
          <a:prstGeom prst="rect">
            <a:avLst/>
          </a:prstGeom>
          <a:solidFill>
            <a:srgbClr val="010223"/>
          </a:solidFill>
          <a:ln w="38100">
            <a:solidFill>
              <a:srgbClr val="010223"/>
            </a:solidFill>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endParaRPr/>
          </a:p>
        </p:txBody>
      </p:sp>
      <p:sp>
        <p:nvSpPr>
          <p:cNvPr id="682" name="Rectangle"/>
          <p:cNvSpPr/>
          <p:nvPr/>
        </p:nvSpPr>
        <p:spPr>
          <a:xfrm>
            <a:off x="5702299" y="1335212"/>
            <a:ext cx="17780002" cy="760999"/>
          </a:xfrm>
          <a:prstGeom prst="rect">
            <a:avLst/>
          </a:prstGeom>
          <a:solidFill>
            <a:schemeClr val="accent4"/>
          </a:solidFill>
          <a:ln w="38100">
            <a:solidFill>
              <a:schemeClr val="accent4"/>
            </a:solidFill>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endParaRPr/>
          </a:p>
        </p:txBody>
      </p:sp>
      <p:sp>
        <p:nvSpPr>
          <p:cNvPr id="683" name="Circle"/>
          <p:cNvSpPr/>
          <p:nvPr/>
        </p:nvSpPr>
        <p:spPr>
          <a:xfrm>
            <a:off x="6813215" y="1580007"/>
            <a:ext cx="271411" cy="271411"/>
          </a:xfrm>
          <a:prstGeom prst="ellipse">
            <a:avLst/>
          </a:prstGeom>
          <a:solidFill>
            <a:srgbClr val="263235">
              <a:alpha val="40000"/>
            </a:srgbClr>
          </a:solidFill>
          <a:ln w="12700">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endParaRPr/>
          </a:p>
        </p:txBody>
      </p:sp>
      <p:sp>
        <p:nvSpPr>
          <p:cNvPr id="684" name="Circle"/>
          <p:cNvSpPr/>
          <p:nvPr/>
        </p:nvSpPr>
        <p:spPr>
          <a:xfrm>
            <a:off x="6391435" y="1580007"/>
            <a:ext cx="271413" cy="271411"/>
          </a:xfrm>
          <a:prstGeom prst="ellipse">
            <a:avLst/>
          </a:prstGeom>
          <a:solidFill>
            <a:srgbClr val="263235">
              <a:alpha val="60000"/>
            </a:srgbClr>
          </a:solidFill>
          <a:ln w="12700">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endParaRPr/>
          </a:p>
        </p:txBody>
      </p:sp>
      <p:sp>
        <p:nvSpPr>
          <p:cNvPr id="685" name="Circle"/>
          <p:cNvSpPr/>
          <p:nvPr/>
        </p:nvSpPr>
        <p:spPr>
          <a:xfrm>
            <a:off x="5969658" y="1580007"/>
            <a:ext cx="271411" cy="271411"/>
          </a:xfrm>
          <a:prstGeom prst="ellipse">
            <a:avLst/>
          </a:prstGeom>
          <a:solidFill>
            <a:srgbClr val="263235">
              <a:alpha val="80000"/>
            </a:srgbClr>
          </a:solidFill>
          <a:ln w="12700">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endParaRPr/>
          </a:p>
        </p:txBody>
      </p:sp>
      <p:sp>
        <p:nvSpPr>
          <p:cNvPr id="686" name="Body Level One…"/>
          <p:cNvSpPr txBox="1">
            <a:spLocks noGrp="1"/>
          </p:cNvSpPr>
          <p:nvPr>
            <p:ph type="body" sz="quarter" idx="1"/>
          </p:nvPr>
        </p:nvSpPr>
        <p:spPr>
          <a:xfrm>
            <a:off x="6256971" y="2587656"/>
            <a:ext cx="16670657" cy="740073"/>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7" name="Terminal"/>
          <p:cNvSpPr txBox="1"/>
          <p:nvPr/>
        </p:nvSpPr>
        <p:spPr>
          <a:xfrm>
            <a:off x="7146090" y="1480761"/>
            <a:ext cx="14892420"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825500">
              <a:defRPr sz="2400">
                <a:solidFill>
                  <a:srgbClr val="FFFFFF"/>
                </a:solidFill>
                <a:latin typeface="Courier"/>
                <a:ea typeface="Courier"/>
                <a:cs typeface="Courier"/>
                <a:sym typeface="Courier"/>
              </a:defRPr>
            </a:lvl1pPr>
          </a:lstStyle>
          <a:p>
            <a:r>
              <a:t>Terminal</a:t>
            </a:r>
          </a:p>
        </p:txBody>
      </p:sp>
      <p:pic>
        <p:nvPicPr>
          <p:cNvPr id="688" name="hashicorp-text-black.png" descr="hashicorp-text-black.png"/>
          <p:cNvPicPr>
            <a:picLocks noChangeAspect="1"/>
          </p:cNvPicPr>
          <p:nvPr/>
        </p:nvPicPr>
        <p:blipFill>
          <a:blip r:embed="rId3">
            <a:alphaModFix amt="25000"/>
          </a:blip>
          <a:stretch>
            <a:fillRect/>
          </a:stretch>
        </p:blipFill>
        <p:spPr>
          <a:xfrm>
            <a:off x="21145005" y="12700000"/>
            <a:ext cx="2857503" cy="635000"/>
          </a:xfrm>
          <a:prstGeom prst="rect">
            <a:avLst/>
          </a:prstGeom>
          <a:ln w="12700">
            <a:miter lim="400000"/>
          </a:ln>
        </p:spPr>
      </p:pic>
      <p:sp>
        <p:nvSpPr>
          <p:cNvPr id="689"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852849" y="445166"/>
            <a:ext cx="22672078" cy="1516044"/>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872757" y="12862021"/>
            <a:ext cx="22652170" cy="190051"/>
            <a:chOff x="445128" y="6559056"/>
            <a:chExt cx="11553197" cy="9691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27946" cy="96918"/>
            </a:xfrm>
            <a:prstGeom prst="rect">
              <a:avLst/>
            </a:prstGeom>
            <a:noFill/>
          </p:spPr>
          <p:txBody>
            <a:bodyPr wrap="none" lIns="0" tIns="0" rIns="0" bIns="0" rtlCol="0">
              <a:spAutoFit/>
            </a:bodyPr>
            <a:lstStyle/>
            <a:p>
              <a:pPr>
                <a:lnSpc>
                  <a:spcPct val="90000"/>
                </a:lnSpc>
                <a:spcAft>
                  <a:spcPts val="1176"/>
                </a:spcAft>
              </a:pPr>
              <a:r>
                <a:rPr lang="en-US" sz="1372" dirty="0">
                  <a:solidFill>
                    <a:schemeClr val="bg1">
                      <a:lumMod val="65000"/>
                    </a:schemeClr>
                  </a:solidFill>
                </a:rPr>
                <a:t>© Microsoft Corporation</a:t>
              </a:r>
              <a:endParaRPr lang="en-US" sz="1568"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290676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852848" y="2241149"/>
            <a:ext cx="22679548" cy="1629554"/>
          </a:xfrm>
        </p:spPr>
        <p:txBody>
          <a:bodyPr wrap="square" lIns="0" tIns="0" rIns="0" bIns="0">
            <a:spAutoFit/>
          </a:bodyPr>
          <a:lstStyle>
            <a:lvl1pPr marL="0" indent="0">
              <a:lnSpc>
                <a:spcPct val="100000"/>
              </a:lnSpc>
              <a:spcBef>
                <a:spcPts val="0"/>
              </a:spcBef>
              <a:spcAft>
                <a:spcPts val="1764"/>
              </a:spcAft>
              <a:buNone/>
              <a:defRPr sz="3530" b="0" i="0">
                <a:solidFill>
                  <a:srgbClr val="000000"/>
                </a:solidFill>
                <a:latin typeface="+mn-lt"/>
              </a:defRPr>
            </a:lvl1pPr>
            <a:lvl2pPr marL="448194" indent="0">
              <a:lnSpc>
                <a:spcPct val="100000"/>
              </a:lnSpc>
              <a:spcBef>
                <a:spcPts val="0"/>
              </a:spcBef>
              <a:spcAft>
                <a:spcPts val="2744"/>
              </a:spcAft>
              <a:buNone/>
              <a:defRPr sz="3530">
                <a:solidFill>
                  <a:srgbClr val="000000"/>
                </a:solidFill>
              </a:defRPr>
            </a:lvl2pPr>
            <a:lvl3pPr marL="896386" indent="0">
              <a:lnSpc>
                <a:spcPct val="100000"/>
              </a:lnSpc>
              <a:spcBef>
                <a:spcPts val="0"/>
              </a:spcBef>
              <a:spcAft>
                <a:spcPts val="2744"/>
              </a:spcAft>
              <a:buNone/>
              <a:defRPr sz="2744">
                <a:solidFill>
                  <a:srgbClr val="000000"/>
                </a:solidFill>
              </a:defRPr>
            </a:lvl3pPr>
            <a:lvl4pPr marL="1344580" indent="0">
              <a:spcBef>
                <a:spcPts val="0"/>
              </a:spcBef>
              <a:spcAft>
                <a:spcPts val="2548"/>
              </a:spcAft>
              <a:buNone/>
              <a:defRPr sz="3922"/>
            </a:lvl4pPr>
            <a:lvl5pPr marL="179277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852849" y="445167"/>
            <a:ext cx="22672078" cy="1478686"/>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852849" y="4621685"/>
            <a:ext cx="7261042" cy="5204982"/>
          </a:xfrm>
        </p:spPr>
        <p:txBody>
          <a:bodyPr lIns="0" tIns="0" rIns="0" bIns="0">
            <a:noAutofit/>
          </a:bodyPr>
          <a:lstStyle>
            <a:lvl1pPr marL="0" indent="0">
              <a:lnSpc>
                <a:spcPct val="100000"/>
              </a:lnSpc>
              <a:spcBef>
                <a:spcPts val="0"/>
              </a:spcBef>
              <a:spcAft>
                <a:spcPts val="1372"/>
              </a:spcAft>
              <a:buNone/>
              <a:defRPr sz="2744" b="1">
                <a:solidFill>
                  <a:schemeClr val="tx2"/>
                </a:solidFill>
                <a:latin typeface="+mn-lt"/>
              </a:defRPr>
            </a:lvl1pPr>
            <a:lvl2pPr marL="0" marR="0" indent="0" algn="l" defTabSz="1828734" rtl="0" eaLnBrk="1" fontAlgn="auto" latinLnBrk="0" hangingPunct="1">
              <a:lnSpc>
                <a:spcPct val="100000"/>
              </a:lnSpc>
              <a:spcBef>
                <a:spcPts val="0"/>
              </a:spcBef>
              <a:spcAft>
                <a:spcPts val="1372"/>
              </a:spcAft>
              <a:buClrTx/>
              <a:buSzPct val="90000"/>
              <a:buFont typeface="Arial" panose="020B0604020202020204" pitchFamily="34" charset="0"/>
              <a:buNone/>
              <a:tabLst/>
              <a:defRPr sz="2744">
                <a:solidFill>
                  <a:srgbClr val="000000"/>
                </a:solidFill>
              </a:defRPr>
            </a:lvl2pPr>
            <a:lvl3pPr marL="896386" indent="0">
              <a:buNone/>
              <a:defRPr/>
            </a:lvl3pPr>
            <a:lvl4pPr marL="1344580" indent="0">
              <a:buNone/>
              <a:defRPr/>
            </a:lvl4pPr>
            <a:lvl5pPr marL="1792772" indent="0">
              <a:buNone/>
              <a:defRPr/>
            </a:lvl5pPr>
          </a:lstStyle>
          <a:p>
            <a:pPr lvl="0"/>
            <a:r>
              <a:rPr lang="en-US"/>
              <a:t>Subhead title Segoe UI Regular bold 14</a:t>
            </a:r>
          </a:p>
          <a:p>
            <a:pPr marL="560242" lvl="1" indent="-560242">
              <a:buFont typeface="Arial" panose="020B0604020202020204" pitchFamily="34" charset="0"/>
              <a:buChar char="•"/>
            </a:pPr>
            <a:r>
              <a:rPr lang="en-US"/>
              <a:t>Body copy Segoe Regular 14</a:t>
            </a:r>
          </a:p>
          <a:p>
            <a:pPr marL="560242" lvl="1" indent="-560242">
              <a:buFont typeface="Arial" panose="020B0604020202020204" pitchFamily="34" charset="0"/>
              <a:buChar char="•"/>
            </a:pPr>
            <a:r>
              <a:rPr lang="en-US"/>
              <a:t>Lorem ipsum dolor sit </a:t>
            </a:r>
            <a:r>
              <a:rPr lang="en-US" err="1"/>
              <a:t>amet</a:t>
            </a:r>
            <a:r>
              <a:rPr lang="en-US"/>
              <a:t>, </a:t>
            </a:r>
            <a:r>
              <a:rPr lang="en-US" err="1"/>
              <a:t>consectetur</a:t>
            </a:r>
            <a:endParaRPr lang="en-US"/>
          </a:p>
          <a:p>
            <a:pPr marL="560242" lvl="1" indent="-56024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560242" lvl="1" indent="-56024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560242" lvl="1" indent="-56024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560242" lvl="1" indent="-56024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560242" lvl="1" indent="-56024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560242" lvl="1" indent="-56024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560242" lvl="1" indent="-560242">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8562722" y="4621685"/>
            <a:ext cx="7246100" cy="5204982"/>
          </a:xfrm>
        </p:spPr>
        <p:txBody>
          <a:bodyPr lIns="0" tIns="0" rIns="0" bIns="0">
            <a:noAutofit/>
          </a:bodyPr>
          <a:lstStyle>
            <a:lvl1pPr marL="0" indent="0">
              <a:lnSpc>
                <a:spcPct val="100000"/>
              </a:lnSpc>
              <a:spcBef>
                <a:spcPts val="0"/>
              </a:spcBef>
              <a:spcAft>
                <a:spcPts val="1372"/>
              </a:spcAft>
              <a:buNone/>
              <a:defRPr sz="2744" b="1">
                <a:solidFill>
                  <a:schemeClr val="tx2"/>
                </a:solidFill>
                <a:latin typeface="+mn-lt"/>
              </a:defRPr>
            </a:lvl1pPr>
            <a:lvl2pPr marL="0" marR="0" indent="0" algn="l" defTabSz="1828734" rtl="0" eaLnBrk="1" fontAlgn="auto" latinLnBrk="0" hangingPunct="1">
              <a:lnSpc>
                <a:spcPct val="100000"/>
              </a:lnSpc>
              <a:spcBef>
                <a:spcPts val="0"/>
              </a:spcBef>
              <a:spcAft>
                <a:spcPts val="1372"/>
              </a:spcAft>
              <a:buClrTx/>
              <a:buSzPct val="90000"/>
              <a:buFont typeface="Arial" panose="020B0604020202020204" pitchFamily="34" charset="0"/>
              <a:buNone/>
              <a:tabLst/>
              <a:defRPr sz="2744">
                <a:solidFill>
                  <a:srgbClr val="000000"/>
                </a:solidFill>
              </a:defRPr>
            </a:lvl2pPr>
            <a:lvl3pPr marL="896386" indent="0">
              <a:buNone/>
              <a:defRPr/>
            </a:lvl3pPr>
            <a:lvl4pPr marL="1344580" indent="0">
              <a:buNone/>
              <a:defRPr/>
            </a:lvl4pPr>
            <a:lvl5pPr marL="1792772" indent="0">
              <a:buNone/>
              <a:defRPr/>
            </a:lvl5pPr>
          </a:lstStyle>
          <a:p>
            <a:pPr lvl="0"/>
            <a:r>
              <a:rPr lang="en-US"/>
              <a:t>Subhead title Segoe UI Regular bold 14</a:t>
            </a:r>
          </a:p>
          <a:p>
            <a:pPr marL="560242" lvl="1" indent="-560242">
              <a:buFont typeface="Arial" panose="020B0604020202020204" pitchFamily="34" charset="0"/>
              <a:buChar char="•"/>
            </a:pPr>
            <a:r>
              <a:rPr lang="en-US"/>
              <a:t>Body copy Segoe Regular 14</a:t>
            </a:r>
          </a:p>
          <a:p>
            <a:pPr marL="560242" lvl="1" indent="-560242">
              <a:buFont typeface="Arial" panose="020B0604020202020204" pitchFamily="34" charset="0"/>
              <a:buChar char="•"/>
            </a:pPr>
            <a:r>
              <a:rPr lang="en-US"/>
              <a:t>Lorem ipsum dolor sit </a:t>
            </a:r>
            <a:r>
              <a:rPr lang="en-US" err="1"/>
              <a:t>amet</a:t>
            </a:r>
            <a:r>
              <a:rPr lang="en-US"/>
              <a:t>, </a:t>
            </a:r>
            <a:r>
              <a:rPr lang="en-US" err="1"/>
              <a:t>consectetur</a:t>
            </a:r>
            <a:endParaRPr lang="en-US"/>
          </a:p>
          <a:p>
            <a:pPr marL="560242" lvl="1" indent="-56024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560242" lvl="1" indent="-56024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560242" lvl="1" indent="-56024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560242" lvl="1" indent="-56024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560242" lvl="1" indent="-56024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560242" lvl="1" indent="-56024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16253927" y="4621683"/>
            <a:ext cx="7261042" cy="5223618"/>
          </a:xfrm>
        </p:spPr>
        <p:txBody>
          <a:bodyPr lIns="0" tIns="0" rIns="0" bIns="0"/>
          <a:lstStyle>
            <a:lvl1pPr marL="0" indent="0">
              <a:lnSpc>
                <a:spcPct val="100000"/>
              </a:lnSpc>
              <a:spcBef>
                <a:spcPts val="0"/>
              </a:spcBef>
              <a:spcAft>
                <a:spcPts val="1372"/>
              </a:spcAft>
              <a:buNone/>
              <a:defRPr sz="2744" b="1">
                <a:solidFill>
                  <a:schemeClr val="tx2"/>
                </a:solidFill>
                <a:latin typeface="+mn-lt"/>
              </a:defRPr>
            </a:lvl1pPr>
            <a:lvl2pPr marL="0" marR="0" indent="0" algn="l" defTabSz="1828734" rtl="0" eaLnBrk="1" fontAlgn="auto" latinLnBrk="0" hangingPunct="1">
              <a:lnSpc>
                <a:spcPct val="100000"/>
              </a:lnSpc>
              <a:spcBef>
                <a:spcPts val="0"/>
              </a:spcBef>
              <a:spcAft>
                <a:spcPts val="1372"/>
              </a:spcAft>
              <a:buClrTx/>
              <a:buSzPct val="90000"/>
              <a:buFont typeface="Arial" panose="020B0604020202020204" pitchFamily="34" charset="0"/>
              <a:buNone/>
              <a:tabLst/>
              <a:defRPr sz="2744">
                <a:solidFill>
                  <a:srgbClr val="000000"/>
                </a:solidFill>
              </a:defRPr>
            </a:lvl2pPr>
            <a:lvl3pPr marL="896386" indent="0">
              <a:buNone/>
              <a:defRPr/>
            </a:lvl3pPr>
            <a:lvl4pPr marL="1344580" indent="0">
              <a:buNone/>
              <a:defRPr/>
            </a:lvl4pPr>
            <a:lvl5pPr marL="1792772" indent="0">
              <a:buNone/>
              <a:defRPr/>
            </a:lvl5pPr>
          </a:lstStyle>
          <a:p>
            <a:pPr lvl="0"/>
            <a:r>
              <a:rPr lang="en-US"/>
              <a:t>Subhead title Segoe UI Regular bold 14</a:t>
            </a:r>
          </a:p>
          <a:p>
            <a:pPr marL="560242" lvl="1" indent="-560242">
              <a:buFont typeface="Arial" panose="020B0604020202020204" pitchFamily="34" charset="0"/>
              <a:buChar char="•"/>
            </a:pPr>
            <a:r>
              <a:rPr lang="en-US"/>
              <a:t>Body copy Segoe Regular 14</a:t>
            </a:r>
          </a:p>
          <a:p>
            <a:pPr marL="560242" lvl="1" indent="-560242">
              <a:buFont typeface="Arial" panose="020B0604020202020204" pitchFamily="34" charset="0"/>
              <a:buChar char="•"/>
            </a:pPr>
            <a:r>
              <a:rPr lang="en-US"/>
              <a:t>Lorem ipsum dolor sit </a:t>
            </a:r>
            <a:r>
              <a:rPr lang="en-US" err="1"/>
              <a:t>amet</a:t>
            </a:r>
            <a:r>
              <a:rPr lang="en-US"/>
              <a:t>, </a:t>
            </a:r>
            <a:r>
              <a:rPr lang="en-US" err="1"/>
              <a:t>consectetur</a:t>
            </a:r>
            <a:endParaRPr lang="en-US"/>
          </a:p>
          <a:p>
            <a:pPr marL="560242" lvl="1" indent="-560242">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560242" lvl="1" indent="-560242">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560242" lvl="1" indent="-560242">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560242" lvl="1" indent="-560242">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560242" lvl="1" indent="-560242">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560242" lvl="1" indent="-560242">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41250092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 Terraform">
    <p:spTree>
      <p:nvGrpSpPr>
        <p:cNvPr id="1" name=""/>
        <p:cNvGrpSpPr/>
        <p:nvPr/>
      </p:nvGrpSpPr>
      <p:grpSpPr>
        <a:xfrm>
          <a:off x="0" y="0"/>
          <a:ext cx="0" cy="0"/>
          <a:chOff x="0" y="0"/>
          <a:chExt cx="0" cy="0"/>
        </a:xfrm>
      </p:grpSpPr>
      <p:pic>
        <p:nvPicPr>
          <p:cNvPr id="76" name="image5.png" descr="image5.png"/>
          <p:cNvPicPr>
            <a:picLocks noChangeAspect="1"/>
          </p:cNvPicPr>
          <p:nvPr/>
        </p:nvPicPr>
        <p:blipFill>
          <a:blip r:embed="rId2"/>
          <a:stretch>
            <a:fillRect/>
          </a:stretch>
        </p:blipFill>
        <p:spPr>
          <a:xfrm>
            <a:off x="379" y="2518"/>
            <a:ext cx="24383647" cy="13711033"/>
          </a:xfrm>
          <a:prstGeom prst="rect">
            <a:avLst/>
          </a:prstGeom>
          <a:ln w="12700">
            <a:miter lim="400000"/>
          </a:ln>
        </p:spPr>
      </p:pic>
      <p:sp>
        <p:nvSpPr>
          <p:cNvPr id="77" name="Shape 82"/>
          <p:cNvSpPr/>
          <p:nvPr/>
        </p:nvSpPr>
        <p:spPr>
          <a:xfrm>
            <a:off x="2064173" y="3107572"/>
            <a:ext cx="202556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8"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lvl1pPr>
          </a:lstStyle>
          <a:p>
            <a:r>
              <a:t>Title Text</a:t>
            </a:r>
          </a:p>
        </p:txBody>
      </p:sp>
      <p:sp>
        <p:nvSpPr>
          <p:cNvPr id="79"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4"/>
                </a:solidFill>
              </a:defRPr>
            </a:lvl1pPr>
            <a:lvl2pPr marL="0" indent="0" defTabSz="2438400">
              <a:spcBef>
                <a:spcPts val="2600"/>
              </a:spcBef>
              <a:buClrTx/>
              <a:buSzTx/>
              <a:buNone/>
              <a:defRPr sz="4200">
                <a:solidFill>
                  <a:schemeClr val="accent4"/>
                </a:solidFill>
              </a:defRPr>
            </a:lvl2pPr>
            <a:lvl3pPr marL="1165860" indent="-480059" defTabSz="2438400">
              <a:spcBef>
                <a:spcPts val="2600"/>
              </a:spcBef>
              <a:buClrTx/>
              <a:buChar char="•"/>
              <a:defRPr sz="4200">
                <a:solidFill>
                  <a:schemeClr val="accent4"/>
                </a:solidFill>
              </a:defRPr>
            </a:lvl3pPr>
            <a:lvl4pPr marL="1562100" indent="-533400" defTabSz="2438400">
              <a:spcBef>
                <a:spcPts val="2600"/>
              </a:spcBef>
              <a:buClrTx/>
              <a:buChar char="•"/>
              <a:defRPr sz="4200">
                <a:solidFill>
                  <a:schemeClr val="accent4"/>
                </a:solidFill>
              </a:defRPr>
            </a:lvl4pPr>
            <a:lvl5pPr marL="1905000" indent="-533400" defTabSz="2438400">
              <a:spcBef>
                <a:spcPts val="2600"/>
              </a:spcBef>
              <a:buClrTx/>
              <a:buChar char="•"/>
              <a:defRPr sz="4200">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0" name="Shape 85"/>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81" name="Shape 86"/>
          <p:cNvSpPr/>
          <p:nvPr/>
        </p:nvSpPr>
        <p:spPr>
          <a:xfrm>
            <a:off x="2856460" y="1387717"/>
            <a:ext cx="2938850" cy="3081871"/>
          </a:xfrm>
          <a:prstGeom prst="rect">
            <a:avLst/>
          </a:prstGeom>
          <a:solidFill>
            <a:schemeClr val="accent4"/>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pic>
        <p:nvPicPr>
          <p:cNvPr id="82" name="image6.png" descr="image6.png"/>
          <p:cNvPicPr>
            <a:picLocks noChangeAspect="1"/>
          </p:cNvPicPr>
          <p:nvPr/>
        </p:nvPicPr>
        <p:blipFill>
          <a:blip r:embed="rId3"/>
          <a:stretch>
            <a:fillRect/>
          </a:stretch>
        </p:blipFill>
        <p:spPr>
          <a:xfrm>
            <a:off x="3368569" y="1933429"/>
            <a:ext cx="1914631" cy="1985831"/>
          </a:xfrm>
          <a:prstGeom prst="rect">
            <a:avLst/>
          </a:prstGeom>
          <a:ln w="12700">
            <a:miter lim="400000"/>
          </a:ln>
        </p:spPr>
      </p:pic>
      <p:sp>
        <p:nvSpPr>
          <p:cNvPr id="83"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874636" y="2249381"/>
            <a:ext cx="22679548" cy="1629554"/>
          </a:xfrm>
        </p:spPr>
        <p:txBody>
          <a:bodyPr wrap="square" lIns="0" tIns="0" rIns="0" bIns="0">
            <a:spAutoFit/>
          </a:bodyPr>
          <a:lstStyle>
            <a:lvl1pPr marL="0" indent="0">
              <a:lnSpc>
                <a:spcPct val="100000"/>
              </a:lnSpc>
              <a:spcBef>
                <a:spcPts val="0"/>
              </a:spcBef>
              <a:spcAft>
                <a:spcPts val="2744"/>
              </a:spcAft>
              <a:buNone/>
              <a:defRPr sz="3530" b="0" i="0">
                <a:solidFill>
                  <a:srgbClr val="000000"/>
                </a:solidFill>
                <a:latin typeface="+mn-lt"/>
              </a:defRPr>
            </a:lvl1pPr>
            <a:lvl2pPr marL="448194" indent="0">
              <a:lnSpc>
                <a:spcPct val="100000"/>
              </a:lnSpc>
              <a:spcBef>
                <a:spcPts val="0"/>
              </a:spcBef>
              <a:spcAft>
                <a:spcPts val="2744"/>
              </a:spcAft>
              <a:buNone/>
              <a:defRPr sz="3530">
                <a:solidFill>
                  <a:srgbClr val="000000"/>
                </a:solidFill>
              </a:defRPr>
            </a:lvl2pPr>
            <a:lvl3pPr marL="896386" indent="0">
              <a:lnSpc>
                <a:spcPct val="100000"/>
              </a:lnSpc>
              <a:spcBef>
                <a:spcPts val="0"/>
              </a:spcBef>
              <a:spcAft>
                <a:spcPts val="2744"/>
              </a:spcAft>
              <a:buNone/>
              <a:defRPr sz="2744">
                <a:solidFill>
                  <a:srgbClr val="000000"/>
                </a:solidFill>
              </a:defRPr>
            </a:lvl3pPr>
            <a:lvl4pPr marL="1344580" indent="0">
              <a:spcBef>
                <a:spcPts val="0"/>
              </a:spcBef>
              <a:spcAft>
                <a:spcPts val="2548"/>
              </a:spcAft>
              <a:buNone/>
              <a:defRPr sz="3922"/>
            </a:lvl4pPr>
            <a:lvl5pPr marL="179277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852849" y="445167"/>
            <a:ext cx="22672078" cy="1478686"/>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852849" y="4626581"/>
            <a:ext cx="7261042" cy="5204982"/>
          </a:xfrm>
        </p:spPr>
        <p:txBody>
          <a:bodyPr lIns="0" tIns="0" rIns="0" bIns="0">
            <a:noAutofit/>
          </a:bodyPr>
          <a:lstStyle>
            <a:lvl1pPr marL="0" indent="0">
              <a:lnSpc>
                <a:spcPct val="100000"/>
              </a:lnSpc>
              <a:spcBef>
                <a:spcPts val="0"/>
              </a:spcBef>
              <a:spcAft>
                <a:spcPts val="1764"/>
              </a:spcAft>
              <a:buNone/>
              <a:defRPr sz="2744" b="1">
                <a:solidFill>
                  <a:schemeClr val="tx2"/>
                </a:solidFill>
                <a:latin typeface="+mn-lt"/>
              </a:defRPr>
            </a:lvl1pPr>
            <a:lvl2pPr marL="0" marR="0" indent="0" algn="l" defTabSz="1828734" rtl="0" eaLnBrk="1" fontAlgn="auto" latinLnBrk="0" hangingPunct="1">
              <a:lnSpc>
                <a:spcPct val="100000"/>
              </a:lnSpc>
              <a:spcBef>
                <a:spcPts val="0"/>
              </a:spcBef>
              <a:spcAft>
                <a:spcPts val="1764"/>
              </a:spcAft>
              <a:buClrTx/>
              <a:buSzPct val="90000"/>
              <a:buFont typeface="Arial" panose="020B0604020202020204" pitchFamily="34" charset="0"/>
              <a:buNone/>
              <a:tabLst/>
              <a:defRPr sz="2744">
                <a:solidFill>
                  <a:srgbClr val="000000"/>
                </a:solidFill>
              </a:defRPr>
            </a:lvl2pPr>
            <a:lvl3pPr marL="896386" indent="0">
              <a:buNone/>
              <a:defRPr/>
            </a:lvl3pPr>
            <a:lvl4pPr marL="1344580" indent="0">
              <a:buNone/>
              <a:defRPr/>
            </a:lvl4pPr>
            <a:lvl5pPr marL="179277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8562722" y="4626581"/>
            <a:ext cx="7246100" cy="5204982"/>
          </a:xfrm>
        </p:spPr>
        <p:txBody>
          <a:bodyPr lIns="0" tIns="0" rIns="0" bIns="0">
            <a:noAutofit/>
          </a:bodyPr>
          <a:lstStyle>
            <a:lvl1pPr marL="0" indent="0">
              <a:lnSpc>
                <a:spcPct val="100000"/>
              </a:lnSpc>
              <a:spcBef>
                <a:spcPts val="0"/>
              </a:spcBef>
              <a:spcAft>
                <a:spcPts val="1764"/>
              </a:spcAft>
              <a:buNone/>
              <a:defRPr sz="2744" b="1">
                <a:solidFill>
                  <a:schemeClr val="tx2"/>
                </a:solidFill>
                <a:latin typeface="+mn-lt"/>
              </a:defRPr>
            </a:lvl1pPr>
            <a:lvl2pPr marL="0" marR="0" indent="0" algn="l" defTabSz="1828734" rtl="0" eaLnBrk="1" fontAlgn="auto" latinLnBrk="0" hangingPunct="1">
              <a:lnSpc>
                <a:spcPct val="100000"/>
              </a:lnSpc>
              <a:spcBef>
                <a:spcPts val="0"/>
              </a:spcBef>
              <a:spcAft>
                <a:spcPts val="1764"/>
              </a:spcAft>
              <a:buClrTx/>
              <a:buSzPct val="90000"/>
              <a:buFont typeface="Arial" panose="020B0604020202020204" pitchFamily="34" charset="0"/>
              <a:buNone/>
              <a:tabLst/>
              <a:defRPr sz="2744">
                <a:solidFill>
                  <a:srgbClr val="000000"/>
                </a:solidFill>
              </a:defRPr>
            </a:lvl2pPr>
            <a:lvl3pPr marL="896386" indent="0">
              <a:buNone/>
              <a:defRPr/>
            </a:lvl3pPr>
            <a:lvl4pPr marL="1344580" indent="0">
              <a:buNone/>
              <a:defRPr/>
            </a:lvl4pPr>
            <a:lvl5pPr marL="179277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16253927" y="4626583"/>
            <a:ext cx="7261042" cy="5204982"/>
          </a:xfrm>
        </p:spPr>
        <p:txBody>
          <a:bodyPr lIns="0" tIns="0" rIns="0" bIns="0"/>
          <a:lstStyle>
            <a:lvl1pPr marL="0" indent="0">
              <a:lnSpc>
                <a:spcPct val="100000"/>
              </a:lnSpc>
              <a:spcBef>
                <a:spcPts val="0"/>
              </a:spcBef>
              <a:spcAft>
                <a:spcPts val="1764"/>
              </a:spcAft>
              <a:buNone/>
              <a:defRPr sz="2744" b="1">
                <a:solidFill>
                  <a:schemeClr val="tx2"/>
                </a:solidFill>
                <a:latin typeface="+mn-lt"/>
              </a:defRPr>
            </a:lvl1pPr>
            <a:lvl2pPr marL="0" marR="0" indent="0" algn="l" defTabSz="1828734" rtl="0" eaLnBrk="1" fontAlgn="auto" latinLnBrk="0" hangingPunct="1">
              <a:lnSpc>
                <a:spcPct val="100000"/>
              </a:lnSpc>
              <a:spcBef>
                <a:spcPts val="0"/>
              </a:spcBef>
              <a:spcAft>
                <a:spcPts val="1764"/>
              </a:spcAft>
              <a:buClrTx/>
              <a:buSzPct val="90000"/>
              <a:buFont typeface="Arial" panose="020B0604020202020204" pitchFamily="34" charset="0"/>
              <a:buNone/>
              <a:tabLst/>
              <a:defRPr sz="2744">
                <a:solidFill>
                  <a:srgbClr val="000000"/>
                </a:solidFill>
              </a:defRPr>
            </a:lvl2pPr>
            <a:lvl3pPr marL="896386" indent="0">
              <a:buNone/>
              <a:defRPr/>
            </a:lvl3pPr>
            <a:lvl4pPr marL="1344580" indent="0">
              <a:buNone/>
              <a:defRPr/>
            </a:lvl4pPr>
            <a:lvl5pPr marL="179277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72377211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099" y="914400"/>
            <a:ext cx="11013970" cy="744820"/>
          </a:xfrm>
        </p:spPr>
        <p:txBody>
          <a:bodyPr tIns="64008"/>
          <a:lstStyle>
            <a:lvl1pPr>
              <a:defRPr sz="399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4832454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8099" y="3795461"/>
            <a:ext cx="8321794" cy="2471831"/>
          </a:xfrm>
        </p:spPr>
        <p:txBody>
          <a:bodyPr wrap="square" rIns="0" anchor="b">
            <a:spAutoFit/>
          </a:bodyPr>
          <a:lstStyle>
            <a:lvl1pPr>
              <a:lnSpc>
                <a:spcPct val="100000"/>
              </a:lnSpc>
              <a:defRPr sz="7198" b="1" spc="-98"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099" y="7071086"/>
            <a:ext cx="8322682" cy="977480"/>
          </a:xfrm>
        </p:spPr>
        <p:txBody>
          <a:bodyPr/>
          <a:lstStyle>
            <a:lvl1pPr marL="0" indent="0">
              <a:buNone/>
              <a:defRPr sz="3998">
                <a:latin typeface="+mn-lt"/>
              </a:defRPr>
            </a:lvl1pPr>
            <a:lvl2pPr marL="456974" indent="0">
              <a:buNone/>
              <a:defRPr/>
            </a:lvl2pPr>
            <a:lvl3pPr marL="913952" indent="0">
              <a:buNone/>
              <a:defRPr/>
            </a:lvl3pPr>
            <a:lvl4pPr marL="1323324" indent="0">
              <a:buNone/>
              <a:defRPr/>
            </a:lvl4pPr>
            <a:lvl5pPr marL="171048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10665222" y="0"/>
            <a:ext cx="13712428" cy="13716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3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4242701"/>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85531" y="5316386"/>
            <a:ext cx="22612938" cy="1207076"/>
          </a:xfrm>
        </p:spPr>
        <p:txBody>
          <a:bodyPr wrap="square" lIns="0" tIns="0" rIns="0" bIns="0">
            <a:spAutoFit/>
          </a:bodyPr>
          <a:lstStyle>
            <a:lvl1pPr>
              <a:lnSpc>
                <a:spcPct val="100000"/>
              </a:lnSpc>
              <a:defRPr sz="7842" strike="noStrike">
                <a:solidFill>
                  <a:schemeClr val="tx1"/>
                </a:solidFill>
              </a:defRPr>
            </a:lvl1pPr>
          </a:lstStyle>
          <a:p>
            <a:r>
              <a:rPr lang="en-US" dirty="0"/>
              <a:t>Title</a:t>
            </a:r>
          </a:p>
        </p:txBody>
      </p:sp>
    </p:spTree>
    <p:extLst>
      <p:ext uri="{BB962C8B-B14F-4D97-AF65-F5344CB8AC3E}">
        <p14:creationId xmlns:p14="http://schemas.microsoft.com/office/powerpoint/2010/main" val="57741940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4F5E-6821-44C5-B90C-CC753ED50948}"/>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61BC4B08-FA46-499B-8DE9-AC2FFEE732B6}"/>
              </a:ext>
            </a:extLst>
          </p:cNvPr>
          <p:cNvSpPr>
            <a:spLocks noGrp="1"/>
          </p:cNvSpPr>
          <p:nvPr>
            <p:ph type="dt" sz="half" idx="10"/>
          </p:nvPr>
        </p:nvSpPr>
        <p:spPr/>
        <p:txBody>
          <a:bodyPr/>
          <a:lstStyle/>
          <a:p>
            <a:fld id="{0CA35B69-5C7F-46FE-A492-C857C0C44414}" type="datetimeFigureOut">
              <a:rPr lang="es-ES" smtClean="0"/>
              <a:t>25/11/19</a:t>
            </a:fld>
            <a:endParaRPr lang="es-ES"/>
          </a:p>
        </p:txBody>
      </p:sp>
      <p:sp>
        <p:nvSpPr>
          <p:cNvPr id="4" name="Footer Placeholder 3">
            <a:extLst>
              <a:ext uri="{FF2B5EF4-FFF2-40B4-BE49-F238E27FC236}">
                <a16:creationId xmlns:a16="http://schemas.microsoft.com/office/drawing/2014/main" id="{16B6C801-B649-4F3F-BD8D-3D06D08E275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ECDB3503-1AF8-4466-A69B-2E5E83B4BB4E}"/>
              </a:ext>
            </a:extLst>
          </p:cNvPr>
          <p:cNvSpPr>
            <a:spLocks noGrp="1"/>
          </p:cNvSpPr>
          <p:nvPr>
            <p:ph type="sldNum" sz="quarter" idx="12"/>
          </p:nvPr>
        </p:nvSpPr>
        <p:spPr>
          <a:xfrm>
            <a:off x="23374595" y="12938285"/>
            <a:ext cx="600481" cy="492438"/>
          </a:xfrm>
        </p:spPr>
        <p:txBody>
          <a:bodyPr/>
          <a:lstStyle/>
          <a:p>
            <a:fld id="{8B686ED4-3B16-40EC-BE72-FF29A44010AF}" type="slidenum">
              <a:rPr lang="es-ES" smtClean="0"/>
              <a:t>‹#›</a:t>
            </a:fld>
            <a:endParaRPr lang="es-ES"/>
          </a:p>
        </p:txBody>
      </p:sp>
    </p:spTree>
    <p:extLst>
      <p:ext uri="{BB962C8B-B14F-4D97-AF65-F5344CB8AC3E}">
        <p14:creationId xmlns:p14="http://schemas.microsoft.com/office/powerpoint/2010/main" val="30719867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1172780" y="2868740"/>
            <a:ext cx="22037040" cy="4390942"/>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847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Slide - Vault">
    <p:spTree>
      <p:nvGrpSpPr>
        <p:cNvPr id="1" name=""/>
        <p:cNvGrpSpPr/>
        <p:nvPr/>
      </p:nvGrpSpPr>
      <p:grpSpPr>
        <a:xfrm>
          <a:off x="0" y="0"/>
          <a:ext cx="0" cy="0"/>
          <a:chOff x="0" y="0"/>
          <a:chExt cx="0" cy="0"/>
        </a:xfrm>
      </p:grpSpPr>
      <p:pic>
        <p:nvPicPr>
          <p:cNvPr id="90" name="image7.png" descr="image7.png"/>
          <p:cNvPicPr>
            <a:picLocks noChangeAspect="1"/>
          </p:cNvPicPr>
          <p:nvPr/>
        </p:nvPicPr>
        <p:blipFill>
          <a:blip r:embed="rId2"/>
          <a:stretch>
            <a:fillRect/>
          </a:stretch>
        </p:blipFill>
        <p:spPr>
          <a:xfrm>
            <a:off x="561" y="1634"/>
            <a:ext cx="24382878" cy="13712732"/>
          </a:xfrm>
          <a:prstGeom prst="rect">
            <a:avLst/>
          </a:prstGeom>
          <a:ln w="12700">
            <a:miter lim="400000"/>
          </a:ln>
        </p:spPr>
      </p:pic>
      <p:sp>
        <p:nvSpPr>
          <p:cNvPr id="91" name="Shape 96"/>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92"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lvl1pPr>
          </a:lstStyle>
          <a:p>
            <a:r>
              <a:t>Title Text</a:t>
            </a:r>
          </a:p>
        </p:txBody>
      </p:sp>
      <p:sp>
        <p:nvSpPr>
          <p:cNvPr id="93"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1"/>
                </a:solidFill>
              </a:defRPr>
            </a:lvl1pPr>
            <a:lvl2pPr marL="0" indent="0" defTabSz="2438400">
              <a:spcBef>
                <a:spcPts val="2600"/>
              </a:spcBef>
              <a:buClrTx/>
              <a:buSzTx/>
              <a:buNone/>
              <a:defRPr sz="4200">
                <a:solidFill>
                  <a:schemeClr val="accent1"/>
                </a:solidFill>
              </a:defRPr>
            </a:lvl2pPr>
            <a:lvl3pPr marL="1165860" indent="-480059" defTabSz="2438400">
              <a:spcBef>
                <a:spcPts val="2600"/>
              </a:spcBef>
              <a:buClrTx/>
              <a:buChar char="•"/>
              <a:defRPr sz="4200">
                <a:solidFill>
                  <a:schemeClr val="accent1"/>
                </a:solidFill>
              </a:defRPr>
            </a:lvl3pPr>
            <a:lvl4pPr marL="1562100" indent="-533400" defTabSz="2438400">
              <a:spcBef>
                <a:spcPts val="2600"/>
              </a:spcBef>
              <a:buClrTx/>
              <a:buChar char="•"/>
              <a:defRPr sz="4200">
                <a:solidFill>
                  <a:schemeClr val="accent1"/>
                </a:solidFill>
              </a:defRPr>
            </a:lvl4pPr>
            <a:lvl5pPr marL="1905000" indent="-533400" defTabSz="2438400">
              <a:spcBef>
                <a:spcPts val="2600"/>
              </a:spcBef>
              <a:buClrTx/>
              <a:buChar char="•"/>
              <a:defRPr sz="4200">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4" name="Shape 99"/>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95" name="Shape 100"/>
          <p:cNvSpPr/>
          <p:nvPr/>
        </p:nvSpPr>
        <p:spPr>
          <a:xfrm>
            <a:off x="2856460" y="1387717"/>
            <a:ext cx="2938850" cy="3081871"/>
          </a:xfrm>
          <a:prstGeom prst="rect">
            <a:avLst/>
          </a:prstGeom>
          <a:solidFill>
            <a:srgbClr val="000000"/>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pic>
        <p:nvPicPr>
          <p:cNvPr id="96" name="image8.png" descr="image8.png"/>
          <p:cNvPicPr>
            <a:picLocks noChangeAspect="1"/>
          </p:cNvPicPr>
          <p:nvPr/>
        </p:nvPicPr>
        <p:blipFill>
          <a:blip r:embed="rId3"/>
          <a:stretch>
            <a:fillRect/>
          </a:stretch>
        </p:blipFill>
        <p:spPr>
          <a:xfrm>
            <a:off x="3701077" y="2000988"/>
            <a:ext cx="1249618" cy="1898450"/>
          </a:xfrm>
          <a:prstGeom prst="rect">
            <a:avLst/>
          </a:prstGeom>
          <a:ln w="12700">
            <a:miter lim="400000"/>
          </a:ln>
        </p:spPr>
      </p:pic>
      <p:sp>
        <p:nvSpPr>
          <p:cNvPr id="97"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Slide - Consul">
    <p:spTree>
      <p:nvGrpSpPr>
        <p:cNvPr id="1" name=""/>
        <p:cNvGrpSpPr/>
        <p:nvPr/>
      </p:nvGrpSpPr>
      <p:grpSpPr>
        <a:xfrm>
          <a:off x="0" y="0"/>
          <a:ext cx="0" cy="0"/>
          <a:chOff x="0" y="0"/>
          <a:chExt cx="0" cy="0"/>
        </a:xfrm>
      </p:grpSpPr>
      <p:pic>
        <p:nvPicPr>
          <p:cNvPr id="104" name="image9.png" descr="image9.png"/>
          <p:cNvPicPr>
            <a:picLocks noChangeAspect="1"/>
          </p:cNvPicPr>
          <p:nvPr/>
        </p:nvPicPr>
        <p:blipFill>
          <a:blip r:embed="rId2"/>
          <a:stretch>
            <a:fillRect/>
          </a:stretch>
        </p:blipFill>
        <p:spPr>
          <a:xfrm>
            <a:off x="-1588" y="-200"/>
            <a:ext cx="24387242" cy="13716423"/>
          </a:xfrm>
          <a:prstGeom prst="rect">
            <a:avLst/>
          </a:prstGeom>
          <a:ln w="12700">
            <a:miter lim="400000"/>
          </a:ln>
        </p:spPr>
      </p:pic>
      <p:sp>
        <p:nvSpPr>
          <p:cNvPr id="105" name="Shape 110"/>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06"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lvl1pPr>
          </a:lstStyle>
          <a:p>
            <a:r>
              <a:t>Title Text</a:t>
            </a:r>
          </a:p>
        </p:txBody>
      </p:sp>
      <p:sp>
        <p:nvSpPr>
          <p:cNvPr id="107"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6"/>
                </a:solidFill>
              </a:defRPr>
            </a:lvl1pPr>
            <a:lvl2pPr marL="0" indent="0" defTabSz="2438400">
              <a:spcBef>
                <a:spcPts val="2600"/>
              </a:spcBef>
              <a:buClrTx/>
              <a:buSzTx/>
              <a:buNone/>
              <a:defRPr sz="4200">
                <a:solidFill>
                  <a:schemeClr val="accent6"/>
                </a:solidFill>
              </a:defRPr>
            </a:lvl2pPr>
            <a:lvl3pPr marL="1165860" indent="-480059" defTabSz="2438400">
              <a:spcBef>
                <a:spcPts val="2600"/>
              </a:spcBef>
              <a:buClrTx/>
              <a:buChar char="•"/>
              <a:defRPr sz="4200">
                <a:solidFill>
                  <a:schemeClr val="accent6"/>
                </a:solidFill>
              </a:defRPr>
            </a:lvl3pPr>
            <a:lvl4pPr marL="1562100" indent="-533400" defTabSz="2438400">
              <a:spcBef>
                <a:spcPts val="2600"/>
              </a:spcBef>
              <a:buClrTx/>
              <a:buChar char="•"/>
              <a:defRPr sz="4200">
                <a:solidFill>
                  <a:schemeClr val="accent6"/>
                </a:solidFill>
              </a:defRPr>
            </a:lvl4pPr>
            <a:lvl5pPr marL="1905000" indent="-533400" defTabSz="2438400">
              <a:spcBef>
                <a:spcPts val="2600"/>
              </a:spcBef>
              <a:buClrTx/>
              <a:buChar char="•"/>
              <a:defRPr sz="4200">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hape 113"/>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09" name="Shape 114"/>
          <p:cNvSpPr/>
          <p:nvPr/>
        </p:nvSpPr>
        <p:spPr>
          <a:xfrm>
            <a:off x="2856460" y="1387717"/>
            <a:ext cx="2938850" cy="3081871"/>
          </a:xfrm>
          <a:prstGeom prst="rect">
            <a:avLst/>
          </a:prstGeom>
          <a:solidFill>
            <a:schemeClr val="accent6"/>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pic>
        <p:nvPicPr>
          <p:cNvPr id="110" name="image10.png" descr="image10.png"/>
          <p:cNvPicPr>
            <a:picLocks noChangeAspect="1"/>
          </p:cNvPicPr>
          <p:nvPr/>
        </p:nvPicPr>
        <p:blipFill>
          <a:blip r:embed="rId3"/>
          <a:stretch>
            <a:fillRect/>
          </a:stretch>
        </p:blipFill>
        <p:spPr>
          <a:xfrm>
            <a:off x="3701079" y="2004757"/>
            <a:ext cx="1249613" cy="1843175"/>
          </a:xfrm>
          <a:prstGeom prst="rect">
            <a:avLst/>
          </a:prstGeom>
          <a:ln w="12700">
            <a:miter lim="400000"/>
          </a:ln>
        </p:spPr>
      </p:pic>
      <p:sp>
        <p:nvSpPr>
          <p:cNvPr id="111"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 Nomad">
    <p:spTree>
      <p:nvGrpSpPr>
        <p:cNvPr id="1" name=""/>
        <p:cNvGrpSpPr/>
        <p:nvPr/>
      </p:nvGrpSpPr>
      <p:grpSpPr>
        <a:xfrm>
          <a:off x="0" y="0"/>
          <a:ext cx="0" cy="0"/>
          <a:chOff x="0" y="0"/>
          <a:chExt cx="0" cy="0"/>
        </a:xfrm>
      </p:grpSpPr>
      <p:pic>
        <p:nvPicPr>
          <p:cNvPr id="118" name="image7.png" descr="image7.png"/>
          <p:cNvPicPr>
            <a:picLocks noChangeAspect="1"/>
          </p:cNvPicPr>
          <p:nvPr/>
        </p:nvPicPr>
        <p:blipFill>
          <a:blip r:embed="rId2"/>
          <a:stretch>
            <a:fillRect/>
          </a:stretch>
        </p:blipFill>
        <p:spPr>
          <a:xfrm>
            <a:off x="561" y="1634"/>
            <a:ext cx="24382878" cy="13712732"/>
          </a:xfrm>
          <a:prstGeom prst="rect">
            <a:avLst/>
          </a:prstGeom>
          <a:ln w="12700">
            <a:miter lim="400000"/>
          </a:ln>
        </p:spPr>
      </p:pic>
      <p:sp>
        <p:nvSpPr>
          <p:cNvPr id="119" name="Shape 124"/>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120" name="Title Text"/>
          <p:cNvSpPr txBox="1">
            <a:spLocks noGrp="1"/>
          </p:cNvSpPr>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z="8400" spc="0"/>
            </a:lvl1pPr>
          </a:lstStyle>
          <a:p>
            <a:r>
              <a:t>Title Text</a:t>
            </a:r>
          </a:p>
        </p:txBody>
      </p:sp>
      <p:sp>
        <p:nvSpPr>
          <p:cNvPr id="121" name="Body Level One…"/>
          <p:cNvSpPr txBox="1">
            <a:spLocks noGrp="1"/>
          </p:cNvSpPr>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5"/>
                </a:solidFill>
              </a:defRPr>
            </a:lvl1pPr>
            <a:lvl2pPr marL="0" indent="0" defTabSz="2438400">
              <a:spcBef>
                <a:spcPts val="2600"/>
              </a:spcBef>
              <a:buClrTx/>
              <a:buSzTx/>
              <a:buNone/>
              <a:defRPr sz="4200">
                <a:solidFill>
                  <a:schemeClr val="accent5"/>
                </a:solidFill>
              </a:defRPr>
            </a:lvl2pPr>
            <a:lvl3pPr marL="1165860" indent="-480059" defTabSz="2438400">
              <a:spcBef>
                <a:spcPts val="2600"/>
              </a:spcBef>
              <a:buClrTx/>
              <a:buChar char="•"/>
              <a:defRPr sz="4200">
                <a:solidFill>
                  <a:schemeClr val="accent5"/>
                </a:solidFill>
              </a:defRPr>
            </a:lvl3pPr>
            <a:lvl4pPr marL="1562100" indent="-533400" defTabSz="2438400">
              <a:spcBef>
                <a:spcPts val="2600"/>
              </a:spcBef>
              <a:buClrTx/>
              <a:buChar char="•"/>
              <a:defRPr sz="4200">
                <a:solidFill>
                  <a:schemeClr val="accent5"/>
                </a:solidFill>
              </a:defRPr>
            </a:lvl4pPr>
            <a:lvl5pPr marL="1905000" indent="-533400" defTabSz="2438400">
              <a:spcBef>
                <a:spcPts val="2600"/>
              </a:spcBef>
              <a:buClrTx/>
              <a:buChar char="•"/>
              <a:defRPr sz="4200">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2" name="Shape 127"/>
          <p:cNvSpPr txBox="1"/>
          <p:nvPr/>
        </p:nvSpPr>
        <p:spPr>
          <a:xfrm>
            <a:off x="2336798" y="12859187"/>
            <a:ext cx="431149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t>Copyright © 2017 HashiCorp</a:t>
            </a:r>
          </a:p>
        </p:txBody>
      </p:sp>
      <p:sp>
        <p:nvSpPr>
          <p:cNvPr id="123" name="Shape 128"/>
          <p:cNvSpPr/>
          <p:nvPr/>
        </p:nvSpPr>
        <p:spPr>
          <a:xfrm>
            <a:off x="2856460" y="1387717"/>
            <a:ext cx="2938850" cy="3081871"/>
          </a:xfrm>
          <a:prstGeom prst="rect">
            <a:avLst/>
          </a:prstGeom>
          <a:solidFill>
            <a:schemeClr val="accent5"/>
          </a:solidFill>
          <a:ln w="12700">
            <a:miter lim="400000"/>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pic>
        <p:nvPicPr>
          <p:cNvPr id="124" name="image11.png" descr="image11.png"/>
          <p:cNvPicPr>
            <a:picLocks noChangeAspect="1"/>
          </p:cNvPicPr>
          <p:nvPr/>
        </p:nvPicPr>
        <p:blipFill>
          <a:blip r:embed="rId3"/>
          <a:stretch>
            <a:fillRect/>
          </a:stretch>
        </p:blipFill>
        <p:spPr>
          <a:xfrm>
            <a:off x="3601439" y="1806281"/>
            <a:ext cx="1423144" cy="2053861"/>
          </a:xfrm>
          <a:prstGeom prst="rect">
            <a:avLst/>
          </a:prstGeom>
          <a:ln w="12700">
            <a:miter lim="400000"/>
          </a:ln>
        </p:spPr>
      </p:pic>
      <p:sp>
        <p:nvSpPr>
          <p:cNvPr id="125"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Blank White">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ck Black">
    <p:bg>
      <p:bgPr>
        <a:solidFill>
          <a:srgbClr val="000000"/>
        </a:solidFill>
        <a:effectLst/>
      </p:bgPr>
    </p:bg>
    <p:spTree>
      <p:nvGrpSpPr>
        <p:cNvPr id="1" name=""/>
        <p:cNvGrpSpPr/>
        <p:nvPr/>
      </p:nvGrpSpPr>
      <p:grpSpPr>
        <a:xfrm>
          <a:off x="0" y="0"/>
          <a:ext cx="0" cy="0"/>
          <a:chOff x="0" y="0"/>
          <a:chExt cx="0" cy="0"/>
        </a:xfrm>
      </p:grpSpPr>
      <p:sp>
        <p:nvSpPr>
          <p:cNvPr id="139" name="Slide Number"/>
          <p:cNvSpPr txBox="1">
            <a:spLocks noGrp="1"/>
          </p:cNvSpPr>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jpe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8.jpg" descr="image18.jpg"/>
          <p:cNvPicPr>
            <a:picLocks noChangeAspect="1"/>
          </p:cNvPicPr>
          <p:nvPr/>
        </p:nvPicPr>
        <p:blipFill>
          <a:blip r:embed="rId47">
            <a:alphaModFix amt="34000"/>
          </a:blip>
          <a:stretch>
            <a:fillRect/>
          </a:stretch>
        </p:blipFill>
        <p:spPr>
          <a:xfrm>
            <a:off x="-2" y="278779"/>
            <a:ext cx="24384003" cy="13716002"/>
          </a:xfrm>
          <a:prstGeom prst="rect">
            <a:avLst/>
          </a:prstGeom>
          <a:ln w="12700">
            <a:miter lim="400000"/>
          </a:ln>
        </p:spPr>
      </p:pic>
      <p:sp>
        <p:nvSpPr>
          <p:cNvPr id="3" name="Shape 458"/>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4" name="Body Level One…"/>
          <p:cNvSpPr txBox="1">
            <a:spLocks noGrp="1"/>
          </p:cNvSpPr>
          <p:nvPr>
            <p:ph type="body" idx="1"/>
          </p:nvPr>
        </p:nvSpPr>
        <p:spPr>
          <a:xfrm>
            <a:off x="1453186" y="3349719"/>
            <a:ext cx="21745481" cy="92412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p>
            <a:r>
              <a:t>Body Level One</a:t>
            </a:r>
          </a:p>
          <a:p>
            <a:pPr lvl="1"/>
            <a:r>
              <a:t>Body Level Two</a:t>
            </a:r>
          </a:p>
          <a:p>
            <a:pPr lvl="2"/>
            <a:r>
              <a:t>Body Level Three</a:t>
            </a:r>
          </a:p>
          <a:p>
            <a:pPr lvl="3"/>
            <a:r>
              <a:t>Body Level Four</a:t>
            </a:r>
          </a:p>
          <a:p>
            <a:pPr lvl="4"/>
            <a:r>
              <a:t>Body Level Five</a:t>
            </a:r>
          </a:p>
        </p:txBody>
      </p:sp>
      <p:sp>
        <p:nvSpPr>
          <p:cNvPr id="5" name="Shape 460"/>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sp>
        <p:nvSpPr>
          <p:cNvPr id="6" name="Title Text"/>
          <p:cNvSpPr txBox="1">
            <a:spLocks noGrp="1"/>
          </p:cNvSpPr>
          <p:nvPr>
            <p:ph type="title"/>
          </p:nvPr>
        </p:nvSpPr>
        <p:spPr>
          <a:xfrm>
            <a:off x="1451869" y="783573"/>
            <a:ext cx="21746797" cy="17845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normAutofit/>
          </a:bodyPr>
          <a:lstStyle/>
          <a:p>
            <a:r>
              <a:t>Title Text</a:t>
            </a:r>
          </a:p>
        </p:txBody>
      </p:sp>
      <p:sp>
        <p:nvSpPr>
          <p:cNvPr id="7" name="Shape 462"/>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sz="2600" b="0">
                <a:solidFill>
                  <a:srgbClr val="FFFFFF"/>
                </a:solidFill>
                <a:latin typeface="Verdana"/>
                <a:ea typeface="Verdana"/>
                <a:cs typeface="Verdana"/>
                <a:sym typeface="Verdana"/>
              </a:defRPr>
            </a:pPr>
            <a:endParaRPr/>
          </a:p>
        </p:txBody>
      </p:sp>
      <p:grpSp>
        <p:nvGrpSpPr>
          <p:cNvPr id="11" name="Group 466"/>
          <p:cNvGrpSpPr/>
          <p:nvPr/>
        </p:nvGrpSpPr>
        <p:grpSpPr>
          <a:xfrm>
            <a:off x="22603860" y="12793058"/>
            <a:ext cx="594808" cy="629480"/>
            <a:chOff x="0" y="0"/>
            <a:chExt cx="594806" cy="629479"/>
          </a:xfrm>
        </p:grpSpPr>
        <p:sp>
          <p:nvSpPr>
            <p:cNvPr id="8" name="Shape 463"/>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9" name="Shape 464"/>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sp>
          <p:nvSpPr>
            <p:cNvPr id="10" name="Shape 465"/>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a:p>
          </p:txBody>
        </p:sp>
      </p:grpSp>
      <p:sp>
        <p:nvSpPr>
          <p:cNvPr id="12" name="Shape 467"/>
          <p:cNvSpPr txBox="1"/>
          <p:nvPr/>
        </p:nvSpPr>
        <p:spPr>
          <a:xfrm>
            <a:off x="1451869" y="12949815"/>
            <a:ext cx="3223576" cy="4851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spAutoFit/>
          </a:bodyPr>
          <a:lstStyle>
            <a:lvl1pPr>
              <a:lnSpc>
                <a:spcPct val="100000"/>
              </a:lnSpc>
              <a:spcBef>
                <a:spcPts val="0"/>
              </a:spcBef>
              <a:defRPr sz="1600" b="0">
                <a:solidFill>
                  <a:srgbClr val="AFABAB"/>
                </a:solidFill>
                <a:latin typeface="Verdana"/>
                <a:ea typeface="Verdana"/>
                <a:cs typeface="Verdana"/>
                <a:sym typeface="Verdana"/>
              </a:defRPr>
            </a:lvl1pPr>
          </a:lstStyle>
          <a:p>
            <a:r>
              <a:t>Copyright © 2017 HashiCorp</a:t>
            </a:r>
          </a:p>
        </p:txBody>
      </p:sp>
      <p:sp>
        <p:nvSpPr>
          <p:cNvPr id="13" name="Slide Number"/>
          <p:cNvSpPr txBox="1">
            <a:spLocks noGrp="1"/>
          </p:cNvSpPr>
          <p:nvPr>
            <p:ph type="sldNum" sz="quarter" idx="2"/>
          </p:nvPr>
        </p:nvSpPr>
        <p:spPr>
          <a:xfrm>
            <a:off x="23460171" y="12945584"/>
            <a:ext cx="514905" cy="485139"/>
          </a:xfrm>
          <a:prstGeom prst="rect">
            <a:avLst/>
          </a:prstGeom>
          <a:ln w="12700">
            <a:miter lim="400000"/>
          </a:ln>
        </p:spPr>
        <p:txBody>
          <a:bodyPr wrap="none" lIns="121918" tIns="121918" rIns="121918" bIns="121918" anchor="b">
            <a:spAutoFit/>
          </a:bodyPr>
          <a:lstStyle>
            <a:lvl1pPr algn="r">
              <a:lnSpc>
                <a:spcPct val="100000"/>
              </a:lnSpc>
              <a:spcBef>
                <a:spcPts val="0"/>
              </a:spcBef>
              <a:defRPr sz="1600" b="0">
                <a:solidFill>
                  <a:srgbClr val="AFABAB"/>
                </a:solidFill>
                <a:latin typeface="Verdana"/>
                <a:ea typeface="Verdana"/>
                <a:cs typeface="Verdana"/>
                <a:sym typeface="Verdana"/>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Lst>
  <p:transition spd="med"/>
  <p:txStyles>
    <p:titleStyle>
      <a:lvl1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p:titleStyle>
    <p:body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Verdana"/>
        </a:defRPr>
      </a:lvl1pPr>
      <a:lvl2pPr marL="0" marR="0" indent="0" algn="r" defTabSz="1828800"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Verdana"/>
        </a:defRPr>
      </a:lvl2pPr>
      <a:lvl3pPr marL="868679" marR="0" indent="-182879"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3pPr>
      <a:lvl4pPr marL="1231900" marR="0" indent="-203200"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4pPr>
      <a:lvl5pPr marL="1574800" marR="0" indent="-203200"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5pPr>
      <a:lvl6pPr marL="1917700" marR="0" indent="-203200"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6pPr>
      <a:lvl7pPr marL="2260600" marR="0" indent="-203200"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7pPr>
      <a:lvl8pPr marL="2603500" marR="0" indent="-203200"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8pPr>
      <a:lvl9pPr marL="2946400" marR="0" indent="-203200" algn="r" defTabSz="1828800" rtl="0" latinLnBrk="0">
        <a:lnSpc>
          <a:spcPct val="100000"/>
        </a:lnSpc>
        <a:spcBef>
          <a:spcPts val="0"/>
        </a:spcBef>
        <a:spcAft>
          <a:spcPts val="0"/>
        </a:spcAft>
        <a:buClrTx/>
        <a:buSzPct val="100000"/>
        <a:buFontTx/>
        <a:buChar char="•"/>
        <a:tabLst/>
        <a:defRPr sz="16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3" Type="http://schemas.openxmlformats.org/officeDocument/2006/relationships/hyperlink" Target="https://learn.hashicorp.com/terraform/azure/dependencies_az" TargetMode="External"/><Relationship Id="rId2" Type="http://schemas.openxmlformats.org/officeDocument/2006/relationships/notesSlide" Target="../notesSlides/notesSlide58.xml"/><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3" Type="http://schemas.openxmlformats.org/officeDocument/2006/relationships/hyperlink" Target="https://learn.hashicorp.com/terraform/azure/dependencies_az" TargetMode="External"/><Relationship Id="rId2" Type="http://schemas.openxmlformats.org/officeDocument/2006/relationships/notesSlide" Target="../notesSlides/notesSlide59.xml"/><Relationship Id="rId1" Type="http://schemas.openxmlformats.org/officeDocument/2006/relationships/slideLayout" Target="../slideLayouts/slideLayout25.xm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notesSlide" Target="../notesSlides/notesSlide60.xml"/><Relationship Id="rId1" Type="http://schemas.openxmlformats.org/officeDocument/2006/relationships/slideLayout" Target="../slideLayouts/slideLayout25.xml"/><Relationship Id="rId5" Type="http://schemas.openxmlformats.org/officeDocument/2006/relationships/hyperlink" Target="https://learn.hashicorp.com/terraform/azure/dependencies_az" TargetMode="External"/><Relationship Id="rId4" Type="http://schemas.openxmlformats.org/officeDocument/2006/relationships/hyperlink" Target="https://www.terraform.io/docs/configuration/resources.html#meta-arguments" TargetMode="External"/></Relationships>
</file>

<file path=ppt/slides/_rels/slide10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www.terraform.io/docs/providers/local/index.html" TargetMode="External"/><Relationship Id="rId7" Type="http://schemas.openxmlformats.org/officeDocument/2006/relationships/hyperlink" Target="https://learn.hashicorp.com/terraform/azure/dependencies_az" TargetMode="External"/><Relationship Id="rId2" Type="http://schemas.openxmlformats.org/officeDocument/2006/relationships/notesSlide" Target="../notesSlides/notesSlide61.xml"/><Relationship Id="rId1" Type="http://schemas.openxmlformats.org/officeDocument/2006/relationships/slideLayout" Target="../slideLayouts/slideLayout25.xml"/><Relationship Id="rId6" Type="http://schemas.openxmlformats.org/officeDocument/2006/relationships/hyperlink" Target="https://www.terraform.io/docs/provisioners/local-exec.html" TargetMode="External"/><Relationship Id="rId5" Type="http://schemas.openxmlformats.org/officeDocument/2006/relationships/hyperlink" Target="https://www.terraform.io/docs/providers/random/index.html" TargetMode="External"/><Relationship Id="rId4" Type="http://schemas.openxmlformats.org/officeDocument/2006/relationships/hyperlink" Target="https://www.terraform.io/docs/providers/null/index.html"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terraform.io/docs/internals/graph.html#walking-the-graph" TargetMode="External"/><Relationship Id="rId2" Type="http://schemas.openxmlformats.org/officeDocument/2006/relationships/notesSlide" Target="../notesSlides/notesSlide62.xml"/><Relationship Id="rId1" Type="http://schemas.openxmlformats.org/officeDocument/2006/relationships/slideLayout" Target="../slideLayouts/slideLayout25.xml"/><Relationship Id="rId4" Type="http://schemas.openxmlformats.org/officeDocument/2006/relationships/hyperlink" Target="https://learn.hashicorp.com/terraform/azure/dependencies_az"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8" Type="http://schemas.openxmlformats.org/officeDocument/2006/relationships/hyperlink" Target="https://learn.hashicorp.com/terraform/azure/provision_az" TargetMode="External"/><Relationship Id="rId3" Type="http://schemas.openxmlformats.org/officeDocument/2006/relationships/hyperlink" Target="https://www.terraform.io/docs/provisioners/index.html" TargetMode="External"/><Relationship Id="rId7" Type="http://schemas.openxmlformats.org/officeDocument/2006/relationships/hyperlink" Target="https://www.terraform.io/docs/provisioners/chef.html" TargetMode="External"/><Relationship Id="rId2" Type="http://schemas.openxmlformats.org/officeDocument/2006/relationships/notesSlide" Target="../notesSlides/notesSlide63.xml"/><Relationship Id="rId1" Type="http://schemas.openxmlformats.org/officeDocument/2006/relationships/slideLayout" Target="../slideLayouts/slideLayout25.xml"/><Relationship Id="rId6" Type="http://schemas.openxmlformats.org/officeDocument/2006/relationships/hyperlink" Target="https://docs.microsoft.com/en-us/powershell/dsc/overview/overview" TargetMode="External"/><Relationship Id="rId5" Type="http://schemas.openxmlformats.org/officeDocument/2006/relationships/hyperlink" Target="https://www.ansible.com/" TargetMode="External"/><Relationship Id="rId4" Type="http://schemas.openxmlformats.org/officeDocument/2006/relationships/hyperlink" Target="https://www.chef.io/chef/"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www.terraform.io/docs/provisioners/null_resource.html" TargetMode="External"/><Relationship Id="rId2" Type="http://schemas.openxmlformats.org/officeDocument/2006/relationships/notesSlide" Target="../notesSlides/notesSlide64.xml"/><Relationship Id="rId1" Type="http://schemas.openxmlformats.org/officeDocument/2006/relationships/slideLayout" Target="../slideLayouts/slideLayout25.xml"/><Relationship Id="rId5" Type="http://schemas.openxmlformats.org/officeDocument/2006/relationships/hyperlink" Target="https://learn.hashicorp.com/terraform/azure/provision_az" TargetMode="External"/><Relationship Id="rId4" Type="http://schemas.openxmlformats.org/officeDocument/2006/relationships/hyperlink" Target="https://www.terraform.io/docs/configuration/resources.html#meta-parameter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terraform.io/docs/provisioners/file.html" TargetMode="External"/><Relationship Id="rId2" Type="http://schemas.openxmlformats.org/officeDocument/2006/relationships/notesSlide" Target="../notesSlides/notesSlide65.xml"/><Relationship Id="rId1" Type="http://schemas.openxmlformats.org/officeDocument/2006/relationships/slideLayout" Target="../slideLayouts/slideLayout25.xml"/><Relationship Id="rId6" Type="http://schemas.openxmlformats.org/officeDocument/2006/relationships/image" Target="../media/image64.png"/><Relationship Id="rId5" Type="http://schemas.openxmlformats.org/officeDocument/2006/relationships/hyperlink" Target="https://learn.hashicorp.com/terraform/azure/provision_az" TargetMode="External"/><Relationship Id="rId4" Type="http://schemas.openxmlformats.org/officeDocument/2006/relationships/hyperlink" Target="https://www.terraform.io/docs/provisioners/remote-exec.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0.xml.rels><?xml version="1.0" encoding="UTF-8" standalone="yes"?>
<Relationships xmlns="http://schemas.openxmlformats.org/package/2006/relationships"><Relationship Id="rId3" Type="http://schemas.openxmlformats.org/officeDocument/2006/relationships/hyperlink" Target="https://learn.hashicorp.com/terraform/azure/provision_az" TargetMode="External"/><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rraform.io/docs/provisioners/index.html#destroy-time-provisioners" TargetMode="External"/><Relationship Id="rId2" Type="http://schemas.openxmlformats.org/officeDocument/2006/relationships/notesSlide" Target="../notesSlides/notesSlide67.xml"/><Relationship Id="rId1" Type="http://schemas.openxmlformats.org/officeDocument/2006/relationships/slideLayout" Target="../slideLayouts/slideLayout25.xml"/><Relationship Id="rId5" Type="http://schemas.openxmlformats.org/officeDocument/2006/relationships/image" Target="../media/image65.png"/><Relationship Id="rId4" Type="http://schemas.openxmlformats.org/officeDocument/2006/relationships/hyperlink" Target="https://learn.hashicorp.com/terraform/azure/provision_az"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1.xml"/><Relationship Id="rId1" Type="http://schemas.openxmlformats.org/officeDocument/2006/relationships/slideLayout" Target="../slideLayouts/slideLayout2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2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6.xml.rels><?xml version="1.0" encoding="UTF-8" standalone="yes"?>
<Relationships xmlns="http://schemas.openxmlformats.org/package/2006/relationships"><Relationship Id="rId3" Type="http://schemas.openxmlformats.org/officeDocument/2006/relationships/hyperlink" Target="https://azure.microsoft.com/en-us/services/key-vault/?&amp;ef_id=EAIaIQobChMIocnT3-Cj5QIVbx6tBh16xwXkEAAYASAAEgI-jfD_BwE:G:s&amp;OCID=AID2000128_SEM_IMHcwqu6&amp;MarinID=IMHcwqu6_359393301283_azure%20key%20vault_e_c__73271632300_kwd-415940116485&amp;lnkd=Google_Azure_Brand&amp;gclid=EAIaIQobChMIocnT3-Cj5QIVbx6tBh16xwXkEAAYASAAEgI-jfD_BwE" TargetMode="External"/><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38.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8.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9.xml"/></Relationships>
</file>

<file path=ppt/slides/_rels/slide14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3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4.xml"/><Relationship Id="rId1" Type="http://schemas.openxmlformats.org/officeDocument/2006/relationships/slideLayout" Target="../slideLayouts/slideLayout39.xml"/></Relationships>
</file>

<file path=ppt/slides/_rels/slide14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85.xml"/><Relationship Id="rId1" Type="http://schemas.openxmlformats.org/officeDocument/2006/relationships/slideLayout" Target="../slideLayouts/slideLayout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4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32.png"/></Relationships>
</file>

<file path=ppt/slides/_rels/slide1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7.xml"/><Relationship Id="rId1" Type="http://schemas.openxmlformats.org/officeDocument/2006/relationships/slideLayout" Target="../slideLayouts/slideLayout39.xml"/></Relationships>
</file>

<file path=ppt/slides/_rels/slide15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9.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9.xml"/></Relationships>
</file>

<file path=ppt/slides/_rels/slide15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88.xml"/><Relationship Id="rId1" Type="http://schemas.openxmlformats.org/officeDocument/2006/relationships/slideLayout" Target="../slideLayouts/slideLayout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9.xml"/><Relationship Id="rId1" Type="http://schemas.openxmlformats.org/officeDocument/2006/relationships/slideLayout" Target="../slideLayouts/slideLayout41.xml"/><Relationship Id="rId4" Type="http://schemas.openxmlformats.org/officeDocument/2006/relationships/image" Target="../media/image86.png"/></Relationships>
</file>

<file path=ppt/slides/_rels/slide1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1.xml"/></Relationships>
</file>

<file path=ppt/slides/_rels/slide1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0.xml"/><Relationship Id="rId1" Type="http://schemas.openxmlformats.org/officeDocument/2006/relationships/slideLayout" Target="../slideLayouts/slideLayout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1.xml"/><Relationship Id="rId1" Type="http://schemas.openxmlformats.org/officeDocument/2006/relationships/slideLayout" Target="../slideLayouts/slideLayout4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6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3.xml"/><Relationship Id="rId1" Type="http://schemas.openxmlformats.org/officeDocument/2006/relationships/slideLayout" Target="../slideLayouts/slideLayout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94.xml"/><Relationship Id="rId1" Type="http://schemas.openxmlformats.org/officeDocument/2006/relationships/slideLayout" Target="../slideLayouts/slideLayout4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6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91.png"/><Relationship Id="rId7" Type="http://schemas.openxmlformats.org/officeDocument/2006/relationships/image" Target="../media/image77.png"/><Relationship Id="rId2" Type="http://schemas.openxmlformats.org/officeDocument/2006/relationships/notesSlide" Target="../notesSlides/notesSlide95.xml"/><Relationship Id="rId1" Type="http://schemas.openxmlformats.org/officeDocument/2006/relationships/slideLayout" Target="../slideLayouts/slideLayout4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92.emf"/><Relationship Id="rId9" Type="http://schemas.openxmlformats.org/officeDocument/2006/relationships/image" Target="../media/image79.png"/></Relationships>
</file>

<file path=ppt/slides/_rels/slide163.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96.xml"/><Relationship Id="rId1" Type="http://schemas.openxmlformats.org/officeDocument/2006/relationships/slideLayout" Target="../slideLayouts/slideLayout42.xml"/><Relationship Id="rId4" Type="http://schemas.openxmlformats.org/officeDocument/2006/relationships/image" Target="../media/image94.png"/></Relationships>
</file>

<file path=ppt/slides/_rels/slide16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emf"/><Relationship Id="rId7" Type="http://schemas.openxmlformats.org/officeDocument/2006/relationships/image" Target="../media/image98.png"/><Relationship Id="rId2" Type="http://schemas.openxmlformats.org/officeDocument/2006/relationships/notesSlide" Target="../notesSlides/notesSlide97.xml"/><Relationship Id="rId1" Type="http://schemas.openxmlformats.org/officeDocument/2006/relationships/slideLayout" Target="../slideLayouts/slideLayout43.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1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3.xml"/><Relationship Id="rId4" Type="http://schemas.openxmlformats.org/officeDocument/2006/relationships/image" Target="../media/image105.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9.xml"/></Relationships>
</file>

<file path=ppt/slides/_rels/slide1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png"/><Relationship Id="rId1" Type="http://schemas.openxmlformats.org/officeDocument/2006/relationships/slideLayout" Target="../slideLayouts/slideLayout38.xml"/><Relationship Id="rId6" Type="http://schemas.openxmlformats.org/officeDocument/2006/relationships/image" Target="../media/image78.png"/><Relationship Id="rId5" Type="http://schemas.openxmlformats.org/officeDocument/2006/relationships/image" Target="../media/image76.png"/><Relationship Id="rId4" Type="http://schemas.openxmlformats.org/officeDocument/2006/relationships/image" Target="../media/image75.png"/></Relationships>
</file>

<file path=ppt/slides/_rels/slide16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jpg"/><Relationship Id="rId18" Type="http://schemas.openxmlformats.org/officeDocument/2006/relationships/image" Target="../media/image79.png"/><Relationship Id="rId3" Type="http://schemas.openxmlformats.org/officeDocument/2006/relationships/image" Target="../media/image106.png"/><Relationship Id="rId21" Type="http://schemas.openxmlformats.org/officeDocument/2006/relationships/image" Target="../media/image78.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77.png"/><Relationship Id="rId2" Type="http://schemas.openxmlformats.org/officeDocument/2006/relationships/notesSlide" Target="../notesSlides/notesSlide99.xml"/><Relationship Id="rId16" Type="http://schemas.openxmlformats.org/officeDocument/2006/relationships/image" Target="../media/image119.svg"/><Relationship Id="rId20" Type="http://schemas.openxmlformats.org/officeDocument/2006/relationships/image" Target="../media/image76.png"/><Relationship Id="rId1" Type="http://schemas.openxmlformats.org/officeDocument/2006/relationships/slideLayout" Target="../slideLayouts/slideLayout38.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png"/><Relationship Id="rId19" Type="http://schemas.openxmlformats.org/officeDocument/2006/relationships/image" Target="../media/image75.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s>
</file>

<file path=ppt/slides/_rels/slide16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75.png"/><Relationship Id="rId21" Type="http://schemas.openxmlformats.org/officeDocument/2006/relationships/image" Target="../media/image134.png"/><Relationship Id="rId7" Type="http://schemas.openxmlformats.org/officeDocument/2006/relationships/image" Target="../media/image123.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20.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44.xml"/><Relationship Id="rId6" Type="http://schemas.openxmlformats.org/officeDocument/2006/relationships/image" Target="../media/image122.png"/><Relationship Id="rId11" Type="http://schemas.openxmlformats.org/officeDocument/2006/relationships/image" Target="../media/image78.png"/><Relationship Id="rId5" Type="http://schemas.openxmlformats.org/officeDocument/2006/relationships/image" Target="../media/image121.png"/><Relationship Id="rId15" Type="http://schemas.openxmlformats.org/officeDocument/2006/relationships/image" Target="../media/image128.png"/><Relationship Id="rId10" Type="http://schemas.openxmlformats.org/officeDocument/2006/relationships/image" Target="../media/image76.png"/><Relationship Id="rId19" Type="http://schemas.openxmlformats.org/officeDocument/2006/relationships/image" Target="../media/image132.png"/><Relationship Id="rId4" Type="http://schemas.openxmlformats.org/officeDocument/2006/relationships/image" Target="../media/image77.png"/><Relationship Id="rId9" Type="http://schemas.openxmlformats.org/officeDocument/2006/relationships/image" Target="../media/image79.png"/><Relationship Id="rId14" Type="http://schemas.openxmlformats.org/officeDocument/2006/relationships/image" Target="../media/image12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8.xml"/></Relationships>
</file>

<file path=ppt/slides/_rels/slide17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1.xml"/><Relationship Id="rId1" Type="http://schemas.openxmlformats.org/officeDocument/2006/relationships/slideLayout" Target="../slideLayouts/slideLayout44.xml"/><Relationship Id="rId5" Type="http://schemas.openxmlformats.org/officeDocument/2006/relationships/image" Target="../media/image137.png"/><Relationship Id="rId4" Type="http://schemas.openxmlformats.org/officeDocument/2006/relationships/image" Target="../media/image136.png"/></Relationships>
</file>

<file path=ppt/slides/_rels/slide1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2.xml"/><Relationship Id="rId1" Type="http://schemas.openxmlformats.org/officeDocument/2006/relationships/slideLayout" Target="../slideLayouts/slideLayout44.xml"/><Relationship Id="rId4" Type="http://schemas.openxmlformats.org/officeDocument/2006/relationships/image" Target="../media/image137.png"/></Relationships>
</file>

<file path=ppt/slides/_rels/slide173.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141.png"/><Relationship Id="rId2" Type="http://schemas.openxmlformats.org/officeDocument/2006/relationships/notesSlide" Target="../notesSlides/notesSlide103.xml"/><Relationship Id="rId1" Type="http://schemas.openxmlformats.org/officeDocument/2006/relationships/slideLayout" Target="../slideLayouts/slideLayout44.xml"/><Relationship Id="rId6" Type="http://schemas.openxmlformats.org/officeDocument/2006/relationships/image" Target="../media/image117.png"/><Relationship Id="rId5" Type="http://schemas.openxmlformats.org/officeDocument/2006/relationships/image" Target="../media/image140.png"/><Relationship Id="rId4" Type="http://schemas.openxmlformats.org/officeDocument/2006/relationships/image" Target="../media/image116.jpg"/><Relationship Id="rId9" Type="http://schemas.openxmlformats.org/officeDocument/2006/relationships/image" Target="../media/image137.png"/></Relationships>
</file>

<file path=ppt/slides/_rels/slide1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5.xml"/><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rraform.io/" TargetMode="External"/><Relationship Id="rId7"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38.png"/><Relationship Id="rId5" Type="http://schemas.openxmlformats.org/officeDocument/2006/relationships/hyperlink" Target="https://golang.org/" TargetMode="External"/><Relationship Id="rId4" Type="http://schemas.openxmlformats.org/officeDocument/2006/relationships/hyperlink" Target="https://github.com/hashicorp/terrafor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terraform.io/docs" TargetMode="External"/><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6.tif"/><Relationship Id="rId13" Type="http://schemas.openxmlformats.org/officeDocument/2006/relationships/image" Target="../media/image21.png"/><Relationship Id="rId3" Type="http://schemas.openxmlformats.org/officeDocument/2006/relationships/image" Target="../media/image41.png"/><Relationship Id="rId7" Type="http://schemas.openxmlformats.org/officeDocument/2006/relationships/image" Target="../media/image45.tif"/><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6.xml"/><Relationship Id="rId6" Type="http://schemas.openxmlformats.org/officeDocument/2006/relationships/image" Target="../media/image44.png"/><Relationship Id="rId11" Type="http://schemas.openxmlformats.org/officeDocument/2006/relationships/hyperlink" Target="https://www.terraform.io/docs/providers/index.html" TargetMode="External"/><Relationship Id="rId5" Type="http://schemas.openxmlformats.org/officeDocument/2006/relationships/image" Target="../media/image43.png"/><Relationship Id="rId10" Type="http://schemas.openxmlformats.org/officeDocument/2006/relationships/image" Target="../media/image48.tif"/><Relationship Id="rId4" Type="http://schemas.openxmlformats.org/officeDocument/2006/relationships/image" Target="../media/image42.png"/><Relationship Id="rId9" Type="http://schemas.openxmlformats.org/officeDocument/2006/relationships/image" Target="../media/image47.tif"/></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chrismatteson/AzureTerraformWorkshop"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github.com/Zenocolo/AzureTerraformWorkshop/blob/master/docs/AzureTerraformWorkshopPresentation.pptx"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hashicorp/hcl" TargetMode="Externa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hyperlink" Target="https://www.terraform.io/docs/configuration/terraform.html" TargetMode="External"/><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s://www.terraform.io/docs/providers/azurerm/guides/service_principal_client_secret.html" TargetMode="External"/><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3" Type="http://schemas.openxmlformats.org/officeDocument/2006/relationships/hyperlink" Target="https://www.terraform.io/docs/providers/azurerm/guides/service_principal_client_secret.html" TargetMode="External"/><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3" Type="http://schemas.openxmlformats.org/officeDocument/2006/relationships/hyperlink" Target="https://www.terraform.io/docs/providers/azurerm/guides/service_principal_client_secret.html" TargetMode="External"/><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Zenocolo/AzureTerraformWorkshop/blob/master/challenges.md" TargetMode="External"/><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hyperlink" Target="https://www.terraform.io/docs/state/index.html" TargetMode="Externa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7.tif"/><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87.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51.xml"/><Relationship Id="rId1" Type="http://schemas.openxmlformats.org/officeDocument/2006/relationships/slideLayout" Target="../slideLayouts/slideLayout25.xml"/><Relationship Id="rId4" Type="http://schemas.openxmlformats.org/officeDocument/2006/relationships/hyperlink" Target="https://www.terraform.io/docs/configuration/interpolation.html#element-list-index-"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xm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Shape 710"/>
          <p:cNvSpPr txBox="1">
            <a:spLocks noGrp="1"/>
          </p:cNvSpPr>
          <p:nvPr>
            <p:ph type="title"/>
          </p:nvPr>
        </p:nvSpPr>
        <p:spPr>
          <a:xfrm>
            <a:off x="2336798" y="5257800"/>
            <a:ext cx="11531603" cy="4927600"/>
          </a:xfrm>
          <a:prstGeom prst="rect">
            <a:avLst/>
          </a:prstGeom>
        </p:spPr>
        <p:txBody>
          <a:bodyPr anchor="ctr"/>
          <a:lstStyle>
            <a:lvl1pPr defTabSz="2267711">
              <a:lnSpc>
                <a:spcPct val="110000"/>
              </a:lnSpc>
              <a:spcBef>
                <a:spcPts val="2400"/>
              </a:spcBef>
              <a:defRPr sz="6975"/>
            </a:lvl1pPr>
          </a:lstStyle>
          <a:p>
            <a:r>
              <a:t>Provision, secure, connect, and run any infrastructure for any application</a:t>
            </a:r>
          </a:p>
        </p:txBody>
      </p:sp>
      <p:sp>
        <p:nvSpPr>
          <p:cNvPr id="699" name="Shape 712"/>
          <p:cNvSpPr/>
          <p:nvPr/>
        </p:nvSpPr>
        <p:spPr>
          <a:xfrm>
            <a:off x="2472986" y="6457003"/>
            <a:ext cx="4311489" cy="1"/>
          </a:xfrm>
          <a:prstGeom prst="line">
            <a:avLst/>
          </a:prstGeom>
          <a:ln w="139700">
            <a:solidFill>
              <a:schemeClr val="accent4"/>
            </a:solidFill>
            <a:miter/>
          </a:ln>
        </p:spPr>
        <p:txBody>
          <a:bodyPr lIns="45718" tIns="45718" rIns="45718" bIns="45718"/>
          <a:lstStyle/>
          <a:p>
            <a:pPr>
              <a:defRPr>
                <a:solidFill>
                  <a:srgbClr val="FFFFFF"/>
                </a:solidFill>
              </a:defRPr>
            </a:pPr>
            <a:endParaRPr/>
          </a:p>
        </p:txBody>
      </p:sp>
      <p:pic>
        <p:nvPicPr>
          <p:cNvPr id="700" name="Picture 4" descr="Picture 4"/>
          <p:cNvPicPr>
            <a:picLocks noChangeAspect="1"/>
          </p:cNvPicPr>
          <p:nvPr/>
        </p:nvPicPr>
        <p:blipFill>
          <a:blip r:embed="rId3"/>
          <a:stretch>
            <a:fillRect/>
          </a:stretch>
        </p:blipFill>
        <p:spPr>
          <a:xfrm>
            <a:off x="16018329" y="2656115"/>
            <a:ext cx="6096001" cy="3048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5" name="Rectangle"/>
          <p:cNvSpPr/>
          <p:nvPr/>
        </p:nvSpPr>
        <p:spPr>
          <a:xfrm>
            <a:off x="7048358" y="6074425"/>
            <a:ext cx="7779579"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56" name="Rectangle"/>
          <p:cNvSpPr/>
          <p:nvPr/>
        </p:nvSpPr>
        <p:spPr>
          <a:xfrm>
            <a:off x="7048357" y="6074425"/>
            <a:ext cx="17047683"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57" name="The shift to hybrid infrastructure"/>
          <p:cNvSpPr txBox="1">
            <a:spLocks noGrp="1"/>
          </p:cNvSpPr>
          <p:nvPr>
            <p:ph type="title"/>
          </p:nvPr>
        </p:nvSpPr>
        <p:spPr>
          <a:xfrm>
            <a:off x="1451867" y="783573"/>
            <a:ext cx="21746800" cy="2207524"/>
          </a:xfrm>
          <a:prstGeom prst="rect">
            <a:avLst/>
          </a:prstGeom>
        </p:spPr>
        <p:txBody>
          <a:bodyPr/>
          <a:lstStyle>
            <a:lvl1pPr>
              <a:defRPr spc="-299"/>
            </a:lvl1pPr>
          </a:lstStyle>
          <a:p>
            <a:r>
              <a:t>The shift to hybrid infrastructure</a:t>
            </a:r>
          </a:p>
        </p:txBody>
      </p:sp>
      <p:sp>
        <p:nvSpPr>
          <p:cNvPr id="858" name="Slide Number"/>
          <p:cNvSpPr txBox="1">
            <a:spLocks noGrp="1"/>
          </p:cNvSpPr>
          <p:nvPr>
            <p:ph type="sldNum" sz="quarter" idx="4294967295"/>
          </p:nvPr>
        </p:nvSpPr>
        <p:spPr>
          <a:xfrm>
            <a:off x="23198533" y="12818581"/>
            <a:ext cx="773271" cy="739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defRPr sz="3200">
                <a:solidFill>
                  <a:srgbClr val="000000"/>
                </a:solidFill>
              </a:defRPr>
            </a:lvl1pPr>
          </a:lstStyle>
          <a:p>
            <a:fld id="{86CB4B4D-7CA3-9044-876B-883B54F8677D}" type="slidenum">
              <a:t>10</a:t>
            </a:fld>
            <a:endParaRPr/>
          </a:p>
        </p:txBody>
      </p:sp>
      <p:sp>
        <p:nvSpPr>
          <p:cNvPr id="859" name="Private cloud"/>
          <p:cNvSpPr txBox="1"/>
          <p:nvPr/>
        </p:nvSpPr>
        <p:spPr>
          <a:xfrm>
            <a:off x="8295775" y="9015920"/>
            <a:ext cx="2428969" cy="10481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5466" tIns="135466" rIns="135466" bIns="135466"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sp>
        <p:nvSpPr>
          <p:cNvPr id="860" name="EARLY CLOUD"/>
          <p:cNvSpPr txBox="1"/>
          <p:nvPr/>
        </p:nvSpPr>
        <p:spPr>
          <a:xfrm>
            <a:off x="9471728" y="4022633"/>
            <a:ext cx="3124861" cy="766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pic>
        <p:nvPicPr>
          <p:cNvPr id="861" name="image47.png" descr="image47.png"/>
          <p:cNvPicPr>
            <a:picLocks noChangeAspect="1"/>
          </p:cNvPicPr>
          <p:nvPr/>
        </p:nvPicPr>
        <p:blipFill>
          <a:blip r:embed="rId3">
            <a:alphaModFix amt="34000"/>
          </a:blip>
          <a:stretch>
            <a:fillRect/>
          </a:stretch>
        </p:blipFill>
        <p:spPr>
          <a:xfrm>
            <a:off x="8681584" y="6389535"/>
            <a:ext cx="1657158" cy="1261514"/>
          </a:xfrm>
          <a:prstGeom prst="rect">
            <a:avLst/>
          </a:prstGeom>
          <a:ln w="12700">
            <a:miter lim="400000"/>
          </a:ln>
        </p:spPr>
      </p:pic>
      <p:pic>
        <p:nvPicPr>
          <p:cNvPr id="862" name="image48.png" descr="image48.png"/>
          <p:cNvPicPr>
            <a:picLocks noChangeAspect="1"/>
          </p:cNvPicPr>
          <p:nvPr/>
        </p:nvPicPr>
        <p:blipFill>
          <a:blip r:embed="rId4">
            <a:alphaModFix amt="34000"/>
          </a:blip>
          <a:stretch>
            <a:fillRect/>
          </a:stretch>
        </p:blipFill>
        <p:spPr>
          <a:xfrm>
            <a:off x="21453611" y="6573208"/>
            <a:ext cx="2000264" cy="945125"/>
          </a:xfrm>
          <a:prstGeom prst="rect">
            <a:avLst/>
          </a:prstGeom>
          <a:ln w="12700">
            <a:miter lim="400000"/>
          </a:ln>
        </p:spPr>
      </p:pic>
      <p:sp>
        <p:nvSpPr>
          <p:cNvPr id="863" name="MULTI-CLOUD"/>
          <p:cNvSpPr txBox="1"/>
          <p:nvPr/>
        </p:nvSpPr>
        <p:spPr>
          <a:xfrm>
            <a:off x="17001636" y="4022633"/>
            <a:ext cx="3152643" cy="7662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MULTI-CLOUD</a:t>
            </a:r>
          </a:p>
        </p:txBody>
      </p:sp>
      <p:sp>
        <p:nvSpPr>
          <p:cNvPr id="864" name="Arrow"/>
          <p:cNvSpPr/>
          <p:nvPr/>
        </p:nvSpPr>
        <p:spPr>
          <a:xfrm>
            <a:off x="7048358" y="7735796"/>
            <a:ext cx="1146371"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65" name="Azure"/>
          <p:cNvSpPr txBox="1"/>
          <p:nvPr/>
        </p:nvSpPr>
        <p:spPr>
          <a:xfrm>
            <a:off x="16044830" y="9174705"/>
            <a:ext cx="1112730" cy="70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66" name="image48.png" descr="image48.png"/>
          <p:cNvPicPr>
            <a:picLocks noChangeAspect="1"/>
          </p:cNvPicPr>
          <p:nvPr/>
        </p:nvPicPr>
        <p:blipFill>
          <a:blip r:embed="rId4">
            <a:alphaModFix amt="34000"/>
          </a:blip>
          <a:stretch>
            <a:fillRect/>
          </a:stretch>
        </p:blipFill>
        <p:spPr>
          <a:xfrm>
            <a:off x="15601066" y="6573208"/>
            <a:ext cx="2000264" cy="945125"/>
          </a:xfrm>
          <a:prstGeom prst="rect">
            <a:avLst/>
          </a:prstGeom>
          <a:ln w="12700">
            <a:miter lim="400000"/>
          </a:ln>
        </p:spPr>
      </p:pic>
      <p:sp>
        <p:nvSpPr>
          <p:cNvPr id="867" name="GCP"/>
          <p:cNvSpPr txBox="1"/>
          <p:nvPr/>
        </p:nvSpPr>
        <p:spPr>
          <a:xfrm>
            <a:off x="19016423" y="9174705"/>
            <a:ext cx="1022094" cy="70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GCP</a:t>
            </a:r>
          </a:p>
        </p:txBody>
      </p:sp>
      <p:pic>
        <p:nvPicPr>
          <p:cNvPr id="868" name="image48.png" descr="image48.png"/>
          <p:cNvPicPr>
            <a:picLocks noChangeAspect="1"/>
          </p:cNvPicPr>
          <p:nvPr/>
        </p:nvPicPr>
        <p:blipFill>
          <a:blip r:embed="rId4">
            <a:alphaModFix amt="34000"/>
          </a:blip>
          <a:stretch>
            <a:fillRect/>
          </a:stretch>
        </p:blipFill>
        <p:spPr>
          <a:xfrm>
            <a:off x="18527337" y="6573208"/>
            <a:ext cx="2000265" cy="945125"/>
          </a:xfrm>
          <a:prstGeom prst="rect">
            <a:avLst/>
          </a:prstGeom>
          <a:ln w="12700">
            <a:miter lim="400000"/>
          </a:ln>
        </p:spPr>
      </p:pic>
      <p:sp>
        <p:nvSpPr>
          <p:cNvPr id="869" name="…"/>
          <p:cNvSpPr txBox="1"/>
          <p:nvPr/>
        </p:nvSpPr>
        <p:spPr>
          <a:xfrm>
            <a:off x="22166420" y="9174705"/>
            <a:ext cx="574642" cy="70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t>
            </a:r>
          </a:p>
        </p:txBody>
      </p:sp>
      <p:sp>
        <p:nvSpPr>
          <p:cNvPr id="870" name="+"/>
          <p:cNvSpPr txBox="1"/>
          <p:nvPr/>
        </p:nvSpPr>
        <p:spPr>
          <a:xfrm>
            <a:off x="14067918" y="7390348"/>
            <a:ext cx="1337426" cy="18313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7" tIns="121917" rIns="121917" bIns="121917" anchor="b">
            <a:spAutoFit/>
          </a:bodyPr>
          <a:lstStyle>
            <a:lvl1pPr>
              <a:defRPr sz="10400">
                <a:solidFill>
                  <a:srgbClr val="535353"/>
                </a:solidFill>
                <a:latin typeface="Tahoma"/>
                <a:ea typeface="Tahoma"/>
                <a:cs typeface="Tahoma"/>
                <a:sym typeface="Tahoma"/>
              </a:defRPr>
            </a:lvl1pPr>
          </a:lstStyle>
          <a:p>
            <a:r>
              <a:t>+</a:t>
            </a:r>
          </a:p>
        </p:txBody>
      </p:sp>
      <p:sp>
        <p:nvSpPr>
          <p:cNvPr id="871" name="AWS"/>
          <p:cNvSpPr txBox="1"/>
          <p:nvPr/>
        </p:nvSpPr>
        <p:spPr>
          <a:xfrm>
            <a:off x="12031632" y="9188639"/>
            <a:ext cx="1112729" cy="7027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AWS</a:t>
            </a:r>
          </a:p>
        </p:txBody>
      </p:sp>
      <p:pic>
        <p:nvPicPr>
          <p:cNvPr id="872" name="image48.png" descr="image48.png"/>
          <p:cNvPicPr>
            <a:picLocks noChangeAspect="1"/>
          </p:cNvPicPr>
          <p:nvPr/>
        </p:nvPicPr>
        <p:blipFill>
          <a:blip r:embed="rId4">
            <a:alphaModFix amt="34000"/>
          </a:blip>
          <a:stretch>
            <a:fillRect/>
          </a:stretch>
        </p:blipFill>
        <p:spPr>
          <a:xfrm>
            <a:off x="11562467" y="6611308"/>
            <a:ext cx="2000264" cy="945125"/>
          </a:xfrm>
          <a:prstGeom prst="rect">
            <a:avLst/>
          </a:prstGeom>
          <a:ln w="12700">
            <a:miter lim="400000"/>
          </a:ln>
        </p:spPr>
      </p:pic>
      <p:sp>
        <p:nvSpPr>
          <p:cNvPr id="873" name="Rectangle"/>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74" name="image46.png" descr="image46.png"/>
          <p:cNvPicPr>
            <a:picLocks noChangeAspect="1"/>
          </p:cNvPicPr>
          <p:nvPr/>
        </p:nvPicPr>
        <p:blipFill>
          <a:blip r:embed="rId5"/>
          <a:stretch>
            <a:fillRect/>
          </a:stretch>
        </p:blipFill>
        <p:spPr>
          <a:xfrm>
            <a:off x="2287690" y="6186906"/>
            <a:ext cx="3737766" cy="4238236"/>
          </a:xfrm>
          <a:prstGeom prst="rect">
            <a:avLst/>
          </a:prstGeom>
          <a:ln w="12700">
            <a:miter lim="400000"/>
          </a:ln>
        </p:spPr>
      </p:pic>
      <p:sp>
        <p:nvSpPr>
          <p:cNvPr id="875" name="Rectangle"/>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876" name="image47.png" descr="image47.png"/>
          <p:cNvPicPr>
            <a:picLocks noChangeAspect="1"/>
          </p:cNvPicPr>
          <p:nvPr/>
        </p:nvPicPr>
        <p:blipFill>
          <a:blip r:embed="rId6">
            <a:alphaModFix amt="34000"/>
          </a:blip>
          <a:stretch>
            <a:fillRect/>
          </a:stretch>
        </p:blipFill>
        <p:spPr>
          <a:xfrm>
            <a:off x="1812819" y="6531916"/>
            <a:ext cx="5091771" cy="3876110"/>
          </a:xfrm>
          <a:prstGeom prst="rect">
            <a:avLst/>
          </a:prstGeom>
          <a:ln w="12700">
            <a:miter lim="400000"/>
          </a:ln>
        </p:spPr>
      </p:pic>
      <p:sp>
        <p:nvSpPr>
          <p:cNvPr id="877" name="Rectangle"/>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878" name="Square"/>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79" name="Square"/>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0" name="Square"/>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1" name="Square"/>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2" name="Square"/>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3" name="Square"/>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4" name="Square"/>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5" name="Square"/>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6" name="Square"/>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7" name="Square"/>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8" name="Square"/>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89" name="Square"/>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0" name="Square"/>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1" name="Square"/>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2" name="Square"/>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3" name="Square"/>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4" name="Square"/>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5" name="Square"/>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6" name="Square"/>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7" name="Square"/>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8" name="Square"/>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99" name="Square"/>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0" name="Square"/>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1" name="Square"/>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2" name="Square"/>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3" name="Square"/>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4" name="Square"/>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5" name="Square"/>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6" name="Square"/>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7" name="Square"/>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8" name="Square"/>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9" name="Square"/>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10" name="Rectangle"/>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918" name="Group"/>
          <p:cNvGrpSpPr/>
          <p:nvPr/>
        </p:nvGrpSpPr>
        <p:grpSpPr>
          <a:xfrm>
            <a:off x="3007269" y="8610378"/>
            <a:ext cx="2611032" cy="1214973"/>
            <a:chOff x="0" y="-1"/>
            <a:chExt cx="2611031" cy="1214972"/>
          </a:xfrm>
        </p:grpSpPr>
        <p:sp>
          <p:nvSpPr>
            <p:cNvPr id="911" name="Rectangle"/>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912" name="Line"/>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3" name="Line"/>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4" name="Line"/>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5" name="Line"/>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6" name="Line"/>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917" name="Line"/>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919" name="TRADITIONAL DATACENTER"/>
          <p:cNvSpPr txBox="1"/>
          <p:nvPr/>
        </p:nvSpPr>
        <p:spPr>
          <a:xfrm>
            <a:off x="2760538" y="3774983"/>
            <a:ext cx="3128036" cy="1261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Text Placeholder 8"/>
          <p:cNvSpPr txBox="1">
            <a:spLocks noGrp="1"/>
          </p:cNvSpPr>
          <p:nvPr>
            <p:ph type="body" sz="quarter" idx="1"/>
          </p:nvPr>
        </p:nvSpPr>
        <p:spPr>
          <a:xfrm>
            <a:off x="7997753" y="7527558"/>
            <a:ext cx="13027165" cy="2184402"/>
          </a:xfrm>
          <a:prstGeom prst="rect">
            <a:avLst/>
          </a:prstGeom>
        </p:spPr>
        <p:txBody>
          <a:bodyPr/>
          <a:lstStyle/>
          <a:p>
            <a:r>
              <a:rPr dirty="0"/>
              <a:t>0</a:t>
            </a:r>
            <a:r>
              <a:rPr lang="en-US" dirty="0"/>
              <a:t>4</a:t>
            </a:r>
            <a:r>
              <a:rPr dirty="0"/>
              <a:t> </a:t>
            </a:r>
            <a:r>
              <a:rPr lang="de-CH" dirty="0"/>
              <a:t>–</a:t>
            </a:r>
            <a:r>
              <a:rPr dirty="0"/>
              <a:t> </a:t>
            </a:r>
            <a:r>
              <a:rPr lang="en-US" dirty="0"/>
              <a:t>Use Terraform Modules</a:t>
            </a:r>
          </a:p>
          <a:p>
            <a:r>
              <a:rPr lang="en-US" dirty="0"/>
              <a:t>05 – Use Public Module Registry</a:t>
            </a:r>
            <a:endParaRPr dirty="0"/>
          </a:p>
        </p:txBody>
      </p:sp>
      <p:sp>
        <p:nvSpPr>
          <p:cNvPr id="1937" name="Title 7"/>
          <p:cNvSpPr txBox="1">
            <a:spLocks noGrp="1"/>
          </p:cNvSpPr>
          <p:nvPr>
            <p:ph type="title"/>
          </p:nvPr>
        </p:nvSpPr>
        <p:spPr>
          <a:xfrm>
            <a:off x="7996235" y="4148299"/>
            <a:ext cx="13030202" cy="3315759"/>
          </a:xfrm>
          <a:prstGeom prst="rect">
            <a:avLst/>
          </a:prstGeom>
        </p:spPr>
        <p:txBody>
          <a:bodyPr/>
          <a:lstStyle/>
          <a:p>
            <a:r>
              <a:rPr dirty="0"/>
              <a:t>Challenge</a:t>
            </a:r>
            <a:r>
              <a:rPr lang="en-US" dirty="0"/>
              <a:t>s</a:t>
            </a:r>
            <a:endParaRPr dirty="0"/>
          </a:p>
        </p:txBody>
      </p:sp>
    </p:spTree>
    <p:extLst>
      <p:ext uri="{BB962C8B-B14F-4D97-AF65-F5344CB8AC3E}">
        <p14:creationId xmlns:p14="http://schemas.microsoft.com/office/powerpoint/2010/main" val="248119757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lnSpcReduction="10000"/>
          </a:bodyPr>
          <a:lstStyle/>
          <a:p>
            <a:pPr marL="0" indent="0">
              <a:buNone/>
            </a:pPr>
            <a:r>
              <a:rPr lang="en-US" dirty="0"/>
              <a:t>When Terraform changes infrastructure, many of the changes have to be made in a specific order. This order is determined by resource dependencies. There are two types of dependencies:</a:t>
            </a:r>
            <a:br>
              <a:rPr lang="en-US" dirty="0"/>
            </a:br>
            <a:endParaRPr lang="en-US" dirty="0"/>
          </a:p>
          <a:p>
            <a:r>
              <a:rPr lang="en-US" dirty="0"/>
              <a:t>Implicit dependencies, which Terraform and the Azure provider determine automatically for you based on the configuration. For example, you can't create a new virtual machine without first having a network interface (NIC). </a:t>
            </a:r>
            <a:r>
              <a:rPr lang="en-US" dirty="0" err="1"/>
              <a:t>Azurerm</a:t>
            </a:r>
            <a:r>
              <a:rPr lang="en-US" dirty="0"/>
              <a:t> "knows" to create the NIC before attempting to create the VM.</a:t>
            </a:r>
            <a:br>
              <a:rPr lang="en-US" dirty="0"/>
            </a:br>
            <a:endParaRPr lang="en-US" dirty="0"/>
          </a:p>
          <a:p>
            <a:r>
              <a:rPr lang="en-US" dirty="0"/>
              <a:t>Explicit dependencies, which you define using the </a:t>
            </a:r>
            <a:r>
              <a:rPr lang="en-US" dirty="0" err="1"/>
              <a:t>depends_on</a:t>
            </a:r>
            <a:r>
              <a:rPr lang="en-US" dirty="0"/>
              <a:t> meta-argument. Explicit dependencies are used when Terraform can't "see" an implicit dependency, and when you want to override the default execution plan.</a:t>
            </a:r>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Dependencies</a:t>
            </a:r>
            <a:endParaRPr dirty="0"/>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3"/>
              </a:rPr>
              <a:t>https://learn.hashicorp.com/terraform/azure/dependencies_az</a:t>
            </a:r>
            <a:endParaRPr dirty="0"/>
          </a:p>
        </p:txBody>
      </p:sp>
    </p:spTree>
    <p:extLst>
      <p:ext uri="{BB962C8B-B14F-4D97-AF65-F5344CB8AC3E}">
        <p14:creationId xmlns:p14="http://schemas.microsoft.com/office/powerpoint/2010/main" val="2012344698"/>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Terraform can infer when one resource depends on another by analyzing the resource attributes used in interpolation expressions. The act of referencing an attribute from another resource in the argument value of a resource results in an implicit dependency. From this Terraform builds a dependency tree to determine the correct order in which to create the each resource. Use implicit dependencies wherever possible.</a:t>
            </a:r>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Implicit Dependencies</a:t>
            </a:r>
            <a:endParaRPr dirty="0"/>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3"/>
              </a:rPr>
              <a:t>https://learn.hashicorp.com/terraform/azure/dependencies_az</a:t>
            </a:r>
            <a:endParaRPr dirty="0"/>
          </a:p>
        </p:txBody>
      </p:sp>
      <p:pic>
        <p:nvPicPr>
          <p:cNvPr id="2" name="Picture 1">
            <a:extLst>
              <a:ext uri="{FF2B5EF4-FFF2-40B4-BE49-F238E27FC236}">
                <a16:creationId xmlns:a16="http://schemas.microsoft.com/office/drawing/2014/main" id="{61E23D95-9645-9943-B899-980ABDBA06B8}"/>
              </a:ext>
            </a:extLst>
          </p:cNvPr>
          <p:cNvPicPr>
            <a:picLocks noChangeAspect="1"/>
          </p:cNvPicPr>
          <p:nvPr/>
        </p:nvPicPr>
        <p:blipFill>
          <a:blip r:embed="rId4"/>
          <a:stretch>
            <a:fillRect/>
          </a:stretch>
        </p:blipFill>
        <p:spPr>
          <a:xfrm>
            <a:off x="12545568" y="7970364"/>
            <a:ext cx="10385247" cy="4631451"/>
          </a:xfrm>
          <a:prstGeom prst="rect">
            <a:avLst/>
          </a:prstGeom>
        </p:spPr>
      </p:pic>
    </p:spTree>
    <p:extLst>
      <p:ext uri="{BB962C8B-B14F-4D97-AF65-F5344CB8AC3E}">
        <p14:creationId xmlns:p14="http://schemas.microsoft.com/office/powerpoint/2010/main" val="424881290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Sometimes there are dependencies between resources that are not </a:t>
            </a:r>
            <a:r>
              <a:rPr lang="en-US" i="1" dirty="0"/>
              <a:t>visible</a:t>
            </a:r>
            <a:r>
              <a:rPr lang="en-US" dirty="0"/>
              <a:t> to Terraform. In these scenarios, use the </a:t>
            </a:r>
            <a:r>
              <a:rPr lang="en-US" dirty="0">
                <a:hlinkClick r:id="rId3">
                  <a:extLst>
                    <a:ext uri="{A12FA001-AC4F-418D-AE19-62706E023703}">
                      <ahyp:hlinkClr xmlns:ahyp="http://schemas.microsoft.com/office/drawing/2018/hyperlinkcolor" val="tx"/>
                    </a:ext>
                  </a:extLst>
                </a:hlinkClick>
              </a:rPr>
              <a:t>depends_on</a:t>
            </a:r>
            <a:r>
              <a:rPr lang="en-US" dirty="0"/>
              <a:t> </a:t>
            </a:r>
            <a:r>
              <a:rPr lang="en-US" dirty="0">
                <a:hlinkClick r:id="rId4">
                  <a:extLst>
                    <a:ext uri="{A12FA001-AC4F-418D-AE19-62706E023703}">
                      <ahyp:hlinkClr xmlns:ahyp="http://schemas.microsoft.com/office/drawing/2018/hyperlinkcolor" val="tx"/>
                    </a:ext>
                  </a:extLst>
                </a:hlinkClick>
              </a:rPr>
              <a:t>meta-argument</a:t>
            </a:r>
            <a:r>
              <a:rPr lang="en-US" dirty="0"/>
              <a:t> to explicitly define these dependencies. </a:t>
            </a:r>
          </a:p>
          <a:p>
            <a:pPr marL="0" indent="0">
              <a:buNone/>
            </a:pPr>
            <a:endParaRPr lang="en-US" dirty="0"/>
          </a:p>
          <a:p>
            <a:pPr marL="0" indent="0">
              <a:buNone/>
            </a:pPr>
            <a:r>
              <a:rPr lang="en-US" dirty="0"/>
              <a:t>Explicit dependencies:</a:t>
            </a:r>
          </a:p>
          <a:p>
            <a:r>
              <a:rPr lang="en-US" dirty="0"/>
              <a:t>Control of the order in which resources are created</a:t>
            </a:r>
          </a:p>
          <a:p>
            <a:r>
              <a:rPr lang="en-US" dirty="0"/>
              <a:t>Can be used to create parallel flows in the configuration</a:t>
            </a:r>
          </a:p>
          <a:p>
            <a:r>
              <a:rPr lang="en-US" dirty="0"/>
              <a:t>May be needed when a configuration depends on processes outside the domain of Terraform and Azure provider</a:t>
            </a:r>
          </a:p>
          <a:p>
            <a:pPr marL="0" indent="0">
              <a:buNone/>
            </a:pPr>
            <a:endParaRPr lang="en-US" dirty="0"/>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Explicit Dependencies</a:t>
            </a:r>
            <a:endParaRPr dirty="0"/>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5"/>
              </a:rPr>
              <a:t>https://learn.hashicorp.com/terraform/azure/dependencies_az</a:t>
            </a:r>
            <a:endParaRPr dirty="0"/>
          </a:p>
        </p:txBody>
      </p:sp>
    </p:spTree>
    <p:extLst>
      <p:ext uri="{BB962C8B-B14F-4D97-AF65-F5344CB8AC3E}">
        <p14:creationId xmlns:p14="http://schemas.microsoft.com/office/powerpoint/2010/main" val="166519922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The following code snippet uses the </a:t>
            </a:r>
            <a:r>
              <a:rPr lang="en-US" dirty="0">
                <a:hlinkClick r:id="rId3">
                  <a:extLst>
                    <a:ext uri="{A12FA001-AC4F-418D-AE19-62706E023703}">
                      <ahyp:hlinkClr xmlns:ahyp="http://schemas.microsoft.com/office/drawing/2018/hyperlinkcolor" val="tx"/>
                    </a:ext>
                  </a:extLst>
                </a:hlinkClick>
              </a:rPr>
              <a:t>Local</a:t>
            </a:r>
            <a:r>
              <a:rPr lang="en-US" dirty="0"/>
              <a:t>, </a:t>
            </a:r>
            <a:r>
              <a:rPr lang="en-US" dirty="0">
                <a:hlinkClick r:id="rId4">
                  <a:extLst>
                    <a:ext uri="{A12FA001-AC4F-418D-AE19-62706E023703}">
                      <ahyp:hlinkClr xmlns:ahyp="http://schemas.microsoft.com/office/drawing/2018/hyperlinkcolor" val="tx"/>
                    </a:ext>
                  </a:extLst>
                </a:hlinkClick>
              </a:rPr>
              <a:t>Null</a:t>
            </a:r>
            <a:r>
              <a:rPr lang="en-US" dirty="0"/>
              <a:t>, and </a:t>
            </a:r>
            <a:r>
              <a:rPr lang="en-US" dirty="0">
                <a:hlinkClick r:id="rId5">
                  <a:extLst>
                    <a:ext uri="{A12FA001-AC4F-418D-AE19-62706E023703}">
                      <ahyp:hlinkClr xmlns:ahyp="http://schemas.microsoft.com/office/drawing/2018/hyperlinkcolor" val="tx"/>
                    </a:ext>
                  </a:extLst>
                </a:hlinkClick>
              </a:rPr>
              <a:t>Random</a:t>
            </a:r>
            <a:r>
              <a:rPr lang="en-US" dirty="0"/>
              <a:t> providers. In this example, Terraform has no way of knowing that the </a:t>
            </a:r>
            <a:r>
              <a:rPr lang="en-US" dirty="0" err="1"/>
              <a:t>local_file</a:t>
            </a:r>
            <a:r>
              <a:rPr lang="en-US" dirty="0"/>
              <a:t> data resources depend on the result of the </a:t>
            </a:r>
            <a:r>
              <a:rPr lang="en-US" dirty="0">
                <a:hlinkClick r:id="rId6">
                  <a:extLst>
                    <a:ext uri="{A12FA001-AC4F-418D-AE19-62706E023703}">
                      <ahyp:hlinkClr xmlns:ahyp="http://schemas.microsoft.com/office/drawing/2018/hyperlinkcolor" val="tx"/>
                    </a:ext>
                  </a:extLst>
                </a:hlinkClick>
              </a:rPr>
              <a:t>local-exec</a:t>
            </a:r>
            <a:r>
              <a:rPr lang="en-US" dirty="0"/>
              <a:t> provisioner. (We will discuss provisioners in a later lesson.)</a:t>
            </a:r>
          </a:p>
          <a:p>
            <a:pPr marL="0" indent="0">
              <a:buNone/>
            </a:pPr>
            <a:endParaRPr lang="en-US" dirty="0"/>
          </a:p>
          <a:p>
            <a:pPr marL="0" indent="0">
              <a:buNone/>
            </a:pPr>
            <a:endParaRPr lang="en-US" dirty="0"/>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Explicit Dependencies</a:t>
            </a:r>
            <a:endParaRPr dirty="0"/>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7"/>
              </a:rPr>
              <a:t>https://learn.hashicorp.com/terraform/azure/dependencies_az</a:t>
            </a:r>
            <a:endParaRPr dirty="0"/>
          </a:p>
        </p:txBody>
      </p:sp>
      <p:pic>
        <p:nvPicPr>
          <p:cNvPr id="3" name="Picture 2">
            <a:extLst>
              <a:ext uri="{FF2B5EF4-FFF2-40B4-BE49-F238E27FC236}">
                <a16:creationId xmlns:a16="http://schemas.microsoft.com/office/drawing/2014/main" id="{C53BE695-DA9F-2043-81FA-E32AFCD6F821}"/>
              </a:ext>
            </a:extLst>
          </p:cNvPr>
          <p:cNvPicPr>
            <a:picLocks noChangeAspect="1"/>
          </p:cNvPicPr>
          <p:nvPr/>
        </p:nvPicPr>
        <p:blipFill>
          <a:blip r:embed="rId8"/>
          <a:stretch>
            <a:fillRect/>
          </a:stretch>
        </p:blipFill>
        <p:spPr>
          <a:xfrm>
            <a:off x="1451868" y="7064282"/>
            <a:ext cx="9588500" cy="6604000"/>
          </a:xfrm>
          <a:prstGeom prst="rect">
            <a:avLst/>
          </a:prstGeom>
        </p:spPr>
      </p:pic>
    </p:spTree>
    <p:extLst>
      <p:ext uri="{BB962C8B-B14F-4D97-AF65-F5344CB8AC3E}">
        <p14:creationId xmlns:p14="http://schemas.microsoft.com/office/powerpoint/2010/main" val="80611973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Configurations sometimes contain resources that do not depend on any other resource. For example, if you were to add another </a:t>
            </a:r>
            <a:r>
              <a:rPr lang="en-US" dirty="0" err="1"/>
              <a:t>azurerm_virtual_machine</a:t>
            </a:r>
            <a:r>
              <a:rPr lang="en-US" dirty="0"/>
              <a:t> block to create a second VM, there would be no dependency between the first and second VMs. Because there is no dependency between the VMs, they can be created in parallel.</a:t>
            </a:r>
          </a:p>
          <a:p>
            <a:pPr marL="0" indent="0">
              <a:buNone/>
            </a:pPr>
            <a:endParaRPr lang="en-US" dirty="0"/>
          </a:p>
          <a:p>
            <a:pPr marL="0" indent="0">
              <a:buNone/>
            </a:pPr>
            <a:r>
              <a:rPr lang="en-US" dirty="0"/>
              <a:t>Whenever possible, Terraform will perform operations concurrently. By default, Terraform will process up to 10 nodes concurrently while </a:t>
            </a:r>
            <a:r>
              <a:rPr lang="en-US" dirty="0">
                <a:hlinkClick r:id="rId3">
                  <a:extLst>
                    <a:ext uri="{A12FA001-AC4F-418D-AE19-62706E023703}">
                      <ahyp:hlinkClr xmlns:ahyp="http://schemas.microsoft.com/office/drawing/2018/hyperlinkcolor" val="tx"/>
                    </a:ext>
                  </a:extLst>
                </a:hlinkClick>
              </a:rPr>
              <a:t>walking the graph</a:t>
            </a:r>
            <a:r>
              <a:rPr lang="en-US" dirty="0"/>
              <a:t>.</a:t>
            </a:r>
            <a:br>
              <a:rPr lang="en-US" dirty="0"/>
            </a:br>
            <a:endParaRPr lang="en-US" dirty="0"/>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Non-Dependent Resources</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4"/>
              </a:rPr>
              <a:t>https://learn.hashicorp.com/terraform/azure/dependencies_az</a:t>
            </a:r>
            <a:endParaRPr dirty="0"/>
          </a:p>
        </p:txBody>
      </p:sp>
    </p:spTree>
    <p:extLst>
      <p:ext uri="{BB962C8B-B14F-4D97-AF65-F5344CB8AC3E}">
        <p14:creationId xmlns:p14="http://schemas.microsoft.com/office/powerpoint/2010/main" val="229049061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896" name="Title 2"/>
          <p:cNvSpPr txBox="1">
            <a:spLocks noGrp="1"/>
          </p:cNvSpPr>
          <p:nvPr>
            <p:ph type="title"/>
          </p:nvPr>
        </p:nvSpPr>
        <p:spPr>
          <a:xfrm>
            <a:off x="7996235" y="4148299"/>
            <a:ext cx="13030202" cy="3315759"/>
          </a:xfrm>
          <a:prstGeom prst="rect">
            <a:avLst/>
          </a:prstGeom>
        </p:spPr>
        <p:txBody>
          <a:bodyPr/>
          <a:lstStyle/>
          <a:p>
            <a:r>
              <a:rPr lang="en-US" dirty="0"/>
              <a:t>Provisioners</a:t>
            </a:r>
            <a:endParaRPr dirty="0"/>
          </a:p>
        </p:txBody>
      </p:sp>
    </p:spTree>
    <p:extLst>
      <p:ext uri="{BB962C8B-B14F-4D97-AF65-F5344CB8AC3E}">
        <p14:creationId xmlns:p14="http://schemas.microsoft.com/office/powerpoint/2010/main" val="82212518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Terraform </a:t>
            </a:r>
            <a:r>
              <a:rPr lang="en-US" dirty="0">
                <a:hlinkClick r:id="rId3">
                  <a:extLst>
                    <a:ext uri="{A12FA001-AC4F-418D-AE19-62706E023703}">
                      <ahyp:hlinkClr xmlns:ahyp="http://schemas.microsoft.com/office/drawing/2018/hyperlinkcolor" val="tx"/>
                    </a:ext>
                  </a:extLst>
                </a:hlinkClick>
              </a:rPr>
              <a:t>provisioners</a:t>
            </a:r>
            <a:r>
              <a:rPr lang="en-US" dirty="0"/>
              <a:t> help you do additional setup and configuration when a resource is created or destroyed. You can move files, run shell scripts, and install software.</a:t>
            </a:r>
          </a:p>
          <a:p>
            <a:pPr marL="0" indent="0">
              <a:buNone/>
            </a:pPr>
            <a:endParaRPr lang="en-US" dirty="0"/>
          </a:p>
          <a:p>
            <a:pPr marL="0" indent="0">
              <a:buNone/>
            </a:pPr>
            <a:r>
              <a:rPr lang="en-US" dirty="0"/>
              <a:t>Provisioners are not intended to maintain desired state and configuration for existing resources. For that purpose, you should use one of the many tools for configuration management, such as </a:t>
            </a:r>
            <a:r>
              <a:rPr lang="en-US" dirty="0">
                <a:hlinkClick r:id="rId4">
                  <a:extLst>
                    <a:ext uri="{A12FA001-AC4F-418D-AE19-62706E023703}">
                      <ahyp:hlinkClr xmlns:ahyp="http://schemas.microsoft.com/office/drawing/2018/hyperlinkcolor" val="tx"/>
                    </a:ext>
                  </a:extLst>
                </a:hlinkClick>
              </a:rPr>
              <a:t>Chef</a:t>
            </a:r>
            <a:r>
              <a:rPr lang="en-US" dirty="0"/>
              <a:t>, </a:t>
            </a:r>
            <a:r>
              <a:rPr lang="en-US" dirty="0">
                <a:hlinkClick r:id="rId5">
                  <a:extLst>
                    <a:ext uri="{A12FA001-AC4F-418D-AE19-62706E023703}">
                      <ahyp:hlinkClr xmlns:ahyp="http://schemas.microsoft.com/office/drawing/2018/hyperlinkcolor" val="tx"/>
                    </a:ext>
                  </a:extLst>
                </a:hlinkClick>
              </a:rPr>
              <a:t>Ansible</a:t>
            </a:r>
            <a:r>
              <a:rPr lang="en-US" dirty="0"/>
              <a:t>, or PowerShell </a:t>
            </a:r>
            <a:r>
              <a:rPr lang="en-US" dirty="0">
                <a:hlinkClick r:id="rId6">
                  <a:extLst>
                    <a:ext uri="{A12FA001-AC4F-418D-AE19-62706E023703}">
                      <ahyp:hlinkClr xmlns:ahyp="http://schemas.microsoft.com/office/drawing/2018/hyperlinkcolor" val="tx"/>
                    </a:ext>
                  </a:extLst>
                </a:hlinkClick>
              </a:rPr>
              <a:t>Desired State Configuration</a:t>
            </a:r>
            <a:r>
              <a:rPr lang="en-US" dirty="0"/>
              <a:t>. (Terraform includes a </a:t>
            </a:r>
            <a:r>
              <a:rPr lang="en-US" dirty="0">
                <a:hlinkClick r:id="rId7">
                  <a:extLst>
                    <a:ext uri="{A12FA001-AC4F-418D-AE19-62706E023703}">
                      <ahyp:hlinkClr xmlns:ahyp="http://schemas.microsoft.com/office/drawing/2018/hyperlinkcolor" val="tx"/>
                    </a:ext>
                  </a:extLst>
                </a:hlinkClick>
              </a:rPr>
              <a:t>chef</a:t>
            </a:r>
            <a:r>
              <a:rPr lang="en-US" dirty="0"/>
              <a:t> provisioner.)</a:t>
            </a:r>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8"/>
              </a:rPr>
              <a:t>https://learn.hashicorp.com/terraform/azure/provision_az</a:t>
            </a:r>
            <a:endParaRPr dirty="0"/>
          </a:p>
        </p:txBody>
      </p:sp>
    </p:spTree>
    <p:extLst>
      <p:ext uri="{BB962C8B-B14F-4D97-AF65-F5344CB8AC3E}">
        <p14:creationId xmlns:p14="http://schemas.microsoft.com/office/powerpoint/2010/main" val="738538669"/>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Provisioners are defined on resources, most commonly a new instance of a virtual machine or container.</a:t>
            </a:r>
          </a:p>
          <a:p>
            <a:pPr marL="0" indent="0">
              <a:buNone/>
            </a:pPr>
            <a:endParaRPr lang="en-US" dirty="0"/>
          </a:p>
          <a:p>
            <a:pPr marL="0" indent="0">
              <a:buNone/>
            </a:pPr>
            <a:r>
              <a:rPr lang="en-US" dirty="0"/>
              <a:t>Terraform provides a special </a:t>
            </a:r>
            <a:r>
              <a:rPr lang="en-US" dirty="0">
                <a:hlinkClick r:id="rId3">
                  <a:extLst>
                    <a:ext uri="{A12FA001-AC4F-418D-AE19-62706E023703}">
                      <ahyp:hlinkClr xmlns:ahyp="http://schemas.microsoft.com/office/drawing/2018/hyperlinkcolor" val="tx"/>
                    </a:ext>
                  </a:extLst>
                </a:hlinkClick>
              </a:rPr>
              <a:t>null_resource</a:t>
            </a:r>
            <a:r>
              <a:rPr lang="en-US" dirty="0"/>
              <a:t> that allows you to configure provisioners that are not directly associated with an existing resource. Like all resources, </a:t>
            </a:r>
            <a:r>
              <a:rPr lang="en-US" dirty="0" err="1"/>
              <a:t>null_resource</a:t>
            </a:r>
            <a:r>
              <a:rPr lang="en-US" dirty="0"/>
              <a:t> supports </a:t>
            </a:r>
            <a:r>
              <a:rPr lang="en-US" dirty="0">
                <a:hlinkClick r:id="rId4">
                  <a:extLst>
                    <a:ext uri="{A12FA001-AC4F-418D-AE19-62706E023703}">
                      <ahyp:hlinkClr xmlns:ahyp="http://schemas.microsoft.com/office/drawing/2018/hyperlinkcolor" val="tx"/>
                    </a:ext>
                  </a:extLst>
                </a:hlinkClick>
              </a:rPr>
              <a:t>meta-parameters</a:t>
            </a:r>
            <a:r>
              <a:rPr lang="en-US" dirty="0"/>
              <a:t> such as </a:t>
            </a:r>
            <a:r>
              <a:rPr lang="en-US" dirty="0" err="1"/>
              <a:t>depends_on</a:t>
            </a:r>
            <a:r>
              <a:rPr lang="en-US" dirty="0"/>
              <a:t>, allowing you to control when a provisioner is run.</a:t>
            </a:r>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5"/>
              </a:rPr>
              <a:t>https://learn.hashicorp.com/terraform/azure/provision_az</a:t>
            </a:r>
            <a:endParaRPr dirty="0"/>
          </a:p>
        </p:txBody>
      </p:sp>
    </p:spTree>
    <p:extLst>
      <p:ext uri="{BB962C8B-B14F-4D97-AF65-F5344CB8AC3E}">
        <p14:creationId xmlns:p14="http://schemas.microsoft.com/office/powerpoint/2010/main" val="2571512469"/>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12829743" cy="9241294"/>
          </a:xfrm>
          <a:prstGeom prst="rect">
            <a:avLst/>
          </a:prstGeom>
        </p:spPr>
        <p:txBody>
          <a:bodyPr>
            <a:normAutofit lnSpcReduction="10000"/>
          </a:bodyPr>
          <a:lstStyle/>
          <a:p>
            <a:pPr marL="0" indent="0">
              <a:buNone/>
            </a:pPr>
            <a:r>
              <a:rPr lang="en-US" dirty="0"/>
              <a:t>As this example shows, you can define more than one provisioner in a resource block. The </a:t>
            </a:r>
            <a:r>
              <a:rPr lang="en-US" dirty="0">
                <a:hlinkClick r:id="rId3">
                  <a:extLst>
                    <a:ext uri="{A12FA001-AC4F-418D-AE19-62706E023703}">
                      <ahyp:hlinkClr xmlns:ahyp="http://schemas.microsoft.com/office/drawing/2018/hyperlinkcolor" val="tx"/>
                    </a:ext>
                  </a:extLst>
                </a:hlinkClick>
              </a:rPr>
              <a:t>file</a:t>
            </a:r>
            <a:r>
              <a:rPr lang="en-US" dirty="0"/>
              <a:t> and </a:t>
            </a:r>
            <a:r>
              <a:rPr lang="en-US" dirty="0">
                <a:hlinkClick r:id="rId4">
                  <a:extLst>
                    <a:ext uri="{A12FA001-AC4F-418D-AE19-62706E023703}">
                      <ahyp:hlinkClr xmlns:ahyp="http://schemas.microsoft.com/office/drawing/2018/hyperlinkcolor" val="tx"/>
                    </a:ext>
                  </a:extLst>
                </a:hlinkClick>
              </a:rPr>
              <a:t>remote-exec</a:t>
            </a:r>
            <a:r>
              <a:rPr lang="en-US" dirty="0"/>
              <a:t> providers are used to perform two simple setup tasks:</a:t>
            </a:r>
            <a:br>
              <a:rPr lang="en-US" dirty="0"/>
            </a:br>
            <a:endParaRPr lang="en-US" dirty="0"/>
          </a:p>
          <a:p>
            <a:r>
              <a:rPr lang="en-US" dirty="0"/>
              <a:t>File copies a text file from the machine that is running Terraform to the new VM instance.</a:t>
            </a:r>
          </a:p>
          <a:p>
            <a:endParaRPr lang="en-US" dirty="0"/>
          </a:p>
          <a:p>
            <a:r>
              <a:rPr lang="en-US" dirty="0"/>
              <a:t>Remote-exec runs two commands to list the home folder contents and display the contents of the text file.</a:t>
            </a:r>
          </a:p>
          <a:p>
            <a:pPr marL="0" indent="0">
              <a:buNone/>
            </a:pPr>
            <a:endParaRPr lang="en-US" dirty="0"/>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5"/>
              </a:rPr>
              <a:t>https://learn.hashicorp.com/terraform/azure/provision_az</a:t>
            </a:r>
            <a:endParaRPr dirty="0"/>
          </a:p>
        </p:txBody>
      </p:sp>
      <p:pic>
        <p:nvPicPr>
          <p:cNvPr id="2" name="Picture 1">
            <a:extLst>
              <a:ext uri="{FF2B5EF4-FFF2-40B4-BE49-F238E27FC236}">
                <a16:creationId xmlns:a16="http://schemas.microsoft.com/office/drawing/2014/main" id="{D6268385-E800-5E46-8BC5-101477A2639F}"/>
              </a:ext>
            </a:extLst>
          </p:cNvPr>
          <p:cNvPicPr>
            <a:picLocks noChangeAspect="1"/>
          </p:cNvPicPr>
          <p:nvPr/>
        </p:nvPicPr>
        <p:blipFill>
          <a:blip r:embed="rId6"/>
          <a:stretch>
            <a:fillRect/>
          </a:stretch>
        </p:blipFill>
        <p:spPr>
          <a:xfrm>
            <a:off x="14562666" y="3349718"/>
            <a:ext cx="8636000" cy="9232900"/>
          </a:xfrm>
          <a:prstGeom prst="rect">
            <a:avLst/>
          </a:prstGeom>
        </p:spPr>
      </p:pic>
    </p:spTree>
    <p:extLst>
      <p:ext uri="{BB962C8B-B14F-4D97-AF65-F5344CB8AC3E}">
        <p14:creationId xmlns:p14="http://schemas.microsoft.com/office/powerpoint/2010/main" val="102655883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387" name="Title 2"/>
          <p:cNvSpPr txBox="1">
            <a:spLocks noGrp="1"/>
          </p:cNvSpPr>
          <p:nvPr>
            <p:ph type="title"/>
          </p:nvPr>
        </p:nvSpPr>
        <p:spPr>
          <a:xfrm>
            <a:off x="7996235" y="4148299"/>
            <a:ext cx="13030202" cy="3315759"/>
          </a:xfrm>
          <a:prstGeom prst="rect">
            <a:avLst/>
          </a:prstGeom>
        </p:spPr>
        <p:txBody>
          <a:bodyPr/>
          <a:lstStyle/>
          <a:p>
            <a:r>
              <a:rPr lang="en-CA" dirty="0"/>
              <a:t>What is Infrastructure as Code?</a:t>
            </a:r>
            <a:endParaRPr dirty="0"/>
          </a:p>
        </p:txBody>
      </p:sp>
    </p:spTree>
    <p:extLst>
      <p:ext uri="{BB962C8B-B14F-4D97-AF65-F5344CB8AC3E}">
        <p14:creationId xmlns:p14="http://schemas.microsoft.com/office/powerpoint/2010/main" val="66422998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1" cy="9241294"/>
          </a:xfrm>
          <a:prstGeom prst="rect">
            <a:avLst/>
          </a:prstGeom>
        </p:spPr>
        <p:txBody>
          <a:bodyPr>
            <a:normAutofit/>
          </a:bodyPr>
          <a:lstStyle/>
          <a:p>
            <a:pPr marL="0" indent="0">
              <a:buNone/>
            </a:pPr>
            <a:r>
              <a:rPr lang="en-US" dirty="0"/>
              <a:t>Provisioners run when a resource is created, or a resource is destroyed. Provisioners do not run during update operations. </a:t>
            </a:r>
          </a:p>
          <a:p>
            <a:pPr marL="0" indent="0">
              <a:buNone/>
            </a:pPr>
            <a:endParaRPr lang="en-US" dirty="0"/>
          </a:p>
          <a:p>
            <a:pPr marL="0" indent="0">
              <a:buNone/>
            </a:pPr>
            <a:r>
              <a:rPr lang="en-US" dirty="0"/>
              <a:t>The example configuration for this section defines two provisioners that run only when a new virtual machine instance is created. If the virtual machine instance is later modified or destroyed, the provisioners will not run.</a:t>
            </a:r>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3"/>
              </a:rPr>
              <a:t>https://learn.hashicorp.com/terraform/azure/provision_az</a:t>
            </a:r>
            <a:endParaRPr dirty="0"/>
          </a:p>
        </p:txBody>
      </p:sp>
    </p:spTree>
    <p:extLst>
      <p:ext uri="{BB962C8B-B14F-4D97-AF65-F5344CB8AC3E}">
        <p14:creationId xmlns:p14="http://schemas.microsoft.com/office/powerpoint/2010/main" val="410655109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1" cy="9241294"/>
          </a:xfrm>
          <a:prstGeom prst="rect">
            <a:avLst/>
          </a:prstGeom>
        </p:spPr>
        <p:txBody>
          <a:bodyPr>
            <a:normAutofit/>
          </a:bodyPr>
          <a:lstStyle/>
          <a:p>
            <a:pPr marL="0" indent="0">
              <a:buNone/>
            </a:pPr>
            <a:r>
              <a:rPr lang="en-US" dirty="0"/>
              <a:t>Provisioners can also be defined that run only during a destroy operation. These are known as </a:t>
            </a:r>
            <a:r>
              <a:rPr lang="en-US" dirty="0">
                <a:hlinkClick r:id="rId3">
                  <a:extLst>
                    <a:ext uri="{A12FA001-AC4F-418D-AE19-62706E023703}">
                      <ahyp:hlinkClr xmlns:ahyp="http://schemas.microsoft.com/office/drawing/2018/hyperlinkcolor" val="tx"/>
                    </a:ext>
                  </a:extLst>
                </a:hlinkClick>
              </a:rPr>
              <a:t>destroy-time provisioners</a:t>
            </a:r>
            <a:r>
              <a:rPr lang="en-US" dirty="0"/>
              <a:t>. Destroy provisioners are useful for performing system cleanup, extracting data, etc.</a:t>
            </a:r>
          </a:p>
          <a:p>
            <a:pPr marL="0" indent="0">
              <a:buNone/>
            </a:pPr>
            <a:endParaRPr lang="en-US" dirty="0"/>
          </a:p>
          <a:p>
            <a:pPr marL="0" indent="0">
              <a:buNone/>
            </a:pPr>
            <a:r>
              <a:rPr lang="en-US" dirty="0"/>
              <a:t>The following code snippet shows how a destroy provisioner is defined:</a:t>
            </a:r>
          </a:p>
          <a:p>
            <a:pPr marL="0" indent="0">
              <a:buNone/>
            </a:pPr>
            <a:endParaRPr lang="en-US" dirty="0"/>
          </a:p>
          <a:p>
            <a:pPr marL="0" indent="0">
              <a:buNone/>
            </a:pPr>
            <a:endParaRPr lang="en-US" dirty="0"/>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r>
              <a:rPr lang="en-US" sz="2400" dirty="0">
                <a:hlinkClick r:id="rId4"/>
              </a:rPr>
              <a:t>https://learn.hashicorp.com/terraform/azure/provision_az</a:t>
            </a:r>
            <a:endParaRPr dirty="0"/>
          </a:p>
        </p:txBody>
      </p:sp>
      <p:pic>
        <p:nvPicPr>
          <p:cNvPr id="2" name="Picture 1">
            <a:extLst>
              <a:ext uri="{FF2B5EF4-FFF2-40B4-BE49-F238E27FC236}">
                <a16:creationId xmlns:a16="http://schemas.microsoft.com/office/drawing/2014/main" id="{BFACF0DF-8CF0-3447-B660-820AC6752CED}"/>
              </a:ext>
            </a:extLst>
          </p:cNvPr>
          <p:cNvPicPr>
            <a:picLocks noChangeAspect="1"/>
          </p:cNvPicPr>
          <p:nvPr/>
        </p:nvPicPr>
        <p:blipFill>
          <a:blip r:embed="rId5"/>
          <a:stretch>
            <a:fillRect/>
          </a:stretch>
        </p:blipFill>
        <p:spPr>
          <a:xfrm>
            <a:off x="1634747" y="8856218"/>
            <a:ext cx="17316271" cy="3588490"/>
          </a:xfrm>
          <a:prstGeom prst="rect">
            <a:avLst/>
          </a:prstGeom>
        </p:spPr>
      </p:pic>
    </p:spTree>
    <p:extLst>
      <p:ext uri="{BB962C8B-B14F-4D97-AF65-F5344CB8AC3E}">
        <p14:creationId xmlns:p14="http://schemas.microsoft.com/office/powerpoint/2010/main" val="1649463668"/>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1" name="Text Placeholder 5"/>
          <p:cNvSpPr txBox="1">
            <a:spLocks noGrp="1"/>
          </p:cNvSpPr>
          <p:nvPr>
            <p:ph type="body" sz="quarter" idx="1"/>
          </p:nvPr>
        </p:nvSpPr>
        <p:spPr>
          <a:xfrm>
            <a:off x="7996235" y="7540258"/>
            <a:ext cx="12890739" cy="2184402"/>
          </a:xfrm>
          <a:prstGeom prst="rect">
            <a:avLst/>
          </a:prstGeom>
        </p:spPr>
        <p:txBody>
          <a:bodyPr/>
          <a:lstStyle/>
          <a:p>
            <a:endParaRPr/>
          </a:p>
        </p:txBody>
      </p:sp>
      <p:sp>
        <p:nvSpPr>
          <p:cNvPr id="1942" name="Title 4"/>
          <p:cNvSpPr txBox="1">
            <a:spLocks noGrp="1"/>
          </p:cNvSpPr>
          <p:nvPr>
            <p:ph type="title"/>
          </p:nvPr>
        </p:nvSpPr>
        <p:spPr>
          <a:xfrm>
            <a:off x="7996235" y="4148299"/>
            <a:ext cx="13030202" cy="3315759"/>
          </a:xfrm>
          <a:prstGeom prst="rect">
            <a:avLst/>
          </a:prstGeom>
        </p:spPr>
        <p:txBody>
          <a:bodyPr/>
          <a:lstStyle/>
          <a:p>
            <a:r>
              <a:t>Backend</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Determines how state is loaded and how an operations are executed.</a:t>
            </a:r>
          </a:p>
          <a:p>
            <a:pPr marL="0" indent="0">
              <a:buSzTx/>
              <a:buFont typeface="Wingdings"/>
              <a:buNone/>
            </a:pPr>
            <a:endParaRPr/>
          </a:p>
          <a:p>
            <a:pPr marL="0" indent="0">
              <a:buSzTx/>
              <a:buFont typeface="Wingdings"/>
              <a:buNone/>
            </a:pPr>
            <a:r>
              <a:t>Enables non-local file state storage, remote execution, etc.</a:t>
            </a:r>
          </a:p>
          <a:p>
            <a:pPr marL="0" indent="0">
              <a:buSzTx/>
              <a:buFont typeface="Wingdings"/>
              <a:buNone/>
            </a:pPr>
            <a:br/>
            <a:r>
              <a:t>By default, Terraform uses the "local" backend.</a:t>
            </a:r>
          </a:p>
        </p:txBody>
      </p:sp>
      <p:sp>
        <p:nvSpPr>
          <p:cNvPr id="1945" name="Title 2"/>
          <p:cNvSpPr txBox="1">
            <a:spLocks noGrp="1"/>
          </p:cNvSpPr>
          <p:nvPr>
            <p:ph type="title"/>
          </p:nvPr>
        </p:nvSpPr>
        <p:spPr>
          <a:xfrm>
            <a:off x="1451868" y="783573"/>
            <a:ext cx="21746798" cy="1784533"/>
          </a:xfrm>
          <a:prstGeom prst="rect">
            <a:avLst/>
          </a:prstGeom>
        </p:spPr>
        <p:txBody>
          <a:bodyPr/>
          <a:lstStyle>
            <a:lvl1pPr>
              <a:defRPr spc="-200"/>
            </a:lvl1pPr>
          </a:lstStyle>
          <a:p>
            <a:r>
              <a:t>Backend</a:t>
            </a:r>
          </a:p>
        </p:txBody>
      </p:sp>
      <p:sp>
        <p:nvSpPr>
          <p:cNvPr id="194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https://www.terraform.io/docs/backends/types/index.html</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spcBef>
                <a:spcPts val="0"/>
              </a:spcBef>
              <a:buSzTx/>
              <a:buFont typeface="Wingdings"/>
              <a:buNone/>
              <a:defRPr>
                <a:solidFill>
                  <a:srgbClr val="D73A49"/>
                </a:solidFill>
                <a:latin typeface="Menlo"/>
                <a:ea typeface="Menlo"/>
                <a:cs typeface="Menlo"/>
                <a:sym typeface="Menlo"/>
              </a:defRPr>
            </a:pPr>
            <a:r>
              <a:t>terraform</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r>
              <a:rPr>
                <a:solidFill>
                  <a:srgbClr val="D73A49"/>
                </a:solidFill>
              </a:rPr>
              <a:t>backend</a:t>
            </a:r>
            <a:r>
              <a:rPr>
                <a:solidFill>
                  <a:srgbClr val="22863A"/>
                </a:solidFill>
              </a:rPr>
              <a:t> "azurerm"</a:t>
            </a: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storage_account_name </a:t>
            </a:r>
            <a:r>
              <a:rPr>
                <a:solidFill>
                  <a:srgbClr val="D73A49"/>
                </a:solidFill>
              </a:rPr>
              <a:t>=</a:t>
            </a:r>
            <a:r>
              <a:t> </a:t>
            </a:r>
            <a:r>
              <a:rPr>
                <a:solidFill>
                  <a:srgbClr val="22863A"/>
                </a:solidFill>
              </a:rPr>
              <a:t>"myorgeastus8x76ghf"</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container_name       </a:t>
            </a:r>
            <a:r>
              <a:rPr>
                <a:solidFill>
                  <a:srgbClr val="D73A49"/>
                </a:solidFill>
              </a:rPr>
              <a:t>=</a:t>
            </a:r>
            <a:r>
              <a:t> </a:t>
            </a:r>
            <a:r>
              <a:rPr>
                <a:solidFill>
                  <a:srgbClr val="22863A"/>
                </a:solidFill>
              </a:rPr>
              <a:t>"terraformstate"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key                  </a:t>
            </a:r>
            <a:r>
              <a:rPr>
                <a:solidFill>
                  <a:srgbClr val="D73A49"/>
                </a:solidFill>
              </a:rPr>
              <a:t>=</a:t>
            </a:r>
            <a:r>
              <a:t> </a:t>
            </a:r>
            <a:r>
              <a:rPr>
                <a:solidFill>
                  <a:srgbClr val="22863A"/>
                </a:solidFill>
              </a:rPr>
              <a:t>"dev.terraform.tfstate"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951" name="Title 2"/>
          <p:cNvSpPr txBox="1">
            <a:spLocks noGrp="1"/>
          </p:cNvSpPr>
          <p:nvPr>
            <p:ph type="title"/>
          </p:nvPr>
        </p:nvSpPr>
        <p:spPr>
          <a:xfrm>
            <a:off x="1451868" y="783573"/>
            <a:ext cx="21746798" cy="1784533"/>
          </a:xfrm>
          <a:prstGeom prst="rect">
            <a:avLst/>
          </a:prstGeom>
        </p:spPr>
        <p:txBody>
          <a:bodyPr/>
          <a:lstStyle/>
          <a:p>
            <a:pPr defTabSz="1389888">
              <a:spcBef>
                <a:spcPts val="1300"/>
              </a:spcBef>
              <a:defRPr sz="5016" spc="-152"/>
            </a:pPr>
            <a:r>
              <a:t>Backend- azurerm</a:t>
            </a:r>
            <a:br/>
            <a:endParaRPr/>
          </a:p>
        </p:txBody>
      </p:sp>
      <p:sp>
        <p:nvSpPr>
          <p:cNvPr id="1952"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https://www.terraform.io/docs/backends/types/index.html</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buSzTx/>
              <a:buFont typeface="Wingdings"/>
              <a:buNone/>
            </a:pPr>
            <a:r>
              <a:rPr dirty="0"/>
              <a:t>State Locking – Allows for teams to work together.</a:t>
            </a:r>
          </a:p>
          <a:p>
            <a:pPr marL="0" indent="0">
              <a:buSzTx/>
              <a:buFont typeface="Wingdings"/>
              <a:buNone/>
            </a:pPr>
            <a:endParaRPr dirty="0"/>
          </a:p>
          <a:p>
            <a:pPr marL="0" indent="0">
              <a:buSzTx/>
              <a:buFont typeface="Wingdings"/>
              <a:buNone/>
            </a:pPr>
            <a:r>
              <a:rPr dirty="0"/>
              <a:t>Backend Types:</a:t>
            </a:r>
          </a:p>
          <a:p>
            <a:r>
              <a:rPr dirty="0"/>
              <a:t>azure SA</a:t>
            </a:r>
          </a:p>
          <a:p>
            <a:r>
              <a:rPr dirty="0" err="1"/>
              <a:t>artifactory</a:t>
            </a:r>
            <a:endParaRPr dirty="0"/>
          </a:p>
          <a:p>
            <a:r>
              <a:rPr dirty="0"/>
              <a:t>Consul </a:t>
            </a:r>
          </a:p>
          <a:p>
            <a:endParaRPr dirty="0"/>
          </a:p>
          <a:p>
            <a:pPr marL="0" indent="0">
              <a:buSzTx/>
              <a:buFont typeface="Wingdings"/>
              <a:buNone/>
              <a:defRPr b="1"/>
            </a:pPr>
            <a:r>
              <a:rPr dirty="0"/>
              <a:t>Terraform Enterprise</a:t>
            </a:r>
            <a:r>
              <a:rPr lang="en-US" dirty="0"/>
              <a:t>/Cloud</a:t>
            </a:r>
            <a:r>
              <a:rPr dirty="0"/>
              <a:t> Manages this for you!!</a:t>
            </a:r>
          </a:p>
        </p:txBody>
      </p:sp>
      <p:sp>
        <p:nvSpPr>
          <p:cNvPr id="1955" name="Title 2"/>
          <p:cNvSpPr txBox="1">
            <a:spLocks noGrp="1"/>
          </p:cNvSpPr>
          <p:nvPr>
            <p:ph type="title"/>
          </p:nvPr>
        </p:nvSpPr>
        <p:spPr>
          <a:xfrm>
            <a:off x="1451868" y="783573"/>
            <a:ext cx="21746798" cy="1784533"/>
          </a:xfrm>
          <a:prstGeom prst="rect">
            <a:avLst/>
          </a:prstGeom>
        </p:spPr>
        <p:txBody>
          <a:bodyPr/>
          <a:lstStyle>
            <a:lvl1pPr>
              <a:defRPr spc="-200"/>
            </a:lvl1pPr>
          </a:lstStyle>
          <a:p>
            <a:r>
              <a:t>Backend</a:t>
            </a:r>
          </a:p>
        </p:txBody>
      </p:sp>
      <p:sp>
        <p:nvSpPr>
          <p:cNvPr id="195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https://www.terraform.io/docs/backends/types/index.html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4" grpId="1" animBg="1" advAuto="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Text Placeholder 8"/>
          <p:cNvSpPr txBox="1">
            <a:spLocks noGrp="1"/>
          </p:cNvSpPr>
          <p:nvPr>
            <p:ph type="body" sz="quarter" idx="1"/>
          </p:nvPr>
        </p:nvSpPr>
        <p:spPr>
          <a:xfrm>
            <a:off x="7997753" y="7527558"/>
            <a:ext cx="13027165" cy="2184402"/>
          </a:xfrm>
          <a:prstGeom prst="rect">
            <a:avLst/>
          </a:prstGeom>
        </p:spPr>
        <p:txBody>
          <a:bodyPr/>
          <a:lstStyle/>
          <a:p>
            <a:r>
              <a:rPr lang="de-CH" dirty="0"/>
              <a:t>07 – </a:t>
            </a:r>
            <a:r>
              <a:rPr lang="de-CH" dirty="0" err="1"/>
              <a:t>Use</a:t>
            </a:r>
            <a:r>
              <a:rPr lang="de-CH" dirty="0"/>
              <a:t> Azure Remote Backend</a:t>
            </a:r>
          </a:p>
        </p:txBody>
      </p:sp>
      <p:sp>
        <p:nvSpPr>
          <p:cNvPr id="1937" name="Title 7"/>
          <p:cNvSpPr txBox="1">
            <a:spLocks noGrp="1"/>
          </p:cNvSpPr>
          <p:nvPr>
            <p:ph type="title"/>
          </p:nvPr>
        </p:nvSpPr>
        <p:spPr>
          <a:xfrm>
            <a:off x="7996235" y="4148299"/>
            <a:ext cx="13030202" cy="3315759"/>
          </a:xfrm>
          <a:prstGeom prst="rect">
            <a:avLst/>
          </a:prstGeom>
        </p:spPr>
        <p:txBody>
          <a:bodyPr/>
          <a:lstStyle/>
          <a:p>
            <a:r>
              <a:rPr dirty="0"/>
              <a:t>Challenge</a:t>
            </a:r>
          </a:p>
        </p:txBody>
      </p:sp>
    </p:spTree>
    <p:extLst>
      <p:ext uri="{BB962C8B-B14F-4D97-AF65-F5344CB8AC3E}">
        <p14:creationId xmlns:p14="http://schemas.microsoft.com/office/powerpoint/2010/main" val="961979448"/>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 name="Text Placeholder 3"/>
          <p:cNvSpPr txBox="1">
            <a:spLocks noGrp="1"/>
          </p:cNvSpPr>
          <p:nvPr>
            <p:ph type="body" sz="quarter" idx="1"/>
          </p:nvPr>
        </p:nvSpPr>
        <p:spPr>
          <a:xfrm>
            <a:off x="7996235" y="7540258"/>
            <a:ext cx="12890739" cy="2184402"/>
          </a:xfrm>
          <a:prstGeom prst="rect">
            <a:avLst/>
          </a:prstGeom>
        </p:spPr>
        <p:txBody>
          <a:bodyPr/>
          <a:lstStyle/>
          <a:p>
            <a:endParaRPr/>
          </a:p>
        </p:txBody>
      </p:sp>
      <p:sp>
        <p:nvSpPr>
          <p:cNvPr id="1961" name="Title 2"/>
          <p:cNvSpPr txBox="1">
            <a:spLocks noGrp="1"/>
          </p:cNvSpPr>
          <p:nvPr>
            <p:ph type="title"/>
          </p:nvPr>
        </p:nvSpPr>
        <p:spPr>
          <a:xfrm>
            <a:off x="7996235" y="4148299"/>
            <a:ext cx="13030202" cy="3315759"/>
          </a:xfrm>
          <a:prstGeom prst="rect">
            <a:avLst/>
          </a:prstGeom>
        </p:spPr>
        <p:txBody>
          <a:bodyPr/>
          <a:lstStyle/>
          <a:p>
            <a:r>
              <a:t>Terraform </a:t>
            </a:r>
            <a:br/>
            <a:r>
              <a:t>Internals</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 name="Text Placeholder 1"/>
          <p:cNvSpPr txBox="1">
            <a:spLocks noGrp="1"/>
          </p:cNvSpPr>
          <p:nvPr>
            <p:ph type="body" idx="1"/>
          </p:nvPr>
        </p:nvSpPr>
        <p:spPr>
          <a:xfrm>
            <a:off x="1453185" y="3349718"/>
            <a:ext cx="21745482" cy="9241294"/>
          </a:xfrm>
          <a:prstGeom prst="rect">
            <a:avLst/>
          </a:prstGeom>
        </p:spPr>
        <p:txBody>
          <a:bodyPr/>
          <a:lstStyle/>
          <a:p>
            <a:endParaRPr/>
          </a:p>
        </p:txBody>
      </p:sp>
      <p:sp>
        <p:nvSpPr>
          <p:cNvPr id="1964"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a:t>
            </a:r>
          </a:p>
        </p:txBody>
      </p:sp>
      <p:sp>
        <p:nvSpPr>
          <p:cNvPr id="1965"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pic>
        <p:nvPicPr>
          <p:cNvPr id="1966" name="Picture 4" descr="Picture 4"/>
          <p:cNvPicPr>
            <a:picLocks noChangeAspect="1"/>
          </p:cNvPicPr>
          <p:nvPr/>
        </p:nvPicPr>
        <p:blipFill>
          <a:blip r:embed="rId2"/>
          <a:stretch>
            <a:fillRect/>
          </a:stretch>
        </p:blipFill>
        <p:spPr>
          <a:xfrm>
            <a:off x="1648691" y="3349719"/>
            <a:ext cx="12321886" cy="7393132"/>
          </a:xfrm>
          <a:prstGeom prst="rect">
            <a:avLst/>
          </a:prstGeom>
          <a:ln w="12700">
            <a:miter lim="400000"/>
          </a:ln>
        </p:spPr>
      </p:pic>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defRPr b="1"/>
            </a:pPr>
            <a:r>
              <a:t>Resource Address:</a:t>
            </a:r>
          </a:p>
          <a:p>
            <a:pPr marL="0" indent="0">
              <a:buSzTx/>
              <a:buFont typeface="Wingdings"/>
              <a:buNone/>
            </a:pPr>
            <a:r>
              <a:t>&lt;MODULE PATH&gt;&lt;RESOURCE SPEC&gt;</a:t>
            </a:r>
          </a:p>
          <a:p>
            <a:pPr marL="0" indent="0">
              <a:buSzTx/>
              <a:buFont typeface="Wingdings"/>
              <a:buNone/>
            </a:pPr>
            <a:endParaRPr/>
          </a:p>
          <a:p>
            <a:pPr marL="0" indent="0">
              <a:buSzTx/>
              <a:buFont typeface="Wingdings"/>
              <a:buNone/>
            </a:pPr>
            <a:endParaRPr/>
          </a:p>
          <a:p>
            <a:pPr marL="0" indent="0">
              <a:buSzTx/>
              <a:buFont typeface="Wingdings"/>
              <a:buNone/>
              <a:defRPr sz="4400">
                <a:solidFill>
                  <a:srgbClr val="D73A49"/>
                </a:solidFill>
                <a:latin typeface="Menlo"/>
                <a:ea typeface="Menlo"/>
                <a:cs typeface="Menlo"/>
                <a:sym typeface="Menlo"/>
              </a:defRPr>
            </a:pPr>
            <a:r>
              <a:t>azurerm_resource_group.module</a:t>
            </a:r>
          </a:p>
          <a:p>
            <a:pPr marL="0" indent="0">
              <a:buSzTx/>
              <a:buFont typeface="Wingdings"/>
              <a:buNone/>
              <a:defRPr sz="4400">
                <a:solidFill>
                  <a:srgbClr val="D73A49"/>
                </a:solidFill>
                <a:latin typeface="Menlo"/>
                <a:ea typeface="Menlo"/>
                <a:cs typeface="Menlo"/>
                <a:sym typeface="Menlo"/>
              </a:defRPr>
            </a:pPr>
            <a:endParaRPr/>
          </a:p>
          <a:p>
            <a:pPr marL="0" indent="0">
              <a:buSzTx/>
              <a:buFont typeface="Wingdings"/>
              <a:buNone/>
              <a:defRPr sz="4400">
                <a:solidFill>
                  <a:srgbClr val="D73A49"/>
                </a:solidFill>
                <a:latin typeface="Menlo"/>
                <a:ea typeface="Menlo"/>
                <a:cs typeface="Menlo"/>
                <a:sym typeface="Menlo"/>
              </a:defRPr>
            </a:pPr>
            <a:r>
              <a:t>module.A.azurerm_network_interface.web</a:t>
            </a:r>
          </a:p>
        </p:txBody>
      </p:sp>
      <p:sp>
        <p:nvSpPr>
          <p:cNvPr id="1969" name="Title 2"/>
          <p:cNvSpPr txBox="1">
            <a:spLocks noGrp="1"/>
          </p:cNvSpPr>
          <p:nvPr>
            <p:ph type="title"/>
          </p:nvPr>
        </p:nvSpPr>
        <p:spPr>
          <a:xfrm>
            <a:off x="1451868" y="783573"/>
            <a:ext cx="21746798" cy="1784533"/>
          </a:xfrm>
          <a:prstGeom prst="rect">
            <a:avLst/>
          </a:prstGeom>
        </p:spPr>
        <p:txBody>
          <a:bodyPr/>
          <a:lstStyle>
            <a:lvl1pPr>
              <a:defRPr spc="-200"/>
            </a:lvl1pPr>
          </a:lstStyle>
          <a:p>
            <a:r>
              <a:t>Resource Addressing</a:t>
            </a:r>
          </a:p>
        </p:txBody>
      </p:sp>
      <p:sp>
        <p:nvSpPr>
          <p:cNvPr id="1970"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Text Placeholder 1"/>
          <p:cNvSpPr txBox="1">
            <a:spLocks noGrp="1"/>
          </p:cNvSpPr>
          <p:nvPr>
            <p:ph type="body" idx="1"/>
          </p:nvPr>
        </p:nvSpPr>
        <p:spPr>
          <a:xfrm>
            <a:off x="1453185" y="3349718"/>
            <a:ext cx="21745482" cy="9241294"/>
          </a:xfrm>
          <a:prstGeom prst="rect">
            <a:avLst/>
          </a:prstGeom>
        </p:spPr>
        <p:txBody>
          <a:bodyPr>
            <a:normAutofit fontScale="92500" lnSpcReduction="20000"/>
          </a:bodyPr>
          <a:lstStyle/>
          <a:p>
            <a:pPr marL="0" indent="0">
              <a:buSzTx/>
              <a:buFont typeface="Wingdings"/>
              <a:buNone/>
              <a:defRPr b="1"/>
            </a:pPr>
            <a:endParaRPr i="1" dirty="0"/>
          </a:p>
          <a:p>
            <a:pPr marL="0" indent="0">
              <a:buSzTx/>
              <a:buFont typeface="Wingdings"/>
              <a:buNone/>
            </a:pPr>
            <a:r>
              <a:rPr lang="en-CA" dirty="0"/>
              <a:t>Infrastructure as Code (</a:t>
            </a:r>
            <a:r>
              <a:rPr lang="en-CA" dirty="0" err="1"/>
              <a:t>IaC</a:t>
            </a:r>
            <a:r>
              <a:rPr lang="en-CA" dirty="0"/>
              <a:t>) is the process of managing and provisioning computer data centers through machine-readable definition files</a:t>
            </a:r>
          </a:p>
          <a:p>
            <a:pPr marL="0" indent="0">
              <a:buNone/>
            </a:pPr>
            <a:endParaRPr lang="en-US" dirty="0"/>
          </a:p>
          <a:p>
            <a:pPr marL="0" indent="0">
              <a:buNone/>
            </a:pPr>
            <a:r>
              <a:rPr lang="en-US" dirty="0"/>
              <a:t>Infrastructure is described using a high-level configuration syntax. This allows a blueprint of your datacenter to be versioned and treated as you would any other code. Additionally, infrastructure can be shared and re-used.</a:t>
            </a:r>
          </a:p>
          <a:p>
            <a:pPr marL="0" indent="0">
              <a:buSzTx/>
              <a:buFont typeface="Wingdings"/>
              <a:buNone/>
            </a:pPr>
            <a:endParaRPr lang="en-CA" dirty="0"/>
          </a:p>
          <a:p>
            <a:pPr marL="0" indent="0">
              <a:buSzTx/>
              <a:buFont typeface="Wingdings"/>
              <a:buNone/>
            </a:pPr>
            <a:endParaRPr lang="en-CA" dirty="0"/>
          </a:p>
          <a:p>
            <a:r>
              <a:rPr lang="en-US" dirty="0"/>
              <a:t>Provide a codified workflow to create infrastructure</a:t>
            </a:r>
          </a:p>
          <a:p>
            <a:r>
              <a:rPr lang="en-US" dirty="0"/>
              <a:t>Expose a workflow for managing updates to existing infrastructure</a:t>
            </a:r>
          </a:p>
          <a:p>
            <a:r>
              <a:rPr lang="en-US" dirty="0"/>
              <a:t>Integrate with application code workflows (Git, SCM, Code Review)</a:t>
            </a:r>
          </a:p>
          <a:p>
            <a:r>
              <a:rPr lang="en-US" dirty="0"/>
              <a:t>Provide modular, sharable components for separation of concerns</a:t>
            </a:r>
          </a:p>
          <a:p>
            <a:pPr marL="0" indent="0">
              <a:buSzTx/>
              <a:buFont typeface="Wingdings"/>
              <a:buNone/>
            </a:pPr>
            <a:endParaRPr dirty="0"/>
          </a:p>
        </p:txBody>
      </p:sp>
      <p:sp>
        <p:nvSpPr>
          <p:cNvPr id="1404"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CA" dirty="0"/>
              <a:t>What is Infrastructure as Code</a:t>
            </a:r>
            <a:endParaRPr dirty="0"/>
          </a:p>
        </p:txBody>
      </p:sp>
      <p:sp>
        <p:nvSpPr>
          <p:cNvPr id="1405"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extLst>
      <p:ext uri="{BB962C8B-B14F-4D97-AF65-F5344CB8AC3E}">
        <p14:creationId xmlns:p14="http://schemas.microsoft.com/office/powerpoint/2010/main" val="3440938867"/>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defRPr b="1"/>
            </a:pPr>
            <a:r>
              <a:t>Module Path:</a:t>
            </a:r>
          </a:p>
          <a:p>
            <a:pPr marL="0" indent="0">
              <a:buSzTx/>
              <a:buFont typeface="Wingdings"/>
              <a:buNone/>
            </a:pPr>
            <a:endParaRPr/>
          </a:p>
          <a:p>
            <a:pPr marL="0" indent="0">
              <a:buSzTx/>
              <a:buFont typeface="Wingdings"/>
              <a:buNone/>
            </a:pPr>
            <a:r>
              <a:t>Addresses a module within a tree of modules.</a:t>
            </a:r>
          </a:p>
          <a:p>
            <a:pPr marL="0" indent="0">
              <a:buSzTx/>
              <a:buFont typeface="Wingdings"/>
              <a:buNone/>
            </a:pPr>
            <a:endParaRPr/>
          </a:p>
          <a:p>
            <a:pPr marL="0" indent="0">
              <a:buSzTx/>
              <a:buFont typeface="Wingdings"/>
              <a:buNone/>
              <a:defRPr>
                <a:solidFill>
                  <a:srgbClr val="D73A49"/>
                </a:solidFill>
                <a:latin typeface="Menlo"/>
                <a:ea typeface="Menlo"/>
                <a:cs typeface="Menlo"/>
                <a:sym typeface="Menlo"/>
              </a:defRPr>
            </a:pPr>
            <a:r>
              <a:t>module.A…</a:t>
            </a:r>
          </a:p>
          <a:p>
            <a:pPr marL="0" indent="0">
              <a:buSzTx/>
              <a:buFont typeface="Wingdings"/>
              <a:buNone/>
            </a:pPr>
            <a:br/>
            <a:r>
              <a:t>Can be multiple levels deep</a:t>
            </a:r>
          </a:p>
          <a:p>
            <a:pPr marL="0" indent="0">
              <a:buSzTx/>
              <a:buFont typeface="Wingdings"/>
              <a:buNone/>
            </a:pPr>
            <a:endParaRPr/>
          </a:p>
          <a:p>
            <a:pPr marL="0" indent="0">
              <a:buSzTx/>
              <a:buFont typeface="Wingdings"/>
              <a:buNone/>
              <a:defRPr sz="4400">
                <a:solidFill>
                  <a:srgbClr val="D73A49"/>
                </a:solidFill>
                <a:latin typeface="Menlo"/>
                <a:ea typeface="Menlo"/>
                <a:cs typeface="Menlo"/>
                <a:sym typeface="Menlo"/>
              </a:defRPr>
            </a:pPr>
            <a:r>
              <a:t>module.A.module.B…</a:t>
            </a:r>
          </a:p>
        </p:txBody>
      </p:sp>
      <p:sp>
        <p:nvSpPr>
          <p:cNvPr id="1973" name="Title 2"/>
          <p:cNvSpPr txBox="1">
            <a:spLocks noGrp="1"/>
          </p:cNvSpPr>
          <p:nvPr>
            <p:ph type="title"/>
          </p:nvPr>
        </p:nvSpPr>
        <p:spPr>
          <a:xfrm>
            <a:off x="1451868" y="783573"/>
            <a:ext cx="21746798" cy="1784533"/>
          </a:xfrm>
          <a:prstGeom prst="rect">
            <a:avLst/>
          </a:prstGeom>
        </p:spPr>
        <p:txBody>
          <a:bodyPr/>
          <a:lstStyle>
            <a:lvl1pPr>
              <a:defRPr spc="-200"/>
            </a:lvl1pPr>
          </a:lstStyle>
          <a:p>
            <a:r>
              <a:t>Resource Addressing</a:t>
            </a:r>
          </a:p>
        </p:txBody>
      </p:sp>
      <p:sp>
        <p:nvSpPr>
          <p:cNvPr id="1974"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72">
                                            <p:txEl>
                                              <p:pRg st="6" end="6"/>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972">
                                            <p:txEl>
                                              <p:pRg st="7" end="7"/>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19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2" grpId="1" build="p" bldLvl="5" animBg="1" advAuto="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 name="Text Placeholder 1"/>
          <p:cNvSpPr txBox="1">
            <a:spLocks noGrp="1"/>
          </p:cNvSpPr>
          <p:nvPr>
            <p:ph type="body" idx="1"/>
          </p:nvPr>
        </p:nvSpPr>
        <p:spPr>
          <a:xfrm>
            <a:off x="1453185" y="3349718"/>
            <a:ext cx="21745482" cy="9241294"/>
          </a:xfrm>
          <a:prstGeom prst="rect">
            <a:avLst/>
          </a:prstGeom>
        </p:spPr>
        <p:txBody>
          <a:bodyPr/>
          <a:lstStyle/>
          <a:p>
            <a:pPr marL="0" indent="0">
              <a:lnSpc>
                <a:spcPct val="81000"/>
              </a:lnSpc>
              <a:buSzTx/>
              <a:buFont typeface="Wingdings"/>
              <a:buNone/>
              <a:defRPr sz="4400"/>
            </a:pPr>
            <a:endParaRPr/>
          </a:p>
          <a:p>
            <a:pPr marL="0" indent="0">
              <a:lnSpc>
                <a:spcPct val="81000"/>
              </a:lnSpc>
              <a:buSzTx/>
              <a:buFont typeface="Wingdings"/>
              <a:buNone/>
              <a:defRPr sz="4400" b="1"/>
            </a:pPr>
            <a:r>
              <a:t>Resource Spec:</a:t>
            </a:r>
          </a:p>
          <a:p>
            <a:pPr marL="0" indent="0">
              <a:lnSpc>
                <a:spcPct val="81000"/>
              </a:lnSpc>
              <a:buSzTx/>
              <a:buFont typeface="Wingdings"/>
              <a:buNone/>
              <a:defRPr sz="4400"/>
            </a:pPr>
            <a:endParaRPr/>
          </a:p>
          <a:p>
            <a:pPr marL="0" indent="0">
              <a:lnSpc>
                <a:spcPct val="81000"/>
              </a:lnSpc>
              <a:buSzTx/>
              <a:buFont typeface="Wingdings"/>
              <a:buNone/>
              <a:defRPr sz="4400"/>
            </a:pPr>
            <a:r>
              <a:t>resource_type.resource_name[N]</a:t>
            </a:r>
          </a:p>
          <a:p>
            <a:pPr marL="0" indent="0">
              <a:lnSpc>
                <a:spcPct val="81000"/>
              </a:lnSpc>
              <a:buSzTx/>
              <a:buFont typeface="Wingdings"/>
              <a:buNone/>
              <a:defRPr sz="4400"/>
            </a:pPr>
            <a:endParaRPr/>
          </a:p>
          <a:p>
            <a:pPr marL="0" indent="0">
              <a:lnSpc>
                <a:spcPct val="81000"/>
              </a:lnSpc>
              <a:buSzTx/>
              <a:buFont typeface="Wingdings"/>
              <a:buNone/>
              <a:defRPr sz="4400"/>
            </a:pPr>
            <a:endParaRPr/>
          </a:p>
          <a:p>
            <a:pPr marL="0" indent="0">
              <a:lnSpc>
                <a:spcPct val="81000"/>
              </a:lnSpc>
              <a:buSzTx/>
              <a:buFont typeface="Wingdings"/>
              <a:buNone/>
              <a:defRPr sz="4400" u="sng"/>
            </a:pPr>
            <a:r>
              <a:t>resource_type</a:t>
            </a:r>
            <a:r>
              <a:rPr u="none"/>
              <a:t> - Type of the resource being addressed.</a:t>
            </a:r>
          </a:p>
          <a:p>
            <a:pPr marL="0" indent="0">
              <a:lnSpc>
                <a:spcPct val="81000"/>
              </a:lnSpc>
              <a:buSzTx/>
              <a:buFont typeface="Wingdings"/>
              <a:buNone/>
              <a:defRPr sz="4400"/>
            </a:pPr>
            <a:endParaRPr u="none"/>
          </a:p>
          <a:p>
            <a:pPr marL="0" indent="0">
              <a:lnSpc>
                <a:spcPct val="81000"/>
              </a:lnSpc>
              <a:buSzTx/>
              <a:buFont typeface="Wingdings"/>
              <a:buNone/>
              <a:defRPr sz="4400" u="sng"/>
            </a:pPr>
            <a:r>
              <a:t>resource_name</a:t>
            </a:r>
            <a:r>
              <a:rPr u="none"/>
              <a:t> - User-defined name of the resource.</a:t>
            </a:r>
          </a:p>
          <a:p>
            <a:pPr marL="0" indent="0">
              <a:lnSpc>
                <a:spcPct val="81000"/>
              </a:lnSpc>
              <a:buSzTx/>
              <a:buFont typeface="Wingdings"/>
              <a:buNone/>
              <a:defRPr sz="4400"/>
            </a:pPr>
            <a:endParaRPr u="none"/>
          </a:p>
          <a:p>
            <a:pPr marL="0" indent="0">
              <a:lnSpc>
                <a:spcPct val="81000"/>
              </a:lnSpc>
              <a:buSzTx/>
              <a:buFont typeface="Wingdings"/>
              <a:buNone/>
              <a:defRPr sz="4400" u="sng"/>
            </a:pPr>
            <a:r>
              <a:t>[N]</a:t>
            </a:r>
            <a:r>
              <a:rPr u="none"/>
              <a:t> - where N is a 0-based index into a resource with multiple instances specified by the count meta-parameter. </a:t>
            </a:r>
          </a:p>
        </p:txBody>
      </p:sp>
      <p:sp>
        <p:nvSpPr>
          <p:cNvPr id="1977" name="Title 2"/>
          <p:cNvSpPr txBox="1">
            <a:spLocks noGrp="1"/>
          </p:cNvSpPr>
          <p:nvPr>
            <p:ph type="title"/>
          </p:nvPr>
        </p:nvSpPr>
        <p:spPr>
          <a:xfrm>
            <a:off x="1451868" y="783573"/>
            <a:ext cx="21746798" cy="1784533"/>
          </a:xfrm>
          <a:prstGeom prst="rect">
            <a:avLst/>
          </a:prstGeom>
        </p:spPr>
        <p:txBody>
          <a:bodyPr/>
          <a:lstStyle>
            <a:lvl1pPr>
              <a:defRPr spc="-200"/>
            </a:lvl1pPr>
          </a:lstStyle>
          <a:p>
            <a:r>
              <a:t>Resource Addressing</a:t>
            </a:r>
          </a:p>
        </p:txBody>
      </p:sp>
      <p:sp>
        <p:nvSpPr>
          <p:cNvPr id="1978"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0" name="Picture 4" descr="Picture 4"/>
          <p:cNvPicPr>
            <a:picLocks noChangeAspect="1"/>
          </p:cNvPicPr>
          <p:nvPr/>
        </p:nvPicPr>
        <p:blipFill>
          <a:blip r:embed="rId3"/>
          <a:stretch>
            <a:fillRect/>
          </a:stretch>
        </p:blipFill>
        <p:spPr>
          <a:xfrm>
            <a:off x="1451869" y="5041898"/>
            <a:ext cx="17479121" cy="5002646"/>
          </a:xfrm>
          <a:prstGeom prst="rect">
            <a:avLst/>
          </a:prstGeom>
          <a:ln w="12700">
            <a:miter lim="400000"/>
          </a:ln>
        </p:spPr>
      </p:pic>
      <p:sp>
        <p:nvSpPr>
          <p:cNvPr id="1981" name="Text Placeholder 1"/>
          <p:cNvSpPr txBox="1">
            <a:spLocks noGrp="1"/>
          </p:cNvSpPr>
          <p:nvPr>
            <p:ph type="body" idx="1"/>
          </p:nvPr>
        </p:nvSpPr>
        <p:spPr>
          <a:xfrm>
            <a:off x="1453185" y="3349718"/>
            <a:ext cx="21745482" cy="9241294"/>
          </a:xfrm>
          <a:prstGeom prst="rect">
            <a:avLst/>
          </a:prstGeom>
        </p:spPr>
        <p:txBody>
          <a:bodyPr/>
          <a:lstStyle>
            <a:lvl1pPr marL="0" indent="0">
              <a:buSzTx/>
              <a:buFont typeface="Wingdings"/>
              <a:buNone/>
            </a:lvl1pPr>
          </a:lstStyle>
          <a:p>
            <a:r>
              <a:t>Usage: terraform init [options] [DIR]</a:t>
            </a:r>
          </a:p>
        </p:txBody>
      </p:sp>
      <p:sp>
        <p:nvSpPr>
          <p:cNvPr id="1982"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init</a:t>
            </a:r>
          </a:p>
        </p:txBody>
      </p:sp>
      <p:sp>
        <p:nvSpPr>
          <p:cNvPr id="1983"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b="1">
                <a:solidFill>
                  <a:schemeClr val="accent2"/>
                </a:solidFill>
              </a:defRPr>
            </a:lvl1pPr>
          </a:lstStyle>
          <a:p>
            <a:r>
              <a:t>https://www.terraform.io/docs/commands/init.html</a:t>
            </a:r>
          </a:p>
        </p:txBody>
      </p:sp>
    </p:spTree>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Usage: terraform plan [options] [DIR-OR-PLAN]</a:t>
            </a:r>
          </a:p>
          <a:p>
            <a:pPr marL="0" indent="0">
              <a:buSzTx/>
              <a:buFont typeface="Wingdings"/>
              <a:buNone/>
            </a:pPr>
            <a:endParaRPr/>
          </a:p>
          <a:p>
            <a:pPr marL="0" indent="0">
              <a:buSzTx/>
              <a:buFont typeface="Wingdings"/>
              <a:buNone/>
            </a:pPr>
            <a:r>
              <a:t>Options:</a:t>
            </a:r>
          </a:p>
          <a:p>
            <a:pPr marL="0" indent="0">
              <a:buSzTx/>
              <a:buFont typeface="Wingdings"/>
              <a:buNone/>
              <a:defRPr>
                <a:solidFill>
                  <a:srgbClr val="1E1E1E"/>
                </a:solidFill>
                <a:latin typeface="Menlo"/>
                <a:ea typeface="Menlo"/>
                <a:cs typeface="Menlo"/>
                <a:sym typeface="Menlo"/>
              </a:defRPr>
            </a:pPr>
            <a:r>
              <a:t>-destroy 		If set, a plan will be generated to destroy 			all resources managed by the given 				configuration and state. </a:t>
            </a:r>
          </a:p>
          <a:p>
            <a:pPr marL="0" indent="0">
              <a:buSzTx/>
              <a:buFont typeface="Wingdings"/>
              <a:buNone/>
              <a:defRPr>
                <a:solidFill>
                  <a:srgbClr val="1E1E1E"/>
                </a:solidFill>
                <a:latin typeface="Menlo"/>
                <a:ea typeface="Menlo"/>
                <a:cs typeface="Menlo"/>
                <a:sym typeface="Menlo"/>
              </a:defRPr>
            </a:pPr>
            <a:endParaRPr/>
          </a:p>
          <a:p>
            <a:pPr marL="0" indent="0">
              <a:buSzTx/>
              <a:buFont typeface="Wingdings"/>
              <a:buNone/>
              <a:defRPr>
                <a:solidFill>
                  <a:srgbClr val="1E1E1E"/>
                </a:solidFill>
                <a:latin typeface="Menlo"/>
                <a:ea typeface="Menlo"/>
                <a:cs typeface="Menlo"/>
                <a:sym typeface="Menlo"/>
              </a:defRPr>
            </a:pPr>
            <a:r>
              <a:t>-parallelism=n Limit the number of concurrent operations. 			Defaults to 10. </a:t>
            </a:r>
          </a:p>
          <a:p>
            <a:pPr marL="0" indent="0">
              <a:buSzTx/>
              <a:buFont typeface="Wingdings"/>
              <a:buNone/>
              <a:defRPr>
                <a:solidFill>
                  <a:srgbClr val="1E1E1E"/>
                </a:solidFill>
                <a:latin typeface="Menlo"/>
                <a:ea typeface="Menlo"/>
                <a:cs typeface="Menlo"/>
                <a:sym typeface="Menlo"/>
              </a:defRPr>
            </a:pPr>
            <a:endParaRPr/>
          </a:p>
          <a:p>
            <a:pPr marL="0" indent="0">
              <a:buSzTx/>
              <a:buFont typeface="Wingdings"/>
              <a:buNone/>
              <a:defRPr>
                <a:solidFill>
                  <a:srgbClr val="1E1E1E"/>
                </a:solidFill>
                <a:latin typeface="Menlo"/>
                <a:ea typeface="Menlo"/>
                <a:cs typeface="Menlo"/>
                <a:sym typeface="Menlo"/>
              </a:defRPr>
            </a:pPr>
            <a:r>
              <a:t>-target=resource Resource to target.</a:t>
            </a:r>
          </a:p>
        </p:txBody>
      </p:sp>
      <p:sp>
        <p:nvSpPr>
          <p:cNvPr id="1988"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plan</a:t>
            </a:r>
          </a:p>
        </p:txBody>
      </p:sp>
      <p:sp>
        <p:nvSpPr>
          <p:cNvPr id="198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https://www.terraform.io/docs/commands/plan.html</a:t>
            </a:r>
          </a:p>
        </p:txBody>
      </p:sp>
    </p:spTree>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Options:</a:t>
            </a:r>
          </a:p>
          <a:p>
            <a:pPr marL="0" indent="0">
              <a:buSzTx/>
              <a:buFont typeface="Wingdings"/>
              <a:buNone/>
              <a:defRPr>
                <a:solidFill>
                  <a:srgbClr val="1E1E1E"/>
                </a:solidFill>
                <a:latin typeface="Menlo"/>
                <a:ea typeface="Menlo"/>
                <a:cs typeface="Menlo"/>
                <a:sym typeface="Menlo"/>
              </a:defRPr>
            </a:pPr>
            <a:r>
              <a:t>-out=path 	Write a plan file to the given path. </a:t>
            </a:r>
          </a:p>
          <a:p>
            <a:pPr marL="0" indent="0">
              <a:buSzTx/>
              <a:buFont typeface="Wingdings"/>
              <a:buNone/>
            </a:pPr>
            <a:endParaRPr/>
          </a:p>
          <a:p>
            <a:pPr marL="0" indent="0">
              <a:buSzTx/>
              <a:buFont typeface="Wingdings"/>
              <a:buNone/>
              <a:defRPr>
                <a:solidFill>
                  <a:srgbClr val="1E1E1E"/>
                </a:solidFill>
                <a:latin typeface="Menlo"/>
                <a:ea typeface="Menlo"/>
                <a:cs typeface="Menlo"/>
                <a:sym typeface="Menlo"/>
              </a:defRPr>
            </a:pPr>
            <a:r>
              <a:t>-var 'foo=bar' Set a variable in the Terraform 					configuration. This flag can be set 				multiple times. </a:t>
            </a:r>
          </a:p>
          <a:p>
            <a:pPr marL="0" indent="0">
              <a:buSzTx/>
              <a:buFont typeface="Wingdings"/>
              <a:buNone/>
              <a:defRPr>
                <a:solidFill>
                  <a:srgbClr val="1E1E1E"/>
                </a:solidFill>
                <a:latin typeface="Menlo"/>
                <a:ea typeface="Menlo"/>
                <a:cs typeface="Menlo"/>
                <a:sym typeface="Menlo"/>
              </a:defRPr>
            </a:pPr>
            <a:endParaRPr/>
          </a:p>
          <a:p>
            <a:pPr marL="0" indent="0">
              <a:buSzTx/>
              <a:buFont typeface="Wingdings"/>
              <a:buNone/>
              <a:defRPr>
                <a:solidFill>
                  <a:srgbClr val="1E1E1E"/>
                </a:solidFill>
                <a:latin typeface="Menlo"/>
                <a:ea typeface="Menlo"/>
                <a:cs typeface="Menlo"/>
                <a:sym typeface="Menlo"/>
              </a:defRPr>
            </a:pPr>
            <a:r>
              <a:t>-var-file=foo 	Set variables in the Terraform 					configuration from a file. </a:t>
            </a:r>
          </a:p>
        </p:txBody>
      </p:sp>
      <p:sp>
        <p:nvSpPr>
          <p:cNvPr id="1992"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plan</a:t>
            </a:r>
          </a:p>
        </p:txBody>
      </p:sp>
      <p:sp>
        <p:nvSpPr>
          <p:cNvPr id="1993"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https://www.terraform.io/docs/commands/plan.html</a:t>
            </a:r>
          </a:p>
        </p:txBody>
      </p:sp>
    </p:spTree>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Text Placeholder 1"/>
          <p:cNvSpPr txBox="1">
            <a:spLocks noGrp="1"/>
          </p:cNvSpPr>
          <p:nvPr>
            <p:ph type="body" idx="1"/>
          </p:nvPr>
        </p:nvSpPr>
        <p:spPr>
          <a:xfrm>
            <a:off x="1453185" y="3349718"/>
            <a:ext cx="21745482" cy="9241294"/>
          </a:xfrm>
          <a:prstGeom prst="rect">
            <a:avLst/>
          </a:prstGeom>
        </p:spPr>
        <p:txBody>
          <a:bodyPr/>
          <a:lstStyle>
            <a:lvl1pPr marL="0" indent="0">
              <a:buSzTx/>
              <a:buFont typeface="Wingdings"/>
              <a:buNone/>
            </a:lvl1pPr>
          </a:lstStyle>
          <a:p>
            <a:r>
              <a:t>Usage: terraform apply [options] [DIR-OR-PLAN]</a:t>
            </a:r>
          </a:p>
        </p:txBody>
      </p:sp>
      <p:sp>
        <p:nvSpPr>
          <p:cNvPr id="1996"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apply</a:t>
            </a:r>
          </a:p>
        </p:txBody>
      </p:sp>
      <p:sp>
        <p:nvSpPr>
          <p:cNvPr id="1997"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https://www.terraform.io/docs/commands/apply.html</a:t>
            </a:r>
          </a:p>
        </p:txBody>
      </p:sp>
    </p:spTree>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Text Placeholder 1"/>
          <p:cNvSpPr txBox="1">
            <a:spLocks noGrp="1"/>
          </p:cNvSpPr>
          <p:nvPr>
            <p:ph type="body" idx="1"/>
          </p:nvPr>
        </p:nvSpPr>
        <p:spPr>
          <a:xfrm>
            <a:off x="1453185" y="3349718"/>
            <a:ext cx="21745482" cy="9241294"/>
          </a:xfrm>
          <a:prstGeom prst="rect">
            <a:avLst/>
          </a:prstGeom>
        </p:spPr>
        <p:txBody>
          <a:bodyPr/>
          <a:lstStyle>
            <a:lvl1pPr marL="0" indent="0">
              <a:buSzTx/>
              <a:buFont typeface="Wingdings"/>
              <a:buNone/>
            </a:lvl1pPr>
          </a:lstStyle>
          <a:p>
            <a:r>
              <a:t>Usage: terraform destroy [options] [DIR]</a:t>
            </a:r>
          </a:p>
        </p:txBody>
      </p:sp>
      <p:sp>
        <p:nvSpPr>
          <p:cNvPr id="2000"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destroy</a:t>
            </a:r>
          </a:p>
        </p:txBody>
      </p:sp>
      <p:sp>
        <p:nvSpPr>
          <p:cNvPr id="200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https://www.terraform.io/docs/commands/destroy.html</a:t>
            </a:r>
          </a:p>
        </p:txBody>
      </p:sp>
    </p:spTree>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Rewrites all Terraform configuration files in the current working directory.</a:t>
            </a:r>
          </a:p>
          <a:p>
            <a:pPr marL="0" indent="0">
              <a:buSzTx/>
              <a:buFont typeface="Wingdings"/>
              <a:buNone/>
            </a:pPr>
            <a:endParaRPr/>
          </a:p>
          <a:p>
            <a:pPr marL="0" indent="0">
              <a:buSzTx/>
              <a:buFont typeface="Wingdings"/>
              <a:buNone/>
            </a:pPr>
            <a:r>
              <a:t>Usage: terraform fmt [options] [DIR]</a:t>
            </a:r>
          </a:p>
          <a:p>
            <a:pPr marL="0" indent="0">
              <a:buSzTx/>
              <a:buFont typeface="Wingdings"/>
              <a:buNone/>
            </a:pPr>
            <a:endParaRPr/>
          </a:p>
          <a:p>
            <a:pPr marL="0" indent="0">
              <a:buSzTx/>
              <a:buFont typeface="Wingdings"/>
              <a:buNone/>
            </a:pPr>
            <a:r>
              <a:t>Options:</a:t>
            </a:r>
          </a:p>
          <a:p>
            <a:pPr marL="0" indent="0">
              <a:buSzTx/>
              <a:buFont typeface="Wingdings"/>
              <a:buNone/>
            </a:pPr>
            <a:r>
              <a:t>-check=false 	Check if the input is formatted. Exit status will be 0 			if all input is properly formatted and non-zero 				otherwise.</a:t>
            </a:r>
          </a:p>
        </p:txBody>
      </p:sp>
      <p:sp>
        <p:nvSpPr>
          <p:cNvPr id="2004"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fmt</a:t>
            </a:r>
          </a:p>
        </p:txBody>
      </p:sp>
      <p:sp>
        <p:nvSpPr>
          <p:cNvPr id="200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https://www.terraform.io/docs/commands/fmt.html</a:t>
            </a:r>
          </a:p>
        </p:txBody>
      </p:sp>
    </p:spTree>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Usage: terraform validate [options] [dir]</a:t>
            </a:r>
          </a:p>
          <a:p>
            <a:pPr marL="0" indent="0">
              <a:buSzTx/>
              <a:buFont typeface="Wingdings"/>
              <a:buNone/>
            </a:pPr>
            <a:endParaRPr/>
          </a:p>
          <a:p>
            <a:pPr marL="0" indent="0">
              <a:buSzTx/>
              <a:buFont typeface="Wingdings"/>
              <a:buNone/>
            </a:pPr>
            <a:r>
              <a:t>Validate the terraform files in a directory. Validation includes a basic check of syntax as well as checking that all variables declared in the configuration are specified.</a:t>
            </a:r>
          </a:p>
        </p:txBody>
      </p:sp>
      <p:sp>
        <p:nvSpPr>
          <p:cNvPr id="2010"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validate</a:t>
            </a:r>
          </a:p>
        </p:txBody>
      </p:sp>
      <p:sp>
        <p:nvSpPr>
          <p:cNvPr id="201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https://www.terraform.io/docs/commands/validate.html</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Usage: terraform refresh [options] [dir]</a:t>
            </a:r>
          </a:p>
          <a:p>
            <a:pPr marL="0" indent="0">
              <a:buSzTx/>
              <a:buFont typeface="Wingdings"/>
              <a:buNone/>
            </a:pPr>
            <a:endParaRPr/>
          </a:p>
          <a:p>
            <a:pPr marL="0" indent="0">
              <a:buSzTx/>
              <a:buFont typeface="Wingdings"/>
              <a:buNone/>
            </a:pPr>
            <a:r>
              <a:t>Update the state file of your infrastructure with metadata that matches the physical resources they are tracking.</a:t>
            </a:r>
          </a:p>
          <a:p>
            <a:pPr marL="0" indent="0">
              <a:buSzTx/>
              <a:buFont typeface="Wingdings"/>
              <a:buNone/>
            </a:pPr>
            <a:br/>
            <a:r>
              <a:t>This will not modify your infrastructure, but it can modify your state file to update metadata. This metadata might cause new changes to occur when you generate a plan or call apply next.</a:t>
            </a:r>
          </a:p>
        </p:txBody>
      </p:sp>
      <p:sp>
        <p:nvSpPr>
          <p:cNvPr id="2014"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refresh</a:t>
            </a:r>
          </a:p>
        </p:txBody>
      </p:sp>
      <p:sp>
        <p:nvSpPr>
          <p:cNvPr id="201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https://www.terraform.io/docs/commands/refresh.html</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Text Placeholder 1"/>
          <p:cNvSpPr txBox="1">
            <a:spLocks noGrp="1"/>
          </p:cNvSpPr>
          <p:nvPr>
            <p:ph type="body" idx="1"/>
          </p:nvPr>
        </p:nvSpPr>
        <p:spPr>
          <a:xfrm>
            <a:off x="1453185" y="3349718"/>
            <a:ext cx="21745482" cy="9241294"/>
          </a:xfrm>
          <a:prstGeom prst="rect">
            <a:avLst/>
          </a:prstGeom>
        </p:spPr>
        <p:txBody>
          <a:bodyPr>
            <a:normAutofit/>
          </a:bodyPr>
          <a:lstStyle/>
          <a:p>
            <a:pPr marL="0" indent="0">
              <a:buNone/>
            </a:pPr>
            <a:r>
              <a:rPr lang="en-US" dirty="0"/>
              <a:t>Terraform is a tool for building, changing, and versioning infrastructure safely and efficiently. </a:t>
            </a:r>
          </a:p>
          <a:p>
            <a:pPr marL="0" indent="0">
              <a:buNone/>
            </a:pPr>
            <a:endParaRPr lang="en-US" dirty="0"/>
          </a:p>
          <a:p>
            <a:pPr marL="0" indent="0">
              <a:buNone/>
            </a:pPr>
            <a:endParaRPr lang="en-US" dirty="0"/>
          </a:p>
        </p:txBody>
      </p:sp>
      <p:sp>
        <p:nvSpPr>
          <p:cNvPr id="1404"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CA" dirty="0"/>
              <a:t>What is Terraform?</a:t>
            </a:r>
            <a:endParaRPr dirty="0"/>
          </a:p>
        </p:txBody>
      </p:sp>
      <p:sp>
        <p:nvSpPr>
          <p:cNvPr id="1405"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extLst>
      <p:ext uri="{BB962C8B-B14F-4D97-AF65-F5344CB8AC3E}">
        <p14:creationId xmlns:p14="http://schemas.microsoft.com/office/powerpoint/2010/main" val="1283234589"/>
      </p:ext>
    </p:extLst>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Usage: terraform output [options] [NAME]</a:t>
            </a:r>
          </a:p>
          <a:p>
            <a:pPr marL="0" indent="0">
              <a:buSzTx/>
              <a:buFont typeface="Wingdings"/>
              <a:buNone/>
            </a:pPr>
            <a:endParaRPr/>
          </a:p>
          <a:p>
            <a:pPr marL="0" indent="0">
              <a:buSzTx/>
              <a:buFont typeface="Wingdings"/>
              <a:buNone/>
            </a:pPr>
            <a:r>
              <a:t>Options:</a:t>
            </a:r>
          </a:p>
          <a:p>
            <a:pPr marL="0" indent="0">
              <a:buSzTx/>
              <a:buFont typeface="Wingdings"/>
              <a:buNone/>
            </a:pPr>
            <a:r>
              <a:t>-module=name 	If specified, returns the outputs for a specific 				module </a:t>
            </a:r>
          </a:p>
          <a:p>
            <a:pPr marL="0" indent="0">
              <a:buSzTx/>
              <a:buFont typeface="Wingdings"/>
              <a:buNone/>
            </a:pPr>
            <a:endParaRPr/>
          </a:p>
          <a:p>
            <a:pPr marL="0" indent="0">
              <a:buSzTx/>
              <a:buFont typeface="Wingdings"/>
              <a:buNone/>
            </a:pPr>
            <a:r>
              <a:t>-json 			If specified, machine readable output will be printed 			in JSON format</a:t>
            </a:r>
          </a:p>
        </p:txBody>
      </p:sp>
      <p:sp>
        <p:nvSpPr>
          <p:cNvPr id="2018"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output</a:t>
            </a:r>
          </a:p>
        </p:txBody>
      </p:sp>
      <p:sp>
        <p:nvSpPr>
          <p:cNvPr id="201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https://www.terraform.io/docs/commands/output.html</a:t>
            </a: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Creates an interactive console for interacting with Terraform.</a:t>
            </a:r>
          </a:p>
          <a:p>
            <a:pPr marL="0" indent="0">
              <a:buSzTx/>
              <a:buFont typeface="Wingdings"/>
              <a:buNone/>
            </a:pPr>
            <a:endParaRPr/>
          </a:p>
          <a:p>
            <a:pPr marL="0" indent="0">
              <a:buSzTx/>
              <a:buFont typeface="Wingdings"/>
              <a:buNone/>
            </a:pPr>
            <a:r>
              <a:t>Useful for experimenting with interpolations </a:t>
            </a:r>
          </a:p>
          <a:p>
            <a:pPr marL="0" indent="0">
              <a:buSzTx/>
              <a:buFont typeface="Wingdings"/>
              <a:buNone/>
            </a:pPr>
            <a:r>
              <a:t>and interacting with Terraform state.</a:t>
            </a:r>
          </a:p>
        </p:txBody>
      </p:sp>
      <p:sp>
        <p:nvSpPr>
          <p:cNvPr id="2022"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console</a:t>
            </a:r>
          </a:p>
        </p:txBody>
      </p:sp>
      <p:sp>
        <p:nvSpPr>
          <p:cNvPr id="2023"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https://www.terraform.io/docs/commands/console.html</a:t>
            </a:r>
          </a:p>
        </p:txBody>
      </p:sp>
      <p:pic>
        <p:nvPicPr>
          <p:cNvPr id="2024" name="Picture 4" descr="Picture 4"/>
          <p:cNvPicPr>
            <a:picLocks noChangeAspect="1"/>
          </p:cNvPicPr>
          <p:nvPr/>
        </p:nvPicPr>
        <p:blipFill>
          <a:blip r:embed="rId3"/>
          <a:stretch>
            <a:fillRect/>
          </a:stretch>
        </p:blipFill>
        <p:spPr>
          <a:xfrm>
            <a:off x="1451869" y="7300883"/>
            <a:ext cx="13378001" cy="4611256"/>
          </a:xfrm>
          <a:prstGeom prst="rect">
            <a:avLst/>
          </a:prstGeom>
          <a:ln w="12700">
            <a:miter lim="400000"/>
          </a:ln>
        </p:spPr>
      </p:pic>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Usage: terraform graph [options] [DIR]</a:t>
            </a:r>
          </a:p>
          <a:p>
            <a:pPr marL="0" indent="0">
              <a:buSzTx/>
              <a:buFont typeface="Wingdings"/>
              <a:buNone/>
            </a:pPr>
            <a:endParaRPr/>
          </a:p>
          <a:p>
            <a:pPr marL="0" indent="0">
              <a:buSzTx/>
              <a:buFont typeface="Wingdings"/>
              <a:buNone/>
            </a:pPr>
            <a:r>
              <a:t>Outputs the visual execution graph of Terraform resources according to configuration files in DIR (or the current directory if omitted).</a:t>
            </a:r>
          </a:p>
          <a:p>
            <a:pPr marL="0" indent="0">
              <a:buSzTx/>
              <a:buFont typeface="Wingdings"/>
              <a:buNone/>
            </a:pPr>
            <a:endParaRPr/>
          </a:p>
          <a:p>
            <a:pPr marL="0" indent="0">
              <a:buSzTx/>
              <a:buFont typeface="Wingdings"/>
              <a:buNone/>
            </a:pPr>
            <a:r>
              <a:t>The graph is outputted in DOT format. </a:t>
            </a:r>
          </a:p>
        </p:txBody>
      </p:sp>
      <p:sp>
        <p:nvSpPr>
          <p:cNvPr id="2029"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graph</a:t>
            </a:r>
          </a:p>
        </p:txBody>
      </p:sp>
      <p:sp>
        <p:nvSpPr>
          <p:cNvPr id="2030"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https://www.terraform.io/docs/commands/graph.html</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 name="Text Placeholder 1"/>
          <p:cNvSpPr txBox="1">
            <a:spLocks noGrp="1"/>
          </p:cNvSpPr>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A31515"/>
                </a:solidFill>
                <a:latin typeface="Menlo"/>
                <a:ea typeface="Menlo"/>
                <a:cs typeface="Menlo"/>
                <a:sym typeface="Menlo"/>
              </a:defRPr>
            </a:pPr>
            <a:r>
              <a:t>terraform graph | </a:t>
            </a:r>
          </a:p>
          <a:p>
            <a:pPr marL="0" indent="0">
              <a:spcBef>
                <a:spcPts val="0"/>
              </a:spcBef>
              <a:buSzTx/>
              <a:buFont typeface="Wingdings"/>
              <a:buNone/>
              <a:defRPr>
                <a:solidFill>
                  <a:srgbClr val="A31515"/>
                </a:solidFill>
                <a:latin typeface="Menlo"/>
                <a:ea typeface="Menlo"/>
                <a:cs typeface="Menlo"/>
                <a:sym typeface="Menlo"/>
              </a:defRPr>
            </a:pPr>
            <a:r>
              <a:t>dot -Tsvg &gt; graph.svg</a:t>
            </a:r>
          </a:p>
        </p:txBody>
      </p:sp>
      <p:sp>
        <p:nvSpPr>
          <p:cNvPr id="2033" name="Title 2"/>
          <p:cNvSpPr txBox="1">
            <a:spLocks noGrp="1"/>
          </p:cNvSpPr>
          <p:nvPr>
            <p:ph type="title"/>
          </p:nvPr>
        </p:nvSpPr>
        <p:spPr>
          <a:xfrm>
            <a:off x="1451868" y="783573"/>
            <a:ext cx="21746798" cy="1784533"/>
          </a:xfrm>
          <a:prstGeom prst="rect">
            <a:avLst/>
          </a:prstGeom>
        </p:spPr>
        <p:txBody>
          <a:bodyPr/>
          <a:lstStyle>
            <a:lvl1pPr>
              <a:defRPr spc="-200"/>
            </a:lvl1pPr>
          </a:lstStyle>
          <a:p>
            <a:r>
              <a:t>Commands - graph</a:t>
            </a:r>
          </a:p>
        </p:txBody>
      </p:sp>
      <p:sp>
        <p:nvSpPr>
          <p:cNvPr id="2034"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https://www.terraform.io/docs/commands/graph.html</a:t>
            </a:r>
          </a:p>
        </p:txBody>
      </p:sp>
      <p:pic>
        <p:nvPicPr>
          <p:cNvPr id="2035" name="Picture 4" descr="Picture 4"/>
          <p:cNvPicPr>
            <a:picLocks noChangeAspect="1"/>
          </p:cNvPicPr>
          <p:nvPr/>
        </p:nvPicPr>
        <p:blipFill>
          <a:blip r:embed="rId2"/>
          <a:stretch>
            <a:fillRect/>
          </a:stretch>
        </p:blipFill>
        <p:spPr>
          <a:xfrm>
            <a:off x="11815040" y="2251363"/>
            <a:ext cx="11671301" cy="9601201"/>
          </a:xfrm>
          <a:prstGeom prst="rect">
            <a:avLst/>
          </a:prstGeom>
          <a:ln w="12700">
            <a:miter lim="400000"/>
          </a:ln>
        </p:spPr>
      </p:pic>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 name="Text Placeholder 1"/>
          <p:cNvSpPr txBox="1">
            <a:spLocks noGrp="1"/>
          </p:cNvSpPr>
          <p:nvPr>
            <p:ph type="body" idx="1"/>
          </p:nvPr>
        </p:nvSpPr>
        <p:spPr>
          <a:xfrm>
            <a:off x="1453185" y="3349718"/>
            <a:ext cx="21745482" cy="9241294"/>
          </a:xfrm>
          <a:prstGeom prst="rect">
            <a:avLst/>
          </a:prstGeom>
        </p:spPr>
        <p:txBody>
          <a:bodyPr/>
          <a:lstStyle/>
          <a:p>
            <a:r>
              <a:t>- state (list, mv, pull, push, rm, show)</a:t>
            </a:r>
          </a:p>
          <a:p>
            <a:r>
              <a:t>- import</a:t>
            </a:r>
          </a:p>
          <a:p>
            <a:r>
              <a:t>- taint/untaint</a:t>
            </a:r>
          </a:p>
        </p:txBody>
      </p:sp>
      <p:sp>
        <p:nvSpPr>
          <p:cNvPr id="2038" name="Title 2"/>
          <p:cNvSpPr txBox="1">
            <a:spLocks noGrp="1"/>
          </p:cNvSpPr>
          <p:nvPr>
            <p:ph type="title"/>
          </p:nvPr>
        </p:nvSpPr>
        <p:spPr>
          <a:xfrm>
            <a:off x="1451868" y="783573"/>
            <a:ext cx="21746798" cy="1784533"/>
          </a:xfrm>
          <a:prstGeom prst="rect">
            <a:avLst/>
          </a:prstGeom>
        </p:spPr>
        <p:txBody>
          <a:bodyPr/>
          <a:lstStyle>
            <a:lvl1pPr>
              <a:defRPr spc="-200"/>
            </a:lvl1pPr>
          </a:lstStyle>
          <a:p>
            <a:r>
              <a:t>Advanced Commands</a:t>
            </a:r>
          </a:p>
        </p:txBody>
      </p:sp>
      <p:sp>
        <p:nvSpPr>
          <p:cNvPr id="2039"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ext Placeholder 3"/>
          <p:cNvSpPr txBox="1">
            <a:spLocks noGrp="1"/>
          </p:cNvSpPr>
          <p:nvPr>
            <p:ph type="body" sz="quarter" idx="1"/>
          </p:nvPr>
        </p:nvSpPr>
        <p:spPr>
          <a:xfrm>
            <a:off x="7996235" y="7540258"/>
            <a:ext cx="12890739" cy="2184402"/>
          </a:xfrm>
          <a:prstGeom prst="rect">
            <a:avLst/>
          </a:prstGeom>
        </p:spPr>
        <p:txBody>
          <a:bodyPr/>
          <a:lstStyle/>
          <a:p>
            <a:endParaRPr/>
          </a:p>
        </p:txBody>
      </p:sp>
      <p:sp>
        <p:nvSpPr>
          <p:cNvPr id="2057" name="Title 2"/>
          <p:cNvSpPr txBox="1">
            <a:spLocks noGrp="1"/>
          </p:cNvSpPr>
          <p:nvPr>
            <p:ph type="title"/>
          </p:nvPr>
        </p:nvSpPr>
        <p:spPr>
          <a:xfrm>
            <a:off x="7996235" y="4148299"/>
            <a:ext cx="13030202" cy="3315759"/>
          </a:xfrm>
          <a:prstGeom prst="rect">
            <a:avLst/>
          </a:prstGeom>
        </p:spPr>
        <p:txBody>
          <a:bodyPr/>
          <a:lstStyle/>
          <a:p>
            <a:r>
              <a:rPr lang="en-US" dirty="0"/>
              <a:t>Azure Secrets with Terraform</a:t>
            </a:r>
            <a:endParaRPr dirty="0"/>
          </a:p>
        </p:txBody>
      </p:sp>
    </p:spTree>
    <p:extLst>
      <p:ext uri="{BB962C8B-B14F-4D97-AF65-F5344CB8AC3E}">
        <p14:creationId xmlns:p14="http://schemas.microsoft.com/office/powerpoint/2010/main" val="612093366"/>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rPr lang="en-US" dirty="0"/>
              <a:t>In any real world Infrastructure as Code project, you will have secrets such as tokens, passwords, connection strings, certificates, encryption keys, etc. that are required in order to provision the desired resources. Although these are required by the code, you should </a:t>
            </a:r>
            <a:r>
              <a:rPr lang="en-US" b="1" u="sng" dirty="0"/>
              <a:t>NOT</a:t>
            </a:r>
            <a:r>
              <a:rPr lang="en-US" dirty="0"/>
              <a:t> include the actual secret in the code.</a:t>
            </a:r>
          </a:p>
          <a:p>
            <a:pPr marL="0" indent="0">
              <a:buSzTx/>
              <a:buFont typeface="Wingdings"/>
              <a:buNone/>
            </a:pPr>
            <a:endParaRPr lang="en-US" dirty="0"/>
          </a:p>
          <a:p>
            <a:pPr marL="0" indent="0">
              <a:buSzTx/>
              <a:buFont typeface="Wingdings"/>
              <a:buNone/>
            </a:pPr>
            <a:r>
              <a:rPr lang="en-US" dirty="0"/>
              <a:t>There are a number of ways to reference secrets from code of varying ease of use and security. A good practice in Azure is to use </a:t>
            </a:r>
            <a:r>
              <a:rPr lang="en-US" dirty="0">
                <a:hlinkClick r:id="rId3">
                  <a:extLst>
                    <a:ext uri="{A12FA001-AC4F-418D-AE19-62706E023703}">
                      <ahyp:hlinkClr xmlns:ahyp="http://schemas.microsoft.com/office/drawing/2018/hyperlinkcolor" val="tx"/>
                    </a:ext>
                  </a:extLst>
                </a:hlinkClick>
              </a:rPr>
              <a:t>Azure Key Vault</a:t>
            </a:r>
            <a:r>
              <a:rPr lang="en-US" dirty="0"/>
              <a:t>, to store, manage and reference your secrets.</a:t>
            </a:r>
            <a:endParaRPr dirty="0"/>
          </a:p>
        </p:txBody>
      </p:sp>
      <p:sp>
        <p:nvSpPr>
          <p:cNvPr id="1945" name="Title 2"/>
          <p:cNvSpPr txBox="1">
            <a:spLocks noGrp="1"/>
          </p:cNvSpPr>
          <p:nvPr>
            <p:ph type="title"/>
          </p:nvPr>
        </p:nvSpPr>
        <p:spPr>
          <a:xfrm>
            <a:off x="1451868" y="783573"/>
            <a:ext cx="21746798" cy="1784533"/>
          </a:xfrm>
          <a:prstGeom prst="rect">
            <a:avLst/>
          </a:prstGeom>
        </p:spPr>
        <p:txBody>
          <a:bodyPr/>
          <a:lstStyle>
            <a:lvl1pPr>
              <a:defRPr spc="-200"/>
            </a:lvl1pPr>
          </a:lstStyle>
          <a:p>
            <a:r>
              <a:rPr lang="en-US" dirty="0"/>
              <a:t>Azure Secrets</a:t>
            </a:r>
            <a:endParaRPr dirty="0"/>
          </a:p>
        </p:txBody>
      </p:sp>
      <p:sp>
        <p:nvSpPr>
          <p:cNvPr id="194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endParaRPr dirty="0"/>
          </a:p>
        </p:txBody>
      </p:sp>
    </p:spTree>
    <p:extLst>
      <p:ext uri="{BB962C8B-B14F-4D97-AF65-F5344CB8AC3E}">
        <p14:creationId xmlns:p14="http://schemas.microsoft.com/office/powerpoint/2010/main" val="3182077857"/>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Text Placeholder 8"/>
          <p:cNvSpPr txBox="1">
            <a:spLocks noGrp="1"/>
          </p:cNvSpPr>
          <p:nvPr>
            <p:ph type="body" sz="quarter" idx="1"/>
          </p:nvPr>
        </p:nvSpPr>
        <p:spPr>
          <a:xfrm>
            <a:off x="7997753" y="7527558"/>
            <a:ext cx="13027165" cy="2184402"/>
          </a:xfrm>
          <a:prstGeom prst="rect">
            <a:avLst/>
          </a:prstGeom>
        </p:spPr>
        <p:txBody>
          <a:bodyPr/>
          <a:lstStyle/>
          <a:p>
            <a:r>
              <a:rPr lang="de-CH" dirty="0"/>
              <a:t>08 – Work </a:t>
            </a:r>
            <a:r>
              <a:rPr lang="de-CH" dirty="0" err="1"/>
              <a:t>with</a:t>
            </a:r>
            <a:r>
              <a:rPr lang="de-CH" dirty="0"/>
              <a:t> Azure </a:t>
            </a:r>
            <a:r>
              <a:rPr lang="de-CH" dirty="0" err="1"/>
              <a:t>Secrets</a:t>
            </a:r>
            <a:endParaRPr lang="de-CH" dirty="0"/>
          </a:p>
        </p:txBody>
      </p:sp>
      <p:sp>
        <p:nvSpPr>
          <p:cNvPr id="1937" name="Title 7"/>
          <p:cNvSpPr txBox="1">
            <a:spLocks noGrp="1"/>
          </p:cNvSpPr>
          <p:nvPr>
            <p:ph type="title"/>
          </p:nvPr>
        </p:nvSpPr>
        <p:spPr>
          <a:xfrm>
            <a:off x="7996235" y="4148299"/>
            <a:ext cx="13030202" cy="3315759"/>
          </a:xfrm>
          <a:prstGeom prst="rect">
            <a:avLst/>
          </a:prstGeom>
        </p:spPr>
        <p:txBody>
          <a:bodyPr/>
          <a:lstStyle/>
          <a:p>
            <a:r>
              <a:rPr dirty="0"/>
              <a:t>Challenge</a:t>
            </a:r>
          </a:p>
        </p:txBody>
      </p:sp>
    </p:spTree>
    <p:extLst>
      <p:ext uri="{BB962C8B-B14F-4D97-AF65-F5344CB8AC3E}">
        <p14:creationId xmlns:p14="http://schemas.microsoft.com/office/powerpoint/2010/main" val="1456938270"/>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ext Placeholder 3"/>
          <p:cNvSpPr txBox="1">
            <a:spLocks noGrp="1"/>
          </p:cNvSpPr>
          <p:nvPr>
            <p:ph type="body" sz="quarter" idx="1"/>
          </p:nvPr>
        </p:nvSpPr>
        <p:spPr>
          <a:xfrm>
            <a:off x="7996235" y="7540258"/>
            <a:ext cx="12890739" cy="2184402"/>
          </a:xfrm>
          <a:prstGeom prst="rect">
            <a:avLst/>
          </a:prstGeom>
        </p:spPr>
        <p:txBody>
          <a:bodyPr/>
          <a:lstStyle/>
          <a:p>
            <a:endParaRPr/>
          </a:p>
        </p:txBody>
      </p:sp>
      <p:sp>
        <p:nvSpPr>
          <p:cNvPr id="2057" name="Title 2"/>
          <p:cNvSpPr txBox="1">
            <a:spLocks noGrp="1"/>
          </p:cNvSpPr>
          <p:nvPr>
            <p:ph type="title"/>
          </p:nvPr>
        </p:nvSpPr>
        <p:spPr>
          <a:xfrm>
            <a:off x="7996235" y="4148299"/>
            <a:ext cx="13030202" cy="3315759"/>
          </a:xfrm>
          <a:prstGeom prst="rect">
            <a:avLst/>
          </a:prstGeom>
        </p:spPr>
        <p:txBody>
          <a:bodyPr/>
          <a:lstStyle/>
          <a:p>
            <a:r>
              <a:rPr lang="en-US" dirty="0"/>
              <a:t>Azure DevOps with Terraform</a:t>
            </a:r>
            <a:endParaRPr dirty="0"/>
          </a:p>
        </p:txBody>
      </p:sp>
    </p:spTree>
    <p:extLst>
      <p:ext uri="{BB962C8B-B14F-4D97-AF65-F5344CB8AC3E}">
        <p14:creationId xmlns:p14="http://schemas.microsoft.com/office/powerpoint/2010/main" val="234169352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2634354"/>
            <a:ext cx="24384002" cy="11216829"/>
            <a:chOff x="-1" y="1331128"/>
            <a:chExt cx="12436476" cy="5720875"/>
          </a:xfrm>
          <a:noFill/>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2096499" y="1331128"/>
              <a:ext cx="8862126" cy="5019374"/>
            </a:xfrm>
            <a:prstGeom prst="rect">
              <a:avLst/>
            </a:prstGeom>
            <a:grp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a:xfrm>
            <a:off x="1462449" y="637912"/>
            <a:ext cx="22672078" cy="1516044"/>
          </a:xfrm>
        </p:spPr>
        <p:txBody>
          <a:bodyPr/>
          <a:lstStyle/>
          <a:p>
            <a:r>
              <a:rPr lang="en-US" dirty="0">
                <a:solidFill>
                  <a:schemeClr val="bg1"/>
                </a:solidFill>
              </a:rPr>
              <a:t>What is DevOps?</a:t>
            </a:r>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2979073" y="2514567"/>
            <a:ext cx="8125398" cy="1230899"/>
            <a:chOff x="1519403" y="1281997"/>
            <a:chExt cx="4144165" cy="627791"/>
          </a:xfrm>
        </p:grpSpPr>
        <p:sp>
          <p:nvSpPr>
            <p:cNvPr id="6" name="Rectangle 5"/>
            <p:cNvSpPr/>
            <p:nvPr/>
          </p:nvSpPr>
          <p:spPr bwMode="auto">
            <a:xfrm>
              <a:off x="1519403" y="1281997"/>
              <a:ext cx="3097834" cy="5784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4" tIns="179284" rIns="179284" bIns="179284" numCol="1" spcCol="0" rtlCol="0" fromWordArt="0" anchor="ctr" anchorCtr="0" forceAA="0" compatLnSpc="1">
              <a:prstTxWarp prst="textNoShape">
                <a:avLst/>
              </a:prstTxWarp>
              <a:spAutoFit/>
            </a:bodyPr>
            <a:lstStyle/>
            <a:p>
              <a:pPr defTabSz="1828734">
                <a:defRPr/>
              </a:pPr>
              <a:r>
                <a:rPr lang="en-US" sz="3136" dirty="0">
                  <a:solidFill>
                    <a:srgbClr val="5C4EE5"/>
                  </a:solidFill>
                  <a:latin typeface="Segoe UI"/>
                </a:rPr>
                <a:t>“Development and o</a:t>
              </a:r>
              <a:r>
                <a:rPr lang="en-US" sz="3136" dirty="0" err="1">
                  <a:solidFill>
                    <a:srgbClr val="5C4EE5"/>
                  </a:solidFill>
                  <a:latin typeface="Segoe UI"/>
                </a:rPr>
                <a:t>perations</a:t>
              </a:r>
              <a:r>
                <a:rPr lang="en-US" sz="3136" dirty="0">
                  <a:solidFill>
                    <a:srgbClr val="5C4EE5"/>
                  </a:solidFill>
                  <a:latin typeface="Segoe U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1449836" y="7596662"/>
            <a:ext cx="4972046" cy="1187993"/>
            <a:chOff x="471488" y="3869823"/>
            <a:chExt cx="2535873" cy="605907"/>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69823"/>
              <a:ext cx="1357312" cy="3864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4" tIns="179284" rIns="179284" bIns="179284" numCol="1" spcCol="0" rtlCol="0" fromWordArt="0" anchor="ctr" anchorCtr="0" forceAA="0" compatLnSpc="1">
              <a:prstTxWarp prst="textNoShape">
                <a:avLst/>
              </a:prstTxWarp>
              <a:spAutoFit/>
            </a:bodyPr>
            <a:lstStyle/>
            <a:p>
              <a:pPr defTabSz="1828734">
                <a:defRPr/>
              </a:pPr>
              <a:r>
                <a:rPr lang="en-US" sz="3136" dirty="0">
                  <a:solidFill>
                    <a:srgbClr val="5C4EE5"/>
                  </a:solidFill>
                </a:rPr>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4583157" y="6279707"/>
            <a:ext cx="6859782" cy="1187993"/>
            <a:chOff x="2337528" y="3202317"/>
            <a:chExt cx="3498667" cy="605907"/>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202317"/>
              <a:ext cx="1529850" cy="38647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4" tIns="179284" rIns="179284" bIns="179284" numCol="1" spcCol="0" rtlCol="0" fromWordArt="0" anchor="ctr" anchorCtr="0" forceAA="0" compatLnSpc="1">
              <a:prstTxWarp prst="textNoShape">
                <a:avLst/>
              </a:prstTxWarp>
              <a:spAutoFit/>
            </a:bodyPr>
            <a:lstStyle/>
            <a:p>
              <a:pPr defTabSz="1828734">
                <a:defRPr/>
              </a:pPr>
              <a:r>
                <a:rPr lang="en-US" sz="3136" dirty="0">
                  <a:solidFill>
                    <a:srgbClr val="5C4EE5"/>
                  </a:solidFill>
                </a:rPr>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18217660" y="7177732"/>
            <a:ext cx="4716504" cy="1323523"/>
            <a:chOff x="9291480" y="3660332"/>
            <a:chExt cx="2405540" cy="675031"/>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60332"/>
              <a:ext cx="1689420" cy="5833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4" tIns="179284" rIns="179284" bIns="179284" numCol="1" spcCol="0" rtlCol="0" fromWordArt="0" anchor="ctr" anchorCtr="0" forceAA="0" compatLnSpc="1">
              <a:prstTxWarp prst="textNoShape">
                <a:avLst/>
              </a:prstTxWarp>
              <a:spAutoFit/>
            </a:bodyPr>
            <a:lstStyle/>
            <a:p>
              <a:pPr defTabSz="1828734">
                <a:defRPr/>
              </a:pPr>
              <a:r>
                <a:rPr lang="en-US" sz="3136" dirty="0">
                  <a:solidFill>
                    <a:srgbClr val="5C4EE5"/>
                  </a:solidFill>
                </a:rPr>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68233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6"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387" name="Title 2"/>
          <p:cNvSpPr txBox="1">
            <a:spLocks noGrp="1"/>
          </p:cNvSpPr>
          <p:nvPr>
            <p:ph type="title"/>
          </p:nvPr>
        </p:nvSpPr>
        <p:spPr>
          <a:xfrm>
            <a:off x="7996235" y="4148299"/>
            <a:ext cx="13030202" cy="3315759"/>
          </a:xfrm>
          <a:prstGeom prst="rect">
            <a:avLst/>
          </a:prstGeom>
        </p:spPr>
        <p:txBody>
          <a:bodyPr/>
          <a:lstStyle/>
          <a:p>
            <a:r>
              <a:t>Azure Resource </a:t>
            </a:r>
            <a:br/>
            <a:r>
              <a:t>Manager</a:t>
            </a:r>
          </a:p>
        </p:txBody>
      </p:sp>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1518332" y="2002732"/>
            <a:ext cx="22676332" cy="553998"/>
          </a:xfrm>
        </p:spPr>
        <p:txBody>
          <a:bodyPr/>
          <a:lstStyle/>
          <a:p>
            <a:r>
              <a:rPr lang="en-US" sz="360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522586" y="760907"/>
            <a:ext cx="22672078" cy="1478686"/>
          </a:xfrm>
        </p:spPr>
        <p:txBody>
          <a:bodyPr/>
          <a:lstStyle/>
          <a:p>
            <a:r>
              <a:rPr lang="en-US" spc="-196" dirty="0">
                <a:solidFill>
                  <a:schemeClr val="bg1"/>
                </a:solidFill>
              </a:rPr>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1041635" y="3798556"/>
            <a:ext cx="11433640" cy="7772012"/>
            <a:chOff x="449966" y="1440936"/>
            <a:chExt cx="508073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768717" y="1440936"/>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68890" tIns="1523706" rIns="358518" bIns="286814" numCol="1" spcCol="0" rtlCol="0" fromWordArt="0" anchor="t" anchorCtr="0" forceAA="0" compatLnSpc="1">
              <a:prstTxWarp prst="textNoShape">
                <a:avLst/>
              </a:prstTxWarp>
              <a:noAutofit/>
            </a:bodyPr>
            <a:lstStyle/>
            <a:p>
              <a:pPr>
                <a:lnSpc>
                  <a:spcPct val="100000"/>
                </a:lnSpc>
              </a:pPr>
              <a:r>
                <a:rPr lang="en-US" sz="6000" dirty="0">
                  <a:latin typeface="Tahoma"/>
                  <a:ea typeface="Tahoma"/>
                  <a:cs typeface="Tahoma"/>
                  <a:sym typeface="Tahoma"/>
                </a:rPr>
                <a:t>DevOps is the union of people, process, and products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449966" y="1698672"/>
              <a:ext cx="595216" cy="849318"/>
            </a:xfrm>
            <a:prstGeom prst="rect">
              <a:avLst/>
            </a:prstGeom>
          </p:spPr>
          <p:txBody>
            <a:bodyPr wrap="none">
              <a:spAutoFit/>
            </a:bodyPr>
            <a:lstStyle/>
            <a:p>
              <a:pPr>
                <a:defRPr/>
              </a:pPr>
              <a:r>
                <a:rPr lang="en-US" sz="12546" spc="-20" dirty="0">
                  <a:ln w="3175">
                    <a:noFill/>
                  </a:ln>
                  <a:solidFill>
                    <a:srgbClr val="5C4EE5"/>
                  </a:solidFill>
                  <a:latin typeface="Rockwell Extra Bold" panose="02060903040505020403" pitchFamily="18" charset="0"/>
                  <a:cs typeface="Segoe UI" pitchFamily="34" charset="0"/>
                </a:rPr>
                <a:t>“</a:t>
              </a:r>
              <a:endParaRPr lang="en-US" sz="12546" dirty="0">
                <a:solidFill>
                  <a:srgbClr val="5C4EE5"/>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4935486" y="3943091"/>
              <a:ext cx="595216" cy="849318"/>
            </a:xfrm>
            <a:prstGeom prst="rect">
              <a:avLst/>
            </a:prstGeom>
          </p:spPr>
          <p:txBody>
            <a:bodyPr wrap="none">
              <a:spAutoFit/>
            </a:bodyPr>
            <a:lstStyle/>
            <a:p>
              <a:pPr>
                <a:defRPr/>
              </a:pPr>
              <a:r>
                <a:rPr lang="en-US" sz="12546" spc="-20" dirty="0">
                  <a:ln w="3175">
                    <a:noFill/>
                  </a:ln>
                  <a:solidFill>
                    <a:srgbClr val="5C4EE5"/>
                  </a:solidFill>
                  <a:latin typeface="Rockwell Extra Bold" panose="02060903040505020403" pitchFamily="18" charset="0"/>
                  <a:cs typeface="Segoe UI" pitchFamily="34" charset="0"/>
                </a:rPr>
                <a:t>”</a:t>
              </a:r>
              <a:endParaRPr lang="en-US" sz="12546" dirty="0">
                <a:solidFill>
                  <a:srgbClr val="5C4EE5"/>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13527426" y="2765739"/>
            <a:ext cx="8857060" cy="8890022"/>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3136" dirty="0">
              <a:solidFill>
                <a:srgbClr val="5C4EE5"/>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14317398" y="2270340"/>
            <a:ext cx="2538784" cy="2548232"/>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r>
              <a:rPr lang="en-US" sz="3136" dirty="0">
                <a:solidFill>
                  <a:srgbClr val="5C4EE5"/>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16196786" y="5521172"/>
            <a:ext cx="3316552" cy="363436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1792020">
                <a:lnSpc>
                  <a:spcPct val="90000"/>
                </a:lnSpc>
                <a:spcBef>
                  <a:spcPts val="1538"/>
                </a:spcBef>
                <a:defRPr/>
              </a:pPr>
              <a:r>
                <a:rPr lang="en-US" sz="3530" spc="20" dirty="0">
                  <a:ln w="3175">
                    <a:noFill/>
                  </a:ln>
                  <a:solidFill>
                    <a:schemeClr val="tx2"/>
                  </a:solidFill>
                  <a:cs typeface="Segoe UI Semilight" panose="020B0402040204020203" pitchFamily="34" charset="0"/>
                </a:rPr>
                <a:t>Continuous</a:t>
              </a:r>
              <a:br>
                <a:rPr lang="en-US" sz="3530" spc="20" dirty="0">
                  <a:ln w="3175">
                    <a:noFill/>
                  </a:ln>
                  <a:solidFill>
                    <a:schemeClr val="tx2"/>
                  </a:solidFill>
                  <a:cs typeface="Segoe UI Semilight" panose="020B0402040204020203" pitchFamily="34" charset="0"/>
                </a:rPr>
              </a:br>
              <a:r>
                <a:rPr lang="en-US" sz="3530" spc="2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18666292" y="1994482"/>
            <a:ext cx="2538784" cy="2548232"/>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3136" dirty="0">
              <a:solidFill>
                <a:srgbClr val="5C4EE5"/>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18992639" y="2741521"/>
            <a:ext cx="1902351" cy="1013601"/>
          </a:xfrm>
          <a:prstGeom prst="rect">
            <a:avLst/>
          </a:prstGeom>
          <a:noFill/>
        </p:spPr>
        <p:txBody>
          <a:bodyPr wrap="none" lIns="358570" tIns="286856" rIns="358570" bIns="286856" rtlCol="0">
            <a:spAutoFit/>
          </a:bodyPr>
          <a:lstStyle/>
          <a:p>
            <a:pPr>
              <a:lnSpc>
                <a:spcPct val="90000"/>
              </a:lnSpc>
              <a:spcAft>
                <a:spcPts val="1176"/>
              </a:spcAft>
            </a:pPr>
            <a:r>
              <a:rPr lang="en-US" sz="3136" dirty="0">
                <a:solidFill>
                  <a:srgbClr val="5C4EE5"/>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21172740" y="5976042"/>
            <a:ext cx="2538784" cy="2548232"/>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3136" dirty="0">
              <a:solidFill>
                <a:srgbClr val="5C4EE5"/>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21391476" y="6743257"/>
            <a:ext cx="2097917" cy="1013601"/>
          </a:xfrm>
          <a:prstGeom prst="rect">
            <a:avLst/>
          </a:prstGeom>
          <a:noFill/>
        </p:spPr>
        <p:txBody>
          <a:bodyPr wrap="none" lIns="358570" tIns="286856" rIns="358570" bIns="286856" rtlCol="0">
            <a:spAutoFit/>
          </a:bodyPr>
          <a:lstStyle/>
          <a:p>
            <a:pPr>
              <a:lnSpc>
                <a:spcPct val="90000"/>
              </a:lnSpc>
              <a:spcAft>
                <a:spcPts val="1176"/>
              </a:spcAft>
            </a:pPr>
            <a:r>
              <a:rPr lang="en-US" sz="3136" dirty="0">
                <a:solidFill>
                  <a:srgbClr val="5C4EE5"/>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18865110" y="9650496"/>
            <a:ext cx="2538784" cy="2548232"/>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3136" dirty="0">
              <a:solidFill>
                <a:srgbClr val="5C4EE5"/>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18992639" y="10030800"/>
            <a:ext cx="2325382" cy="1882172"/>
          </a:xfrm>
          <a:prstGeom prst="rect">
            <a:avLst/>
          </a:prstGeom>
          <a:noFill/>
        </p:spPr>
        <p:txBody>
          <a:bodyPr wrap="square" lIns="358570" tIns="286856" rIns="358570" bIns="286856" rtlCol="0">
            <a:spAutoFit/>
          </a:bodyPr>
          <a:lstStyle/>
          <a:p>
            <a:pPr algn="ctr">
              <a:lnSpc>
                <a:spcPct val="90000"/>
              </a:lnSpc>
              <a:spcAft>
                <a:spcPts val="1176"/>
              </a:spcAft>
            </a:pPr>
            <a:r>
              <a:rPr lang="en-US" sz="3136" dirty="0">
                <a:solidFill>
                  <a:srgbClr val="5C4EE5"/>
                </a:solidFill>
                <a:ea typeface="Segoe UI" pitchFamily="34" charset="0"/>
                <a:cs typeface="Segoe UI" pitchFamily="34" charset="0"/>
              </a:rPr>
              <a:t>Monitor </a:t>
            </a:r>
            <a:br>
              <a:rPr lang="en-US" sz="3136" dirty="0">
                <a:solidFill>
                  <a:srgbClr val="5C4EE5"/>
                </a:solidFill>
                <a:ea typeface="Segoe UI" pitchFamily="34" charset="0"/>
                <a:cs typeface="Segoe UI" pitchFamily="34" charset="0"/>
              </a:rPr>
            </a:br>
            <a:r>
              <a:rPr lang="en-US" sz="3136" dirty="0">
                <a:solidFill>
                  <a:srgbClr val="5C4EE5"/>
                </a:solidFill>
                <a:ea typeface="Segoe UI" pitchFamily="34" charset="0"/>
                <a:cs typeface="Segoe UI" pitchFamily="34" charset="0"/>
              </a:rPr>
              <a:t>&amp; </a:t>
            </a:r>
            <a:br>
              <a:rPr lang="en-US" sz="3136" dirty="0">
                <a:solidFill>
                  <a:srgbClr val="5C4EE5"/>
                </a:solidFill>
                <a:ea typeface="Segoe UI" pitchFamily="34" charset="0"/>
                <a:cs typeface="Segoe UI" pitchFamily="34" charset="0"/>
              </a:rPr>
            </a:br>
            <a:r>
              <a:rPr lang="en-US" sz="3136" dirty="0">
                <a:solidFill>
                  <a:srgbClr val="5C4EE5"/>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14320856" y="9698068"/>
            <a:ext cx="2538784" cy="2548232"/>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3136" dirty="0">
              <a:solidFill>
                <a:srgbClr val="5C4EE5"/>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14424101" y="10030796"/>
            <a:ext cx="2325382" cy="1882172"/>
          </a:xfrm>
          <a:prstGeom prst="rect">
            <a:avLst/>
          </a:prstGeom>
          <a:noFill/>
        </p:spPr>
        <p:txBody>
          <a:bodyPr wrap="square" lIns="358570" tIns="286856" rIns="358570" bIns="286856" rtlCol="0">
            <a:spAutoFit/>
          </a:bodyPr>
          <a:lstStyle/>
          <a:p>
            <a:pPr algn="ctr">
              <a:lnSpc>
                <a:spcPct val="90000"/>
              </a:lnSpc>
              <a:spcAft>
                <a:spcPts val="1176"/>
              </a:spcAft>
            </a:pPr>
            <a:r>
              <a:rPr lang="en-US" sz="3136" dirty="0">
                <a:solidFill>
                  <a:srgbClr val="5C4EE5"/>
                </a:solidFill>
                <a:ea typeface="Segoe UI" pitchFamily="34" charset="0"/>
                <a:cs typeface="Segoe UI" pitchFamily="34" charset="0"/>
              </a:rPr>
              <a:t>Plan </a:t>
            </a:r>
            <a:br>
              <a:rPr lang="en-US" sz="3136" dirty="0">
                <a:solidFill>
                  <a:srgbClr val="5C4EE5"/>
                </a:solidFill>
                <a:ea typeface="Segoe UI" pitchFamily="34" charset="0"/>
                <a:cs typeface="Segoe UI" pitchFamily="34" charset="0"/>
              </a:rPr>
            </a:br>
            <a:r>
              <a:rPr lang="en-US" sz="3136" dirty="0">
                <a:solidFill>
                  <a:srgbClr val="5C4EE5"/>
                </a:solidFill>
                <a:ea typeface="Segoe UI" pitchFamily="34" charset="0"/>
                <a:cs typeface="Segoe UI" pitchFamily="34" charset="0"/>
              </a:rPr>
              <a:t>&amp; </a:t>
            </a:r>
            <a:br>
              <a:rPr lang="en-US" sz="3136" dirty="0">
                <a:solidFill>
                  <a:srgbClr val="5C4EE5"/>
                </a:solidFill>
                <a:ea typeface="Segoe UI" pitchFamily="34" charset="0"/>
                <a:cs typeface="Segoe UI" pitchFamily="34" charset="0"/>
              </a:rPr>
            </a:br>
            <a:r>
              <a:rPr lang="en-US" sz="3136" dirty="0">
                <a:solidFill>
                  <a:srgbClr val="5C4EE5"/>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12013228" y="6029294"/>
            <a:ext cx="2538784" cy="2548232"/>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3136" dirty="0">
              <a:solidFill>
                <a:srgbClr val="5C4EE5"/>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12137963" y="6795790"/>
            <a:ext cx="2325382" cy="1013601"/>
          </a:xfrm>
          <a:prstGeom prst="rect">
            <a:avLst/>
          </a:prstGeom>
          <a:noFill/>
        </p:spPr>
        <p:txBody>
          <a:bodyPr wrap="square" lIns="358570" tIns="286856" rIns="358570" bIns="286856" rtlCol="0">
            <a:spAutoFit/>
          </a:bodyPr>
          <a:lstStyle/>
          <a:p>
            <a:pPr algn="ctr">
              <a:lnSpc>
                <a:spcPct val="90000"/>
              </a:lnSpc>
              <a:spcAft>
                <a:spcPts val="1176"/>
              </a:spcAft>
            </a:pPr>
            <a:r>
              <a:rPr lang="en-US" sz="3136" dirty="0">
                <a:solidFill>
                  <a:srgbClr val="5C4EE5"/>
                </a:solidFill>
                <a:ea typeface="Segoe UI" pitchFamily="34" charset="0"/>
                <a:cs typeface="Segoe UI" pitchFamily="34" charset="0"/>
              </a:rPr>
              <a:t>Develop</a:t>
            </a:r>
          </a:p>
        </p:txBody>
      </p:sp>
      <p:sp>
        <p:nvSpPr>
          <p:cNvPr id="30" name="Shape 712">
            <a:extLst>
              <a:ext uri="{FF2B5EF4-FFF2-40B4-BE49-F238E27FC236}">
                <a16:creationId xmlns:a16="http://schemas.microsoft.com/office/drawing/2014/main" id="{4A665940-BE1A-42D9-AAC4-27BDEF0A7F7E}"/>
              </a:ext>
            </a:extLst>
          </p:cNvPr>
          <p:cNvSpPr/>
          <p:nvPr/>
        </p:nvSpPr>
        <p:spPr>
          <a:xfrm flipV="1">
            <a:off x="1989355" y="7231469"/>
            <a:ext cx="2775686" cy="1"/>
          </a:xfrm>
          <a:prstGeom prst="line">
            <a:avLst/>
          </a:prstGeom>
          <a:ln w="139700">
            <a:solidFill>
              <a:schemeClr val="accent4"/>
            </a:solidFill>
            <a:miter/>
          </a:ln>
        </p:spPr>
        <p:txBody>
          <a:bodyPr lIns="45718" tIns="45718" rIns="45718" bIns="45718"/>
          <a:lstStyle/>
          <a:p>
            <a:pPr>
              <a:defRPr>
                <a:solidFill>
                  <a:srgbClr val="FFFFFF"/>
                </a:solidFill>
              </a:defRPr>
            </a:pPr>
            <a:endParaRPr/>
          </a:p>
        </p:txBody>
      </p:sp>
      <p:sp>
        <p:nvSpPr>
          <p:cNvPr id="31" name="Shape 712">
            <a:extLst>
              <a:ext uri="{FF2B5EF4-FFF2-40B4-BE49-F238E27FC236}">
                <a16:creationId xmlns:a16="http://schemas.microsoft.com/office/drawing/2014/main" id="{DA68CD39-81A9-4BD1-8D5E-96B852DB4A3D}"/>
              </a:ext>
            </a:extLst>
          </p:cNvPr>
          <p:cNvSpPr/>
          <p:nvPr/>
        </p:nvSpPr>
        <p:spPr>
          <a:xfrm>
            <a:off x="5067834" y="7232281"/>
            <a:ext cx="2999205" cy="1"/>
          </a:xfrm>
          <a:prstGeom prst="line">
            <a:avLst/>
          </a:prstGeom>
          <a:ln w="139700">
            <a:solidFill>
              <a:schemeClr val="accent4"/>
            </a:solidFill>
            <a:miter/>
          </a:ln>
        </p:spPr>
        <p:txBody>
          <a:bodyPr lIns="45718" tIns="45718" rIns="45718" bIns="45718"/>
          <a:lstStyle/>
          <a:p>
            <a:pPr>
              <a:defRPr>
                <a:solidFill>
                  <a:srgbClr val="FFFFFF"/>
                </a:solidFill>
              </a:defRPr>
            </a:pPr>
            <a:endParaRPr/>
          </a:p>
        </p:txBody>
      </p:sp>
      <p:sp>
        <p:nvSpPr>
          <p:cNvPr id="32" name="Shape 712">
            <a:extLst>
              <a:ext uri="{FF2B5EF4-FFF2-40B4-BE49-F238E27FC236}">
                <a16:creationId xmlns:a16="http://schemas.microsoft.com/office/drawing/2014/main" id="{9D941610-CC4C-4954-BB09-6B3D0EA3C283}"/>
              </a:ext>
            </a:extLst>
          </p:cNvPr>
          <p:cNvSpPr/>
          <p:nvPr/>
        </p:nvSpPr>
        <p:spPr>
          <a:xfrm>
            <a:off x="2007669" y="8146682"/>
            <a:ext cx="3245051" cy="0"/>
          </a:xfrm>
          <a:prstGeom prst="line">
            <a:avLst/>
          </a:prstGeom>
          <a:ln w="139700">
            <a:solidFill>
              <a:schemeClr val="accent4"/>
            </a:solidFill>
            <a:miter/>
          </a:ln>
        </p:spPr>
        <p:txBody>
          <a:bodyPr lIns="45718" tIns="45718" rIns="45718" bIns="45718"/>
          <a:lstStyle/>
          <a:p>
            <a:pPr>
              <a:defRPr>
                <a:solidFill>
                  <a:srgbClr val="FFFFFF"/>
                </a:solidFill>
              </a:defRPr>
            </a:pPr>
            <a:endParaRPr/>
          </a:p>
        </p:txBody>
      </p:sp>
    </p:spTree>
    <p:extLst>
      <p:ext uri="{BB962C8B-B14F-4D97-AF65-F5344CB8AC3E}">
        <p14:creationId xmlns:p14="http://schemas.microsoft.com/office/powerpoint/2010/main" val="25407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1391329" y="791042"/>
            <a:ext cx="22672078" cy="1516044"/>
          </a:xfrm>
        </p:spPr>
        <p:txBody>
          <a:bodyPr/>
          <a:lstStyle/>
          <a:p>
            <a:r>
              <a:rPr lang="en-US" dirty="0">
                <a:solidFill>
                  <a:schemeClr val="bg1"/>
                </a:solidFill>
              </a:rPr>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7952794" y="3050870"/>
            <a:ext cx="8861264" cy="8861264"/>
          </a:xfrm>
          <a:prstGeom prst="ellipse">
            <a:avLst/>
          </a:prstGeom>
          <a:noFill/>
          <a:ln w="158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1522" tIns="281218" rIns="351522" bIns="281218" numCol="1" spcCol="0" rtlCol="0" fromWordArt="0" anchor="t" anchorCtr="0" forceAA="0" compatLnSpc="1">
            <a:prstTxWarp prst="textNoShape">
              <a:avLst/>
            </a:prstTxWarp>
            <a:noAutofit/>
          </a:bodyPr>
          <a:lstStyle/>
          <a:p>
            <a:pPr algn="ctr" defTabSz="1792188" fontAlgn="base">
              <a:lnSpc>
                <a:spcPct val="90000"/>
              </a:lnSpc>
              <a:spcBef>
                <a:spcPct val="0"/>
              </a:spcBef>
              <a:spcAft>
                <a:spcPct val="0"/>
              </a:spcAft>
            </a:pPr>
            <a:endParaRPr lang="en-US" sz="4614"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9138214" y="5829523"/>
            <a:ext cx="6490428" cy="3303962"/>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1792020">
                <a:lnSpc>
                  <a:spcPct val="90000"/>
                </a:lnSpc>
                <a:spcBef>
                  <a:spcPts val="1538"/>
                </a:spcBef>
                <a:defRPr/>
              </a:pPr>
              <a:r>
                <a:rPr lang="en-US" sz="4614" spc="20" dirty="0">
                  <a:ln w="3175">
                    <a:noFill/>
                  </a:ln>
                  <a:solidFill>
                    <a:srgbClr val="5C4EE5"/>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dirty="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75736" tIns="87866" rIns="175736" bIns="87866" numCol="1" anchor="t" anchorCtr="0" compatLnSpc="1">
                <a:prstTxWarp prst="textNoShape">
                  <a:avLst/>
                </a:prstTxWarp>
              </a:bodyPr>
              <a:lstStyle/>
              <a:p>
                <a:pPr defTabSz="1790674" eaLnBrk="0" fontAlgn="base">
                  <a:spcBef>
                    <a:spcPct val="0"/>
                  </a:spcBef>
                  <a:spcAft>
                    <a:spcPct val="0"/>
                  </a:spcAft>
                  <a:defRPr/>
                </a:pPr>
                <a:endParaRPr lang="en-US" sz="353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2437699" y="6508798"/>
            <a:ext cx="4034118" cy="1435008"/>
          </a:xfrm>
          <a:prstGeom prst="rect">
            <a:avLst/>
          </a:prstGeom>
        </p:spPr>
        <p:txBody>
          <a:bodyPr wrap="none">
            <a:spAutoFit/>
          </a:bodyPr>
          <a:lstStyle/>
          <a:p>
            <a:pPr algn="ctr" defTabSz="1792020">
              <a:spcBef>
                <a:spcPts val="1538"/>
              </a:spcBef>
              <a:defRPr/>
            </a:pPr>
            <a:r>
              <a:rPr lang="en-US" sz="4614" spc="20">
                <a:ln w="3175">
                  <a:noFill/>
                </a:ln>
                <a:cs typeface="Segoe UI Semilight" panose="020B0402040204020203" pitchFamily="34" charset="0"/>
              </a:rPr>
              <a:t>Faster</a:t>
            </a:r>
          </a:p>
          <a:p>
            <a:pPr algn="ctr" defTabSz="1792020">
              <a:spcBef>
                <a:spcPts val="1538"/>
              </a:spcBef>
              <a:defRPr/>
            </a:pPr>
            <a:r>
              <a:rPr lang="en-US" sz="4614" spc="20">
                <a:ln w="3175">
                  <a:noFill/>
                </a:ln>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18769177" y="6572934"/>
            <a:ext cx="2580194" cy="1435008"/>
          </a:xfrm>
          <a:prstGeom prst="rect">
            <a:avLst/>
          </a:prstGeom>
        </p:spPr>
        <p:txBody>
          <a:bodyPr wrap="none">
            <a:spAutoFit/>
          </a:bodyPr>
          <a:lstStyle/>
          <a:p>
            <a:pPr algn="ctr" defTabSz="1792020">
              <a:spcBef>
                <a:spcPts val="1538"/>
              </a:spcBef>
              <a:defRPr/>
            </a:pPr>
            <a:r>
              <a:rPr lang="en-US" sz="4614" spc="20">
                <a:ln w="3175">
                  <a:noFill/>
                </a:ln>
                <a:cs typeface="Segoe UI Semilight" panose="020B0402040204020203" pitchFamily="34" charset="0"/>
              </a:rPr>
              <a:t>Increased</a:t>
            </a:r>
          </a:p>
          <a:p>
            <a:pPr algn="ctr" defTabSz="1792020">
              <a:spcBef>
                <a:spcPts val="1538"/>
              </a:spcBef>
              <a:defRPr/>
            </a:pPr>
            <a:r>
              <a:rPr lang="en-US" sz="4614" spc="20">
                <a:ln w="3175">
                  <a:noFill/>
                </a:ln>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17261286" y="10211654"/>
            <a:ext cx="5193088" cy="1435008"/>
          </a:xfrm>
          <a:prstGeom prst="rect">
            <a:avLst/>
          </a:prstGeom>
        </p:spPr>
        <p:txBody>
          <a:bodyPr wrap="none">
            <a:spAutoFit/>
          </a:bodyPr>
          <a:lstStyle/>
          <a:p>
            <a:pPr algn="ctr" defTabSz="1792020">
              <a:spcBef>
                <a:spcPts val="1538"/>
              </a:spcBef>
              <a:defRPr/>
            </a:pPr>
            <a:r>
              <a:rPr lang="en-US" sz="4614" spc="20">
                <a:ln w="3175">
                  <a:noFill/>
                </a:ln>
                <a:cs typeface="Segoe UI Semilight" panose="020B0402040204020203" pitchFamily="34" charset="0"/>
              </a:rPr>
              <a:t>2,604x Faster Mean </a:t>
            </a:r>
          </a:p>
          <a:p>
            <a:pPr algn="ctr" defTabSz="1792020">
              <a:spcBef>
                <a:spcPts val="1538"/>
              </a:spcBef>
              <a:defRPr/>
            </a:pPr>
            <a:r>
              <a:rPr lang="en-US" sz="4614" spc="2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17395137" y="3341446"/>
            <a:ext cx="4925386" cy="1435008"/>
          </a:xfrm>
          <a:prstGeom prst="rect">
            <a:avLst/>
          </a:prstGeom>
        </p:spPr>
        <p:txBody>
          <a:bodyPr wrap="none">
            <a:spAutoFit/>
          </a:bodyPr>
          <a:lstStyle/>
          <a:p>
            <a:pPr algn="ctr" defTabSz="1792020">
              <a:spcBef>
                <a:spcPts val="1538"/>
              </a:spcBef>
              <a:defRPr/>
            </a:pPr>
            <a:r>
              <a:rPr lang="en-US" sz="4614" spc="20">
                <a:ln w="3175">
                  <a:noFill/>
                </a:ln>
                <a:cs typeface="Segoe UI Semilight" panose="020B0402040204020203" pitchFamily="34" charset="0"/>
              </a:rPr>
              <a:t>2,555x Faster Lead </a:t>
            </a:r>
          </a:p>
          <a:p>
            <a:pPr algn="ctr" defTabSz="1792020">
              <a:spcBef>
                <a:spcPts val="1538"/>
              </a:spcBef>
              <a:defRPr/>
            </a:pPr>
            <a:r>
              <a:rPr lang="en-US" sz="4614" spc="2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2581393" y="10211654"/>
            <a:ext cx="4531369" cy="1435008"/>
          </a:xfrm>
          <a:prstGeom prst="rect">
            <a:avLst/>
          </a:prstGeom>
        </p:spPr>
        <p:txBody>
          <a:bodyPr wrap="none">
            <a:spAutoFit/>
          </a:bodyPr>
          <a:lstStyle/>
          <a:p>
            <a:pPr algn="ctr" defTabSz="1792020">
              <a:spcBef>
                <a:spcPts val="1538"/>
              </a:spcBef>
              <a:defRPr/>
            </a:pPr>
            <a:r>
              <a:rPr lang="en-US" sz="4614" spc="20">
                <a:ln w="3175">
                  <a:noFill/>
                </a:ln>
                <a:cs typeface="Segoe UI Semilight" panose="020B0402040204020203" pitchFamily="34" charset="0"/>
              </a:rPr>
              <a:t>7x Lower Change </a:t>
            </a:r>
          </a:p>
          <a:p>
            <a:pPr algn="ctr" defTabSz="1792020">
              <a:spcBef>
                <a:spcPts val="1538"/>
              </a:spcBef>
              <a:defRPr/>
            </a:pPr>
            <a:r>
              <a:rPr lang="en-US" sz="4614" spc="2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2717007" y="3483334"/>
            <a:ext cx="4260141" cy="1435008"/>
          </a:xfrm>
          <a:prstGeom prst="rect">
            <a:avLst/>
          </a:prstGeom>
        </p:spPr>
        <p:txBody>
          <a:bodyPr wrap="none">
            <a:spAutoFit/>
          </a:bodyPr>
          <a:lstStyle/>
          <a:p>
            <a:pPr algn="ctr" defTabSz="1792020">
              <a:spcBef>
                <a:spcPts val="1538"/>
              </a:spcBef>
              <a:defRPr/>
            </a:pPr>
            <a:r>
              <a:rPr lang="en-US" sz="4614" spc="20">
                <a:ln w="3175">
                  <a:noFill/>
                </a:ln>
                <a:cs typeface="Segoe UI Semilight" panose="020B0402040204020203" pitchFamily="34" charset="0"/>
              </a:rPr>
              <a:t>46x Deployment</a:t>
            </a:r>
          </a:p>
          <a:p>
            <a:pPr algn="ctr" defTabSz="1792020">
              <a:spcBef>
                <a:spcPts val="1538"/>
              </a:spcBef>
              <a:defRPr/>
            </a:pPr>
            <a:r>
              <a:rPr lang="en-US" sz="4614" spc="2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7153215" y="6711799"/>
            <a:ext cx="1670710" cy="1670710"/>
            <a:chOff x="3440179" y="3387107"/>
            <a:chExt cx="869193" cy="869193"/>
          </a:xfrm>
          <a:solidFill>
            <a:schemeClr val="tx2">
              <a:lumMod val="20000"/>
              <a:lumOff val="80000"/>
            </a:schemeClr>
          </a:solidFill>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grpFill/>
            <a:ln w="19050" cap="flat" cmpd="sng" algn="ctr">
              <a:solidFill>
                <a:srgbClr val="5C4EE5"/>
              </a:solidFill>
              <a:prstDash val="solid"/>
              <a:headEnd type="none" w="med" len="med"/>
              <a:tailEnd type="none" w="med" len="med"/>
            </a:ln>
            <a:effectLst/>
          </p:spPr>
          <p:txBody>
            <a:bodyPr rot="0" spcFirstLastPara="0" vertOverflow="overflow" horzOverflow="overflow" vert="horz" wrap="square" lIns="344612" tIns="275690" rIns="344612" bIns="275690" numCol="1" spcCol="0" rtlCol="0" fromWordArt="0" anchor="t" anchorCtr="0" forceAA="0" compatLnSpc="1">
              <a:prstTxWarp prst="textNoShape">
                <a:avLst/>
              </a:prstTxWarp>
              <a:noAutofit/>
            </a:bodyPr>
            <a:lstStyle/>
            <a:p>
              <a:pPr algn="ctr" defTabSz="1756882" fontAlgn="base">
                <a:lnSpc>
                  <a:spcPct val="90000"/>
                </a:lnSpc>
                <a:spcBef>
                  <a:spcPct val="0"/>
                </a:spcBef>
                <a:spcAft>
                  <a:spcPct val="0"/>
                </a:spcAft>
                <a:defRPr/>
              </a:pPr>
              <a:endParaRPr lang="en-US" sz="4524"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19050" cap="rnd">
              <a:solidFill>
                <a:srgbClr val="5C4EE5"/>
              </a:solidFill>
              <a:prstDash val="solid"/>
              <a:miter lim="800000"/>
              <a:headEnd/>
              <a:tailEnd/>
            </a:ln>
          </p:spPr>
          <p:txBody>
            <a:bodyPr vert="horz" wrap="square" lIns="175760" tIns="87880" rIns="175760" bIns="87880" numCol="1" anchor="t" anchorCtr="0" compatLnSpc="1">
              <a:prstTxWarp prst="textNoShape">
                <a:avLst/>
              </a:prstTxWarp>
            </a:bodyPr>
            <a:lstStyle/>
            <a:p>
              <a:pPr>
                <a:defRPr/>
              </a:pPr>
              <a:endParaRPr lang="en-US" sz="353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15986805" y="6508801"/>
            <a:ext cx="1670710" cy="2034894"/>
            <a:chOff x="8035882" y="3281497"/>
            <a:chExt cx="869193" cy="1058660"/>
          </a:xfrm>
          <a:solidFill>
            <a:schemeClr val="tx2">
              <a:lumMod val="20000"/>
              <a:lumOff val="80000"/>
            </a:schemeClr>
          </a:solidFill>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grpFill/>
            <a:ln w="19050" cap="flat" cmpd="sng" algn="ctr">
              <a:solidFill>
                <a:srgbClr val="5C4EE5"/>
              </a:solidFill>
              <a:prstDash val="solid"/>
              <a:headEnd type="none" w="med" len="med"/>
              <a:tailEnd type="none" w="med" len="med"/>
            </a:ln>
            <a:effectLst/>
          </p:spPr>
          <p:txBody>
            <a:bodyPr rot="0" spcFirstLastPara="0" vertOverflow="overflow" horzOverflow="overflow" vert="horz" wrap="square" lIns="344612" tIns="275690" rIns="344612" bIns="275690" numCol="1" spcCol="0" rtlCol="0" fromWordArt="0" anchor="t" anchorCtr="0" forceAA="0" compatLnSpc="1">
              <a:prstTxWarp prst="textNoShape">
                <a:avLst/>
              </a:prstTxWarp>
              <a:noAutofit/>
            </a:bodyPr>
            <a:lstStyle/>
            <a:p>
              <a:pPr algn="ctr" defTabSz="1756882" fontAlgn="base">
                <a:lnSpc>
                  <a:spcPct val="90000"/>
                </a:lnSpc>
                <a:spcBef>
                  <a:spcPct val="0"/>
                </a:spcBef>
                <a:spcAft>
                  <a:spcPct val="0"/>
                </a:spcAft>
                <a:defRPr/>
              </a:pPr>
              <a:endParaRPr lang="en-US" sz="4524"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1792020">
                <a:lnSpc>
                  <a:spcPct val="90000"/>
                </a:lnSpc>
                <a:spcBef>
                  <a:spcPts val="1538"/>
                </a:spcBef>
                <a:defRPr/>
              </a:pPr>
              <a:r>
                <a:rPr lang="en-US" sz="6150" spc="20" dirty="0">
                  <a:ln w="3175">
                    <a:noFill/>
                  </a:ln>
                  <a:solidFill>
                    <a:schemeClr val="tx2"/>
                  </a:solidFill>
                  <a:cs typeface="Segoe UI Light" panose="020B0502040204020203" pitchFamily="34" charset="0"/>
                </a:rPr>
                <a:t>$</a:t>
              </a:r>
              <a:endParaRPr lang="en-US" sz="4614" spc="20" dirty="0">
                <a:ln w="3175">
                  <a:noFill/>
                </a:ln>
                <a:solidFill>
                  <a:schemeClr val="tx2"/>
                </a:solidFill>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14784713" y="9879151"/>
            <a:ext cx="1670710" cy="1670710"/>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44612" tIns="275690" rIns="344612" bIns="275690" numCol="1" spcCol="0" rtlCol="0" fromWordArt="0" anchor="t" anchorCtr="0" forceAA="0" compatLnSpc="1">
            <a:prstTxWarp prst="textNoShape">
              <a:avLst/>
            </a:prstTxWarp>
            <a:noAutofit/>
          </a:bodyPr>
          <a:lstStyle/>
          <a:p>
            <a:pPr algn="ctr" defTabSz="1756882" fontAlgn="base">
              <a:lnSpc>
                <a:spcPct val="90000"/>
              </a:lnSpc>
              <a:spcBef>
                <a:spcPct val="0"/>
              </a:spcBef>
              <a:spcAft>
                <a:spcPct val="0"/>
              </a:spcAft>
              <a:defRPr/>
            </a:pPr>
            <a:endParaRPr lang="en-US" sz="4524"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14784713" y="3544447"/>
            <a:ext cx="1670710" cy="1670710"/>
            <a:chOff x="7540587" y="1807263"/>
            <a:chExt cx="852106" cy="852106"/>
          </a:xfrm>
          <a:solidFill>
            <a:schemeClr val="tx2">
              <a:lumMod val="20000"/>
              <a:lumOff val="80000"/>
            </a:schemeClr>
          </a:solidFill>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44612" tIns="275690" rIns="344612" bIns="275690" numCol="1" spcCol="0" rtlCol="0" fromWordArt="0" anchor="t" anchorCtr="0" forceAA="0" compatLnSpc="1">
              <a:prstTxWarp prst="textNoShape">
                <a:avLst/>
              </a:prstTxWarp>
              <a:noAutofit/>
            </a:bodyPr>
            <a:lstStyle/>
            <a:p>
              <a:pPr algn="ctr" defTabSz="1756882" fontAlgn="base">
                <a:lnSpc>
                  <a:spcPct val="90000"/>
                </a:lnSpc>
                <a:spcBef>
                  <a:spcPct val="0"/>
                </a:spcBef>
                <a:spcAft>
                  <a:spcPct val="0"/>
                </a:spcAft>
                <a:defRPr/>
              </a:pPr>
              <a:endParaRPr lang="en-US" sz="4524"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8504931" y="9879151"/>
            <a:ext cx="1670710" cy="1670710"/>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44612" tIns="275690" rIns="344612" bIns="275690" numCol="1" spcCol="0" rtlCol="0" fromWordArt="0" anchor="t" anchorCtr="0" forceAA="0" compatLnSpc="1">
            <a:prstTxWarp prst="textNoShape">
              <a:avLst/>
            </a:prstTxWarp>
            <a:noAutofit/>
          </a:bodyPr>
          <a:lstStyle/>
          <a:p>
            <a:pPr algn="ctr" defTabSz="1756882" fontAlgn="base">
              <a:lnSpc>
                <a:spcPct val="90000"/>
              </a:lnSpc>
              <a:spcBef>
                <a:spcPct val="0"/>
              </a:spcBef>
              <a:spcAft>
                <a:spcPct val="0"/>
              </a:spcAft>
              <a:defRPr/>
            </a:pPr>
            <a:endParaRPr lang="en-US" sz="4524"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8504931" y="3544447"/>
            <a:ext cx="1670710" cy="1670710"/>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44612" tIns="275690" rIns="344612" bIns="275690" numCol="1" spcCol="0" rtlCol="0" fromWordArt="0" anchor="t" anchorCtr="0" forceAA="0" compatLnSpc="1">
            <a:prstTxWarp prst="textNoShape">
              <a:avLst/>
            </a:prstTxWarp>
            <a:noAutofit/>
          </a:bodyPr>
          <a:lstStyle/>
          <a:p>
            <a:pPr algn="ctr" defTabSz="1756882" fontAlgn="base">
              <a:lnSpc>
                <a:spcPct val="90000"/>
              </a:lnSpc>
              <a:spcBef>
                <a:spcPct val="0"/>
              </a:spcBef>
              <a:spcAft>
                <a:spcPct val="0"/>
              </a:spcAft>
              <a:defRPr/>
            </a:pPr>
            <a:endParaRPr lang="en-US" sz="4524"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44416" y="3924814"/>
            <a:ext cx="909976" cy="909976"/>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8944416" y="10130896"/>
            <a:ext cx="780108" cy="981788"/>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sz="3530"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sz="3530"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15133868" y="10281132"/>
            <a:ext cx="972396" cy="831552"/>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endParaRPr lang="en-US" sz="2800"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endParaRPr lang="en-US" sz="2800"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endParaRPr lang="en-US" sz="2800"/>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7456510" y="12930062"/>
            <a:ext cx="17085431" cy="830534"/>
          </a:xfrm>
          <a:prstGeom prst="rect">
            <a:avLst/>
          </a:prstGeom>
          <a:noFill/>
        </p:spPr>
        <p:txBody>
          <a:bodyPr wrap="none" lIns="337654" tIns="270122" rIns="337654" bIns="270122" rtlCol="0">
            <a:spAutoFit/>
          </a:bodyPr>
          <a:lstStyle/>
          <a:p>
            <a:pPr algn="r" defTabSz="1721758">
              <a:lnSpc>
                <a:spcPct val="90000"/>
              </a:lnSpc>
              <a:spcAft>
                <a:spcPts val="1106"/>
              </a:spcAft>
            </a:pPr>
            <a:r>
              <a:rPr lang="en-US" sz="2058" dirty="0">
                <a:solidFill>
                  <a:srgbClr val="737373"/>
                </a:solidFill>
                <a:latin typeface="Segoe UI Light"/>
              </a:rPr>
              <a:t>Source: </a:t>
            </a:r>
            <a:r>
              <a:rPr lang="en-GB" sz="2058" dirty="0">
                <a:solidFill>
                  <a:srgbClr val="737373"/>
                </a:solidFill>
                <a:latin typeface="Segoe UI Light"/>
              </a:rPr>
              <a:t>2018 Accelerate: State of DevOps: Strategies for a New Economy." N. Forsgren, J. Humble, G. Kim. DevOps Research and Assessment (DORA)</a:t>
            </a:r>
            <a:endParaRPr lang="en-US" sz="2058" dirty="0">
              <a:solidFill>
                <a:srgbClr val="737373"/>
              </a:solidFill>
              <a:latin typeface="Segoe UI Light"/>
            </a:endParaRPr>
          </a:p>
        </p:txBody>
      </p:sp>
    </p:spTree>
    <p:extLst>
      <p:ext uri="{BB962C8B-B14F-4D97-AF65-F5344CB8AC3E}">
        <p14:creationId xmlns:p14="http://schemas.microsoft.com/office/powerpoint/2010/main" val="38293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a:xfrm>
            <a:off x="1360849" y="692592"/>
            <a:ext cx="22672078" cy="1478686"/>
          </a:xfrm>
        </p:spPr>
        <p:txBody>
          <a:bodyPr/>
          <a:lstStyle/>
          <a:p>
            <a:r>
              <a:rPr lang="en-US" spc="-196" dirty="0">
                <a:solidFill>
                  <a:schemeClr val="bg1"/>
                </a:solidFill>
              </a:rPr>
              <a:t>DevOps vs Traditional SW Delivery</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1885952" y="7983116"/>
            <a:ext cx="8093220" cy="2853602"/>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Waterfall methodology</a:t>
            </a:r>
          </a:p>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Several silo teams</a:t>
            </a:r>
          </a:p>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IT and business are divided</a:t>
            </a:r>
          </a:p>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A couple of releases a year</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3139054" y="6620409"/>
            <a:ext cx="5250972" cy="72417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1827682">
              <a:lnSpc>
                <a:spcPct val="100000"/>
              </a:lnSpc>
              <a:spcBef>
                <a:spcPts val="1568"/>
              </a:spcBef>
              <a:defRPr/>
            </a:pPr>
            <a:r>
              <a:rPr lang="en-US" sz="4706" spc="20" dirty="0">
                <a:solidFill>
                  <a:srgbClr val="5C4EE5"/>
                </a:solidFill>
                <a:latin typeface="Segoe UI Semilight" panose="020B0402040204020203" pitchFamily="34" charset="0"/>
                <a:cs typeface="Segoe UI Semilight" panose="020B0402040204020203" pitchFamily="34" charset="0"/>
              </a:rPr>
              <a:t>Traditional</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4300081" y="3233967"/>
            <a:ext cx="2928926" cy="2928926"/>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1472" tIns="281178" rIns="351472" bIns="281178" numCol="1" spcCol="0" rtlCol="0" fromWordArt="0" anchor="t" anchorCtr="0" forceAA="0" compatLnSpc="1">
            <a:prstTxWarp prst="textNoShape">
              <a:avLst/>
            </a:prstTxWarp>
            <a:noAutofit/>
          </a:bodyPr>
          <a:lstStyle/>
          <a:p>
            <a:pPr algn="ctr" defTabSz="1791844" fontAlgn="base">
              <a:lnSpc>
                <a:spcPct val="90000"/>
              </a:lnSpc>
              <a:spcBef>
                <a:spcPct val="0"/>
              </a:spcBef>
              <a:spcAft>
                <a:spcPct val="0"/>
              </a:spcAft>
              <a:defRPr/>
            </a:pPr>
            <a:endParaRPr lang="en-US" sz="4614"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a:off x="1885951" y="7754904"/>
            <a:ext cx="8093218" cy="0"/>
          </a:xfrm>
          <a:prstGeom prst="line">
            <a:avLst/>
          </a:prstGeom>
          <a:noFill/>
          <a:ln w="12700" cap="flat" cmpd="sng" algn="ctr">
            <a:solidFill>
              <a:srgbClr val="5C4EE5"/>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12525378" y="7983112"/>
            <a:ext cx="8536136" cy="4126514"/>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Agile methodologies, often scrum</a:t>
            </a:r>
          </a:p>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Multidisciplinary teams working together</a:t>
            </a:r>
          </a:p>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Development, business and IT operations are one team</a:t>
            </a:r>
          </a:p>
          <a:p>
            <a:pPr marL="571500" indent="-571500" defTabSz="1827152" fontAlgn="base">
              <a:lnSpc>
                <a:spcPct val="100000"/>
              </a:lnSpc>
              <a:spcAft>
                <a:spcPts val="2350"/>
              </a:spcAft>
              <a:buFont typeface="Arial" panose="020B0604020202020204" pitchFamily="34" charset="0"/>
              <a:buChar char="•"/>
              <a:defRPr/>
            </a:pPr>
            <a:r>
              <a:rPr lang="en-US" sz="3136" spc="0" dirty="0">
                <a:ln>
                  <a:noFill/>
                </a:ln>
                <a:solidFill>
                  <a:srgbClr val="000000"/>
                </a:solidFill>
                <a:latin typeface="Segoe UI"/>
                <a:ea typeface="Segoe UI" pitchFamily="34" charset="0"/>
              </a:rPr>
              <a:t>Several releases a day</a:t>
            </a:r>
          </a:p>
          <a:p>
            <a:pPr marL="571500" indent="-571500" defTabSz="1827152" fontAlgn="base">
              <a:lnSpc>
                <a:spcPct val="100000"/>
              </a:lnSpc>
              <a:spcAft>
                <a:spcPts val="2350"/>
              </a:spcAft>
              <a:buFont typeface="Arial" panose="020B0604020202020204" pitchFamily="34" charset="0"/>
              <a:buChar char="•"/>
              <a:defRPr/>
            </a:pPr>
            <a:endParaRPr lang="en-US" sz="3136" spc="0" dirty="0">
              <a:ln>
                <a:noFill/>
              </a:ln>
              <a:solidFill>
                <a:srgbClr val="000000"/>
              </a:solidFill>
              <a:latin typeface="Segoe UI"/>
              <a:ea typeface="Segoe UI" pitchFamily="34" charset="0"/>
            </a:endParaRP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13804248" y="6620409"/>
            <a:ext cx="5250972" cy="72417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1827682">
              <a:lnSpc>
                <a:spcPct val="100000"/>
              </a:lnSpc>
              <a:spcBef>
                <a:spcPts val="1568"/>
              </a:spcBef>
              <a:defRPr/>
            </a:pPr>
            <a:r>
              <a:rPr lang="en-US" sz="4706" spc="20" dirty="0">
                <a:solidFill>
                  <a:srgbClr val="5C4EE5"/>
                </a:solidFill>
                <a:latin typeface="Segoe UI Semilight" panose="020B0402040204020203" pitchFamily="34" charset="0"/>
                <a:cs typeface="Segoe UI Semilight" panose="020B0402040204020203" pitchFamily="34" charset="0"/>
              </a:rPr>
              <a:t>DevOps</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14965277" y="3233967"/>
            <a:ext cx="2928926" cy="2928926"/>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1472" tIns="281178" rIns="351472" bIns="281178" numCol="1" spcCol="0" rtlCol="0" fromWordArt="0" anchor="t" anchorCtr="0" forceAA="0" compatLnSpc="1">
            <a:prstTxWarp prst="textNoShape">
              <a:avLst/>
            </a:prstTxWarp>
            <a:noAutofit/>
          </a:bodyPr>
          <a:lstStyle/>
          <a:p>
            <a:pPr algn="ctr" defTabSz="1791844" fontAlgn="base">
              <a:lnSpc>
                <a:spcPct val="90000"/>
              </a:lnSpc>
              <a:spcBef>
                <a:spcPct val="0"/>
              </a:spcBef>
              <a:spcAft>
                <a:spcPct val="0"/>
              </a:spcAft>
            </a:pPr>
            <a:endParaRPr lang="en-US" sz="4614"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a:off x="12525377" y="7754904"/>
            <a:ext cx="8536134" cy="0"/>
          </a:xfrm>
          <a:prstGeom prst="line">
            <a:avLst/>
          </a:prstGeom>
          <a:noFill/>
          <a:ln w="12700" cap="flat" cmpd="sng" algn="ctr">
            <a:solidFill>
              <a:srgbClr val="5C4EE5"/>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4979675" y="3805414"/>
            <a:ext cx="1597954" cy="2229420"/>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179260" tIns="89628" rIns="179260" bIns="89628" numCol="1" anchor="t" anchorCtr="0" compatLnSpc="1">
              <a:prstTxWarp prst="textNoShape">
                <a:avLst/>
              </a:prstTxWarp>
              <a:noAutofit/>
            </a:bodyPr>
            <a:lstStyle/>
            <a:p>
              <a:pPr defTabSz="1792428">
                <a:defRPr/>
              </a:pPr>
              <a:endParaRPr lang="en-US" sz="3672">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gr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15941462" y="3929071"/>
            <a:ext cx="976556" cy="153871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60" tIns="89628" rIns="179260" bIns="89628" numCol="1" anchor="t" anchorCtr="0" compatLnSpc="1">
            <a:prstTxWarp prst="textNoShape">
              <a:avLst/>
            </a:prstTxWarp>
          </a:bodyPr>
          <a:lstStyle/>
          <a:p>
            <a:pPr>
              <a:defRPr/>
            </a:pPr>
            <a:endParaRPr lang="en-US" sz="3672">
              <a:solidFill>
                <a:srgbClr val="0078D7"/>
              </a:solidFill>
              <a:latin typeface="Segoe UI Semilight"/>
            </a:endParaRPr>
          </a:p>
        </p:txBody>
      </p:sp>
    </p:spTree>
    <p:extLst>
      <p:ext uri="{BB962C8B-B14F-4D97-AF65-F5344CB8AC3E}">
        <p14:creationId xmlns:p14="http://schemas.microsoft.com/office/powerpoint/2010/main" val="265790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1397235" y="2055954"/>
            <a:ext cx="22676332" cy="1086062"/>
          </a:xfrm>
        </p:spPr>
        <p:txBody>
          <a:bodyPr/>
          <a:lstStyle/>
          <a:p>
            <a:r>
              <a:rPr lang="en-US" dirty="0"/>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a:xfrm>
            <a:off x="1401489" y="595986"/>
            <a:ext cx="22672078" cy="1478686"/>
          </a:xfrm>
        </p:spPr>
        <p:txBody>
          <a:bodyPr/>
          <a:lstStyle/>
          <a:p>
            <a:r>
              <a:rPr lang="en-US" spc="-196" dirty="0">
                <a:solidFill>
                  <a:schemeClr val="bg1"/>
                </a:solidFill>
              </a:rPr>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1530788" y="8688800"/>
            <a:ext cx="6919830" cy="447609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1827152" fontAlgn="base">
              <a:lnSpc>
                <a:spcPct val="100000"/>
              </a:lnSpc>
              <a:spcAft>
                <a:spcPts val="2350"/>
              </a:spcAft>
              <a:defRPr/>
            </a:pPr>
            <a:r>
              <a:rPr lang="en-US" sz="3136" spc="0" dirty="0">
                <a:ln>
                  <a:noFill/>
                </a:ln>
                <a:solidFill>
                  <a:srgbClr val="000000"/>
                </a:solidFill>
                <a:latin typeface="Segoe UI"/>
                <a:ea typeface="Segoe UI" pitchFamily="34" charset="0"/>
              </a:rPr>
              <a:t>Choice of IaaS, PaaS, public cloud or hybrid.</a:t>
            </a:r>
          </a:p>
          <a:p>
            <a:pPr defTabSz="1827152" fontAlgn="base">
              <a:lnSpc>
                <a:spcPct val="100000"/>
              </a:lnSpc>
              <a:spcAft>
                <a:spcPts val="2350"/>
              </a:spcAft>
              <a:defRPr/>
            </a:pPr>
            <a:r>
              <a:rPr lang="en-US" sz="3136" spc="0" dirty="0">
                <a:ln>
                  <a:noFill/>
                </a:ln>
                <a:solidFill>
                  <a:srgbClr val="000000"/>
                </a:solidFill>
                <a:latin typeface="Segoe UI"/>
                <a:ea typeface="Segoe UI" pitchFamily="34" charset="0"/>
              </a:rPr>
              <a:t>Mirror or modernize app infrastructure with VMs, containers, microservices or serverless.</a:t>
            </a:r>
          </a:p>
          <a:p>
            <a:pPr defTabSz="1827152" fontAlgn="base">
              <a:lnSpc>
                <a:spcPct val="100000"/>
              </a:lnSpc>
              <a:spcAft>
                <a:spcPts val="2350"/>
              </a:spcAft>
              <a:defRPr/>
            </a:pPr>
            <a:r>
              <a:rPr lang="en-US" sz="3136" spc="-20" dirty="0">
                <a:ln>
                  <a:noFill/>
                </a:ln>
                <a:solidFill>
                  <a:srgbClr val="000000"/>
                </a:solidFill>
                <a:latin typeface="Segoe UI"/>
                <a:ea typeface="Segoe UI" pitchFamily="34" charset="0"/>
              </a:rPr>
              <a:t>Supports all stages of the app modernization</a:t>
            </a:r>
            <a:r>
              <a:rPr lang="en-US" sz="3136" spc="0" dirty="0">
                <a:ln>
                  <a:noFill/>
                </a:ln>
                <a:solidFill>
                  <a:srgbClr val="000000"/>
                </a:solidFill>
                <a:latin typeface="Segoe UI"/>
                <a:ea typeface="Segoe UI" pitchFamily="34" charset="0"/>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2024044" y="7315517"/>
            <a:ext cx="5250972" cy="72417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1827682">
              <a:lnSpc>
                <a:spcPct val="100000"/>
              </a:lnSpc>
              <a:spcBef>
                <a:spcPts val="1568"/>
              </a:spcBef>
              <a:defRPr/>
            </a:pPr>
            <a:r>
              <a:rPr lang="en-US" sz="4706" spc="20">
                <a:solidFill>
                  <a:srgbClr val="5C4EE5"/>
                </a:solidFill>
                <a:latin typeface="Segoe UI Semilight" panose="020B0402040204020203" pitchFamily="34" charset="0"/>
                <a:cs typeface="Segoe UI Semilight" panose="020B0402040204020203" pitchFamily="34" charset="0"/>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3185071" y="3929075"/>
            <a:ext cx="2928926" cy="2928926"/>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1472" tIns="281178" rIns="351472" bIns="281178" numCol="1" spcCol="0" rtlCol="0" fromWordArt="0" anchor="t" anchorCtr="0" forceAA="0" compatLnSpc="1">
            <a:prstTxWarp prst="textNoShape">
              <a:avLst/>
            </a:prstTxWarp>
            <a:noAutofit/>
          </a:bodyPr>
          <a:lstStyle/>
          <a:p>
            <a:pPr algn="ctr" defTabSz="1791844" fontAlgn="base">
              <a:lnSpc>
                <a:spcPct val="90000"/>
              </a:lnSpc>
              <a:spcBef>
                <a:spcPct val="0"/>
              </a:spcBef>
              <a:spcAft>
                <a:spcPct val="0"/>
              </a:spcAft>
              <a:defRPr/>
            </a:pPr>
            <a:endParaRPr lang="en-US" sz="4614" err="1">
              <a:solidFill>
                <a:srgbClr val="0078D7"/>
              </a:solidFill>
              <a:latin typeface="Segoe UI Semilight"/>
              <a:ea typeface="Segoe UI" pitchFamily="34" charset="0"/>
              <a:cs typeface="Segoe UI" pitchFamily="34" charset="0"/>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1306296" y="8450012"/>
            <a:ext cx="6946308" cy="0"/>
          </a:xfrm>
          <a:prstGeom prst="line">
            <a:avLst/>
          </a:prstGeom>
          <a:noFill/>
          <a:ln w="12700" cap="flat" cmpd="sng" algn="ctr">
            <a:solidFill>
              <a:srgbClr val="5C4EE5"/>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8983733" y="8678219"/>
            <a:ext cx="6919830" cy="3203185"/>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1827152" fontAlgn="base">
              <a:lnSpc>
                <a:spcPct val="100000"/>
              </a:lnSpc>
              <a:spcAft>
                <a:spcPts val="2350"/>
              </a:spcAft>
              <a:defRPr/>
            </a:pPr>
            <a:r>
              <a:rPr lang="en-US" sz="3136" spc="-40">
                <a:ln>
                  <a:noFill/>
                </a:ln>
                <a:solidFill>
                  <a:srgbClr val="000000"/>
                </a:solidFill>
                <a:latin typeface="Segoe UI"/>
                <a:ea typeface="Segoe UI" pitchFamily="34" charset="0"/>
              </a:rPr>
              <a:t>Instantly improve the performance,</a:t>
            </a:r>
            <a:r>
              <a:rPr lang="en-US" sz="3136" spc="0">
                <a:ln>
                  <a:noFill/>
                </a:ln>
                <a:solidFill>
                  <a:srgbClr val="000000"/>
                </a:solidFill>
                <a:latin typeface="Segoe UI"/>
                <a:ea typeface="Segoe UI" pitchFamily="34" charset="0"/>
              </a:rPr>
              <a:t> scalability and resiliency of your apps by moving them to the cloud.</a:t>
            </a:r>
          </a:p>
          <a:p>
            <a:pPr defTabSz="1827152" fontAlgn="base">
              <a:lnSpc>
                <a:spcPct val="100000"/>
              </a:lnSpc>
              <a:spcAft>
                <a:spcPts val="2350"/>
              </a:spcAft>
              <a:defRPr/>
            </a:pPr>
            <a:r>
              <a:rPr lang="en-US" sz="3136" spc="0">
                <a:ln>
                  <a:noFill/>
                </a:ln>
                <a:solidFill>
                  <a:srgbClr val="000000"/>
                </a:solidFill>
                <a:latin typeface="Segoe UI"/>
                <a:ea typeface="Segoe UI" pitchFamily="34" charset="0"/>
              </a:rPr>
              <a:t>Increase business agility with Cloud-Native </a:t>
            </a:r>
            <a:r>
              <a:rPr lang="en-US" sz="3136" spc="138">
                <a:ln>
                  <a:noFill/>
                </a:ln>
                <a:solidFill>
                  <a:srgbClr val="000000"/>
                </a:solidFill>
                <a:latin typeface="Segoe UI"/>
                <a:ea typeface="Segoe UI" pitchFamily="34" charset="0"/>
              </a:rPr>
              <a:t>capabilities and built-in DevOps for</a:t>
            </a:r>
            <a:r>
              <a:rPr lang="en-US" sz="3136" spc="0">
                <a:ln>
                  <a:noFill/>
                </a:ln>
                <a:solidFill>
                  <a:srgbClr val="000000"/>
                </a:solidFill>
                <a:latin typeface="Segoe UI"/>
                <a:ea typeface="Segoe UI" pitchFamily="34" charset="0"/>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9675000" y="7315517"/>
            <a:ext cx="5250972" cy="72417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1827682">
              <a:lnSpc>
                <a:spcPct val="100000"/>
              </a:lnSpc>
              <a:spcBef>
                <a:spcPts val="1568"/>
              </a:spcBef>
              <a:defRPr/>
            </a:pPr>
            <a:r>
              <a:rPr lang="en-US" sz="4706" spc="20">
                <a:solidFill>
                  <a:srgbClr val="5C4EE5"/>
                </a:solidFill>
                <a:latin typeface="Segoe UI Semilight" panose="020B0402040204020203" pitchFamily="34" charset="0"/>
                <a:cs typeface="Segoe UI Semilight" panose="020B0402040204020203" pitchFamily="34" charset="0"/>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10836027" y="3929075"/>
            <a:ext cx="2928926" cy="2928926"/>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1472" tIns="281178" rIns="351472" bIns="281178" numCol="1" spcCol="0" rtlCol="0" fromWordArt="0" anchor="t" anchorCtr="0" forceAA="0" compatLnSpc="1">
            <a:prstTxWarp prst="textNoShape">
              <a:avLst/>
            </a:prstTxWarp>
            <a:noAutofit/>
          </a:bodyPr>
          <a:lstStyle/>
          <a:p>
            <a:pPr algn="ctr" defTabSz="1791844" fontAlgn="base">
              <a:lnSpc>
                <a:spcPct val="90000"/>
              </a:lnSpc>
              <a:spcBef>
                <a:spcPct val="0"/>
              </a:spcBef>
              <a:spcAft>
                <a:spcPct val="0"/>
              </a:spcAft>
            </a:pPr>
            <a:endParaRPr lang="en-US" sz="4614">
              <a:solidFill>
                <a:srgbClr val="0078D7"/>
              </a:solidFill>
              <a:latin typeface="Segoe UI Semilight"/>
              <a:cs typeface="Segoe UI" pitchFamily="34" charset="0"/>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8957252" y="8450012"/>
            <a:ext cx="6946308" cy="0"/>
          </a:xfrm>
          <a:prstGeom prst="line">
            <a:avLst/>
          </a:prstGeom>
          <a:noFill/>
          <a:ln w="12700" cap="flat" cmpd="sng" algn="ctr">
            <a:solidFill>
              <a:srgbClr val="5C4EE5"/>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16634693" y="8678221"/>
            <a:ext cx="6919830" cy="4168321"/>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1827152" fontAlgn="base">
              <a:lnSpc>
                <a:spcPct val="100000"/>
              </a:lnSpc>
              <a:spcAft>
                <a:spcPts val="2350"/>
              </a:spcAft>
              <a:defRPr/>
            </a:pPr>
            <a:r>
              <a:rPr lang="en-US" sz="3136" spc="0">
                <a:ln>
                  <a:noFill/>
                </a:ln>
                <a:solidFill>
                  <a:srgbClr val="000000"/>
                </a:solidFill>
                <a:latin typeface="Segoe UI"/>
                <a:ea typeface="Segoe UI" pitchFamily="34" charset="0"/>
              </a:rPr>
              <a:t>Bring your stack, we bring a cloud that runs any app, on any platform, and any language.</a:t>
            </a:r>
          </a:p>
          <a:p>
            <a:pPr defTabSz="1827152" fontAlgn="base">
              <a:lnSpc>
                <a:spcPct val="100000"/>
              </a:lnSpc>
              <a:spcAft>
                <a:spcPts val="2350"/>
              </a:spcAft>
              <a:defRPr/>
            </a:pPr>
            <a:r>
              <a:rPr lang="en-US" sz="3136" spc="40">
                <a:ln>
                  <a:noFill/>
                </a:ln>
                <a:solidFill>
                  <a:srgbClr val="000000"/>
                </a:solidFill>
                <a:latin typeface="Segoe UI"/>
                <a:ea typeface="Segoe UI" pitchFamily="34" charset="0"/>
              </a:rPr>
              <a:t>Build applications using the language and</a:t>
            </a:r>
            <a:r>
              <a:rPr lang="en-US" sz="3136" spc="0">
                <a:ln>
                  <a:noFill/>
                </a:ln>
                <a:solidFill>
                  <a:srgbClr val="000000"/>
                </a:solidFill>
                <a:latin typeface="Segoe UI"/>
                <a:ea typeface="Segoe UI" pitchFamily="34" charset="0"/>
              </a:rPr>
              <a:t> tools of your choice - Azure supports what </a:t>
            </a:r>
            <a:r>
              <a:rPr lang="en-US" sz="3136" spc="-20">
                <a:ln>
                  <a:noFill/>
                </a:ln>
                <a:solidFill>
                  <a:srgbClr val="000000"/>
                </a:solidFill>
                <a:latin typeface="Segoe UI"/>
                <a:ea typeface="Segoe UI" pitchFamily="34" charset="0"/>
              </a:rPr>
              <a:t>you already use and love so you can get up</a:t>
            </a:r>
            <a:r>
              <a:rPr lang="en-US" sz="3136" spc="0">
                <a:ln>
                  <a:noFill/>
                </a:ln>
                <a:solidFill>
                  <a:srgbClr val="000000"/>
                </a:solidFill>
                <a:latin typeface="Segoe UI"/>
                <a:ea typeface="Segoe UI" pitchFamily="34" charset="0"/>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17325958" y="7315517"/>
            <a:ext cx="5250972" cy="72417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1827682">
              <a:lnSpc>
                <a:spcPct val="100000"/>
              </a:lnSpc>
              <a:spcBef>
                <a:spcPts val="1568"/>
              </a:spcBef>
              <a:defRPr/>
            </a:pPr>
            <a:r>
              <a:rPr lang="en-US" sz="4706" spc="20">
                <a:solidFill>
                  <a:srgbClr val="5C4EE5"/>
                </a:solidFill>
                <a:latin typeface="Segoe UI Semilight" panose="020B0402040204020203" pitchFamily="34" charset="0"/>
                <a:cs typeface="Segoe UI Semilight" panose="020B0402040204020203" pitchFamily="34" charset="0"/>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18486987" y="3929075"/>
            <a:ext cx="2928926" cy="2928926"/>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1472" tIns="281178" rIns="351472" bIns="281178" numCol="1" spcCol="0" rtlCol="0" fromWordArt="0" anchor="t" anchorCtr="0" forceAA="0" compatLnSpc="1">
            <a:prstTxWarp prst="textNoShape">
              <a:avLst/>
            </a:prstTxWarp>
            <a:noAutofit/>
          </a:bodyPr>
          <a:lstStyle/>
          <a:p>
            <a:pPr algn="ctr" defTabSz="1791844" fontAlgn="base">
              <a:lnSpc>
                <a:spcPct val="90000"/>
              </a:lnSpc>
              <a:spcBef>
                <a:spcPct val="0"/>
              </a:spcBef>
              <a:spcAft>
                <a:spcPct val="0"/>
              </a:spcAft>
            </a:pPr>
            <a:endParaRPr lang="en-US" sz="4614" err="1">
              <a:solidFill>
                <a:srgbClr val="0078D7"/>
              </a:solidFill>
              <a:latin typeface="Segoe UI Semilight"/>
              <a:cs typeface="Segoe UI" pitchFamily="34" charset="0"/>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16608212" y="8450012"/>
            <a:ext cx="6946308" cy="0"/>
          </a:xfrm>
          <a:prstGeom prst="line">
            <a:avLst/>
          </a:prstGeom>
          <a:noFill/>
          <a:ln w="12700" cap="flat" cmpd="sng" algn="ctr">
            <a:solidFill>
              <a:srgbClr val="5C4EE5"/>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3864665" y="4500522"/>
            <a:ext cx="1597954" cy="2229420"/>
            <a:chOff x="9095124" y="3288299"/>
            <a:chExt cx="916056" cy="1382083"/>
          </a:xfrm>
          <a:noFill/>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a:grpFill/>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358518" tIns="286814" rIns="358518" bIns="286814" numCol="1" spcCol="0" rtlCol="0" fromWordArt="0" anchor="t" anchorCtr="0" forceAA="0" compatLnSpc="1">
                <a:prstTxWarp prst="textNoShape">
                  <a:avLst/>
                </a:prstTxWarp>
                <a:noAutofit/>
              </a:bodyPr>
              <a:lstStyle/>
              <a:p>
                <a:pPr algn="ctr" defTabSz="1827854" fontAlgn="base">
                  <a:lnSpc>
                    <a:spcPct val="90000"/>
                  </a:lnSpc>
                  <a:spcBef>
                    <a:spcPct val="0"/>
                  </a:spcBef>
                  <a:spcAft>
                    <a:spcPct val="0"/>
                  </a:spcAft>
                  <a:defRPr/>
                </a:pPr>
                <a:endParaRPr lang="en-US" sz="4706">
                  <a:solidFill>
                    <a:srgbClr val="505050"/>
                  </a:solidFill>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grp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rgbClr val="5C4EE5"/>
                </a:solidFill>
                <a:round/>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grp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grpFill/>
            <a:ln w="15875">
              <a:solidFill>
                <a:srgbClr val="5C4EE5"/>
              </a:solidFill>
              <a:round/>
              <a:headEnd/>
              <a:tailEnd/>
            </a:ln>
          </p:spPr>
          <p:txBody>
            <a:bodyPr vert="horz" wrap="square" lIns="179260" tIns="89628" rIns="179260" bIns="89628" numCol="1" anchor="t" anchorCtr="0" compatLnSpc="1">
              <a:prstTxWarp prst="textNoShape">
                <a:avLst/>
              </a:prstTxWarp>
              <a:noAutofit/>
            </a:bodyPr>
            <a:lstStyle/>
            <a:p>
              <a:pPr defTabSz="1792428">
                <a:defRPr/>
              </a:pPr>
              <a:endParaRPr lang="en-US" sz="3672">
                <a:solidFill>
                  <a:srgbClr val="505050"/>
                </a:solidFill>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a:grpFill/>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grpFill/>
              <a:ln w="15875" cap="flat">
                <a:solidFill>
                  <a:srgbClr val="5C4EE5"/>
                </a:solidFill>
                <a:prstDash val="solid"/>
                <a:miter lim="800000"/>
                <a:headEnd/>
                <a:tailEnd/>
              </a:ln>
              <a:extLst>
                <a:ext uri="{909E8E84-426E-40dd-AFC4-6F175D3DCCD1}">
                  <a14:hiddenFill xmlns="" xmlns:a14="http://schemas.microsoft.com/office/drawing/2010/main">
                    <a:noFill/>
                  </a14:hiddenFill>
                </a:ext>
              </a:extLst>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grpFill/>
              <a:ln w="15875" cap="flat">
                <a:solidFill>
                  <a:srgbClr val="5C4EE5"/>
                </a:solidFill>
                <a:prstDash val="solid"/>
                <a:miter lim="800000"/>
                <a:headEnd/>
                <a:tailEnd/>
              </a:ln>
              <a:extLst>
                <a:ext uri="{909E8E84-426E-40dd-AFC4-6F175D3DCCD1}">
                  <a14:hiddenFill xmlns="" xmlns:a14="http://schemas.microsoft.com/office/drawing/2010/main">
                    <a:noFill/>
                  </a14:hiddenFill>
                </a:ext>
              </a:extLst>
            </p:spPr>
            <p:txBody>
              <a:bodyPr vert="horz" wrap="square" lIns="179260" tIns="89628" rIns="179260" bIns="89628" numCol="1" anchor="t" anchorCtr="0" compatLnSpc="1">
                <a:prstTxWarp prst="textNoShape">
                  <a:avLst/>
                </a:prstTxWarp>
              </a:bodyPr>
              <a:lstStyle/>
              <a:p>
                <a:pPr defTabSz="1792428">
                  <a:defRPr/>
                </a:pPr>
                <a:endParaRPr lang="en-US" sz="3672">
                  <a:solidFill>
                    <a:srgbClr val="505050"/>
                  </a:solidFill>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11499191" y="4592237"/>
            <a:ext cx="1574146" cy="157414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a:defRPr/>
            </a:pPr>
            <a:endParaRPr lang="en-US" sz="3672">
              <a:solidFill>
                <a:srgbClr val="505050"/>
              </a:solidFill>
              <a:latin typeface="Segoe UI Semilight"/>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19463172" y="4624179"/>
            <a:ext cx="976556" cy="153871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a:defRPr/>
            </a:pPr>
            <a:endParaRPr lang="en-US" sz="3672">
              <a:solidFill>
                <a:srgbClr val="0078D7"/>
              </a:solidFill>
              <a:latin typeface="Segoe UI Semilight"/>
            </a:endParaRPr>
          </a:p>
        </p:txBody>
      </p:sp>
    </p:spTree>
    <p:extLst>
      <p:ext uri="{BB962C8B-B14F-4D97-AF65-F5344CB8AC3E}">
        <p14:creationId xmlns:p14="http://schemas.microsoft.com/office/powerpoint/2010/main" val="33300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1451969" y="2241149"/>
            <a:ext cx="22679548" cy="1629554"/>
          </a:xfrm>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506333" y="615731"/>
            <a:ext cx="22672078" cy="1478686"/>
          </a:xfrm>
        </p:spPr>
        <p:txBody>
          <a:bodyPr/>
          <a:lstStyle/>
          <a:p>
            <a:r>
              <a:rPr lang="en-US" spc="-196" dirty="0">
                <a:solidFill>
                  <a:schemeClr val="bg1"/>
                </a:solidFill>
              </a:rPr>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1121967" y="6534416"/>
            <a:ext cx="7260012" cy="520350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Continuous Integration (CI)</a:t>
            </a:r>
          </a:p>
          <a:p>
            <a:pPr algn="ctr" defTabSz="1828384">
              <a:defRPr/>
            </a:pPr>
            <a:endParaRPr lang="en-US" sz="3136"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Improve software development quality and speed.</a:t>
            </a:r>
          </a:p>
          <a:p>
            <a:pPr marL="560134" indent="-560134">
              <a:buFont typeface="Arial" panose="020B0604020202020204" pitchFamily="34" charset="0"/>
              <a:buChar char="•"/>
              <a:defRPr/>
            </a:pPr>
            <a:r>
              <a:rPr lang="en-US" sz="3136" b="0" dirty="0">
                <a:solidFill>
                  <a:srgbClr val="000000"/>
                </a:solidFill>
              </a:rPr>
              <a:t>When you use Azure Pipelines or Jenkins to build apps in the cloud and deploy to Azure, each time you commit code, it’s automatically built and tested and bugs are detected faster.</a:t>
            </a:r>
            <a:endParaRPr lang="en-US" sz="3136"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8563237" y="6439813"/>
            <a:ext cx="7245074" cy="740495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Continuous Deployment (CD)</a:t>
            </a:r>
          </a:p>
          <a:p>
            <a:pPr algn="ctr" defTabSz="1828384">
              <a:defRPr/>
            </a:pPr>
            <a:endParaRPr lang="en-US" sz="2742"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By combining continuous integration and infrastructure as code (</a:t>
            </a:r>
            <a:r>
              <a:rPr lang="en-US" sz="3136" b="0" dirty="0" err="1">
                <a:solidFill>
                  <a:srgbClr val="000000"/>
                </a:solidFill>
              </a:rPr>
              <a:t>IaC</a:t>
            </a:r>
            <a:r>
              <a:rPr lang="en-US" sz="3136" b="0" dirty="0">
                <a:solidFill>
                  <a:srgbClr val="000000"/>
                </a:solidFill>
              </a:rPr>
              <a:t>), you’ll achieve identical deployments and the confidence to deploy to production at any time.</a:t>
            </a:r>
          </a:p>
          <a:p>
            <a:pPr marL="560134" indent="-560134">
              <a:buFont typeface="Arial" panose="020B0604020202020204" pitchFamily="34" charset="0"/>
              <a:buChar char="•"/>
              <a:defRPr/>
            </a:pPr>
            <a:r>
              <a:rPr lang="en-US" sz="3136"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16248930" y="6439812"/>
            <a:ext cx="7260012" cy="551696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Continuous Learning &amp; Monitoring</a:t>
            </a:r>
          </a:p>
          <a:p>
            <a:pPr algn="ctr" defTabSz="1828384">
              <a:defRPr/>
            </a:pPr>
            <a:endParaRPr lang="en-US" sz="2742"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With Azure Application Insights you can identify how your applications are performing and test if the recent deployment made things better or worse.</a:t>
            </a:r>
          </a:p>
          <a:p>
            <a:pPr marL="560134" indent="-560134">
              <a:buFont typeface="Arial" panose="020B0604020202020204" pitchFamily="34" charset="0"/>
              <a:buChar char="•"/>
              <a:defRPr/>
            </a:pPr>
            <a:r>
              <a:rPr lang="en-US" sz="3136" b="0" spc="-78" dirty="0">
                <a:solidFill>
                  <a:srgbClr val="000000"/>
                </a:solidFill>
              </a:rPr>
              <a:t>Using CI/CD practices, paired with monitoring</a:t>
            </a:r>
            <a:r>
              <a:rPr lang="en-US" sz="3136" b="0" dirty="0">
                <a:solidFill>
                  <a:srgbClr val="000000"/>
                </a:solidFill>
              </a:rPr>
              <a:t> </a:t>
            </a:r>
            <a:r>
              <a:rPr lang="en-US" sz="3136" b="0" spc="-58" dirty="0">
                <a:solidFill>
                  <a:srgbClr val="000000"/>
                </a:solidFill>
              </a:rPr>
              <a:t>tools, you’ll be able to safely deliver features</a:t>
            </a:r>
            <a:r>
              <a:rPr lang="en-US" sz="3136" b="0" dirty="0">
                <a:solidFill>
                  <a:srgbClr val="000000"/>
                </a:solidFill>
              </a:rPr>
              <a:t> to your customers as soon as they’re ready.</a:t>
            </a:r>
            <a:endParaRPr lang="en-US" sz="3136"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1011314" y="7210436"/>
            <a:ext cx="6946308" cy="0"/>
          </a:xfrm>
          <a:prstGeom prst="line">
            <a:avLst/>
          </a:prstGeom>
          <a:noFill/>
          <a:ln w="12700" cap="flat" cmpd="sng" algn="ctr">
            <a:solidFill>
              <a:srgbClr val="5C4EE5"/>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8712622" y="7210436"/>
            <a:ext cx="6946308" cy="0"/>
          </a:xfrm>
          <a:prstGeom prst="line">
            <a:avLst/>
          </a:prstGeom>
          <a:noFill/>
          <a:ln w="12700" cap="flat" cmpd="sng" algn="ctr">
            <a:solidFill>
              <a:srgbClr val="5C4EE5"/>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16430188" y="7210436"/>
            <a:ext cx="6897496" cy="0"/>
          </a:xfrm>
          <a:prstGeom prst="line">
            <a:avLst/>
          </a:prstGeom>
          <a:noFill/>
          <a:ln w="12700" cap="flat" cmpd="sng" algn="ctr">
            <a:solidFill>
              <a:srgbClr val="5C4EE5"/>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3738904" y="4934168"/>
            <a:ext cx="1491120" cy="1212180"/>
            <a:chOff x="1228673" y="2642918"/>
            <a:chExt cx="985201" cy="800902"/>
          </a:xfrm>
          <a:no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a:defRPr/>
              </a:pPr>
              <a:endParaRPr lang="en-US" sz="1764">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a:defRPr/>
              </a:pPr>
              <a:endParaRPr lang="en-US" sz="1764">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11641420" y="4977760"/>
            <a:ext cx="1200952" cy="103702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60" tIns="89628" rIns="179260" bIns="89628" numCol="1" anchor="t" anchorCtr="0" compatLnSpc="1">
            <a:prstTxWarp prst="textNoShape">
              <a:avLst/>
            </a:prstTxWarp>
          </a:bodyPr>
          <a:lstStyle/>
          <a:p>
            <a:pPr>
              <a:defRPr/>
            </a:pPr>
            <a:endParaRPr lang="en-US" sz="3458">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19072947" y="5018869"/>
            <a:ext cx="1579094" cy="100603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60" tIns="89628" rIns="179260" bIns="89628" numCol="1" anchor="t" anchorCtr="0" compatLnSpc="1">
              <a:prstTxWarp prst="textNoShape">
                <a:avLst/>
              </a:prstTxWarp>
            </a:bodyPr>
            <a:lstStyle/>
            <a:p>
              <a:pPr>
                <a:defRPr/>
              </a:pPr>
              <a:endParaRPr lang="en-US" sz="1764">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60" tIns="89628" rIns="179260" bIns="89628" numCol="1" anchor="t" anchorCtr="0" compatLnSpc="1">
              <a:prstTxWarp prst="textNoShape">
                <a:avLst/>
              </a:prstTxWarp>
            </a:bodyPr>
            <a:lstStyle/>
            <a:p>
              <a:pPr>
                <a:defRPr/>
              </a:pPr>
              <a:endParaRPr lang="en-US" sz="3672">
                <a:solidFill>
                  <a:srgbClr val="353535"/>
                </a:solidFill>
                <a:latin typeface="Segoe UI Semilight"/>
              </a:endParaRPr>
            </a:p>
          </p:txBody>
        </p:sp>
      </p:grpSp>
    </p:spTree>
    <p:extLst>
      <p:ext uri="{BB962C8B-B14F-4D97-AF65-F5344CB8AC3E}">
        <p14:creationId xmlns:p14="http://schemas.microsoft.com/office/powerpoint/2010/main" val="342123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300482" y="231142"/>
            <a:ext cx="21031200" cy="2651126"/>
          </a:xfrm>
        </p:spPr>
        <p:txBody>
          <a:bodyPr vert="horz" wrap="square" lIns="182880" tIns="91440" rIns="182880" bIns="91440" rtlCol="0" anchor="ctr">
            <a:normAutofit/>
          </a:bodyPr>
          <a:lstStyle/>
          <a:p>
            <a:r>
              <a:rPr lang="en-US" spc="-196" dirty="0">
                <a:solidFill>
                  <a:schemeClr val="bg1"/>
                </a:solidFill>
              </a:rPr>
              <a:t>CI vs CS</a:t>
            </a:r>
          </a:p>
        </p:txBody>
      </p:sp>
      <p:graphicFrame>
        <p:nvGraphicFramePr>
          <p:cNvPr id="6" name="Table 5">
            <a:extLst>
              <a:ext uri="{FF2B5EF4-FFF2-40B4-BE49-F238E27FC236}">
                <a16:creationId xmlns:a16="http://schemas.microsoft.com/office/drawing/2014/main" id="{A5AA6124-8BC6-427C-B16F-76A6864A5D03}"/>
              </a:ext>
            </a:extLst>
          </p:cNvPr>
          <p:cNvGraphicFramePr>
            <a:graphicFrameLocks noGrp="1"/>
          </p:cNvGraphicFramePr>
          <p:nvPr/>
        </p:nvGraphicFramePr>
        <p:xfrm>
          <a:off x="1657350" y="4103512"/>
          <a:ext cx="21050252" cy="7798160"/>
        </p:xfrm>
        <a:graphic>
          <a:graphicData uri="http://schemas.openxmlformats.org/drawingml/2006/table">
            <a:tbl>
              <a:tblPr firstRow="1" bandRow="1">
                <a:noFill/>
              </a:tblPr>
              <a:tblGrid>
                <a:gridCol w="10047838">
                  <a:extLst>
                    <a:ext uri="{9D8B030D-6E8A-4147-A177-3AD203B41FA5}">
                      <a16:colId xmlns:a16="http://schemas.microsoft.com/office/drawing/2014/main" val="452297690"/>
                    </a:ext>
                  </a:extLst>
                </a:gridCol>
                <a:gridCol w="11002414">
                  <a:extLst>
                    <a:ext uri="{9D8B030D-6E8A-4147-A177-3AD203B41FA5}">
                      <a16:colId xmlns:a16="http://schemas.microsoft.com/office/drawing/2014/main" val="195203789"/>
                    </a:ext>
                  </a:extLst>
                </a:gridCol>
              </a:tblGrid>
              <a:tr h="1295288">
                <a:tc>
                  <a:txBody>
                    <a:bodyPr/>
                    <a:lstStyle/>
                    <a:p>
                      <a:pPr algn="l" fontAlgn="b"/>
                      <a:r>
                        <a:rPr lang="es-ES" sz="4400" b="1" dirty="0" err="1">
                          <a:solidFill>
                            <a:srgbClr val="5C4EE5"/>
                          </a:solidFill>
                          <a:effectLst/>
                        </a:rPr>
                        <a:t>Continuous</a:t>
                      </a:r>
                      <a:r>
                        <a:rPr lang="es-ES" sz="4400" b="1" dirty="0">
                          <a:solidFill>
                            <a:srgbClr val="5C4EE5"/>
                          </a:solidFill>
                          <a:effectLst/>
                        </a:rPr>
                        <a:t> </a:t>
                      </a:r>
                      <a:r>
                        <a:rPr lang="es-ES" sz="4400" b="1" dirty="0" err="1">
                          <a:solidFill>
                            <a:srgbClr val="5C4EE5"/>
                          </a:solidFill>
                          <a:effectLst/>
                        </a:rPr>
                        <a:t>integration</a:t>
                      </a:r>
                      <a:r>
                        <a:rPr lang="es-ES" sz="4400" b="1" dirty="0">
                          <a:solidFill>
                            <a:srgbClr val="5C4EE5"/>
                          </a:solidFill>
                          <a:effectLst/>
                        </a:rPr>
                        <a:t> (CI)</a:t>
                      </a:r>
                    </a:p>
                  </a:txBody>
                  <a:tcPr marL="528688" marR="220286" marT="264344" marB="264344"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s-ES" sz="4400" b="1" dirty="0" err="1">
                          <a:solidFill>
                            <a:srgbClr val="5C4EE5"/>
                          </a:solidFill>
                          <a:effectLst/>
                        </a:rPr>
                        <a:t>Continuous</a:t>
                      </a:r>
                      <a:r>
                        <a:rPr lang="es-ES" sz="4400" b="1" dirty="0">
                          <a:solidFill>
                            <a:srgbClr val="5C4EE5"/>
                          </a:solidFill>
                          <a:effectLst/>
                        </a:rPr>
                        <a:t> </a:t>
                      </a:r>
                      <a:r>
                        <a:rPr lang="es-ES" sz="4400" b="1" dirty="0" err="1">
                          <a:solidFill>
                            <a:srgbClr val="5C4EE5"/>
                          </a:solidFill>
                          <a:effectLst/>
                        </a:rPr>
                        <a:t>delivery</a:t>
                      </a:r>
                      <a:r>
                        <a:rPr lang="es-ES" sz="4400" b="1" dirty="0">
                          <a:solidFill>
                            <a:srgbClr val="5C4EE5"/>
                          </a:solidFill>
                          <a:effectLst/>
                        </a:rPr>
                        <a:t> (CD)</a:t>
                      </a:r>
                    </a:p>
                  </a:txBody>
                  <a:tcPr marL="528688" marR="220286" marT="264344" marB="264344"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742326347"/>
                  </a:ext>
                </a:extLst>
              </a:tr>
              <a:tr h="1295288">
                <a:tc>
                  <a:txBody>
                    <a:bodyPr/>
                    <a:lstStyle/>
                    <a:p>
                      <a:pPr fontAlgn="t"/>
                      <a:r>
                        <a:rPr lang="es-ES" sz="4400">
                          <a:solidFill>
                            <a:schemeClr val="tx1">
                              <a:lumMod val="75000"/>
                              <a:lumOff val="25000"/>
                            </a:schemeClr>
                          </a:solidFill>
                          <a:effectLst/>
                        </a:rPr>
                        <a:t>Increase code coverage.</a:t>
                      </a:r>
                    </a:p>
                  </a:txBody>
                  <a:tcPr marL="528688" marR="220286" marT="264344" marB="26434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t"/>
                      <a:r>
                        <a:rPr lang="en-US" sz="4400">
                          <a:solidFill>
                            <a:schemeClr val="tx1">
                              <a:lumMod val="75000"/>
                              <a:lumOff val="25000"/>
                            </a:schemeClr>
                          </a:solidFill>
                          <a:effectLst/>
                        </a:rPr>
                        <a:t>Automatically deploy code to production.</a:t>
                      </a:r>
                    </a:p>
                  </a:txBody>
                  <a:tcPr marL="528688" marR="220286" marT="264344" marB="26434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9500744"/>
                  </a:ext>
                </a:extLst>
              </a:tr>
              <a:tr h="1956148">
                <a:tc>
                  <a:txBody>
                    <a:bodyPr/>
                    <a:lstStyle/>
                    <a:p>
                      <a:pPr fontAlgn="t"/>
                      <a:r>
                        <a:rPr lang="en-US" sz="4400">
                          <a:solidFill>
                            <a:schemeClr val="tx1">
                              <a:lumMod val="75000"/>
                              <a:lumOff val="25000"/>
                            </a:schemeClr>
                          </a:solidFill>
                          <a:effectLst/>
                        </a:rPr>
                        <a:t>Build faster by splitting test and build runs.</a:t>
                      </a:r>
                    </a:p>
                  </a:txBody>
                  <a:tcPr marL="528688" marR="220286" marT="264344" marB="26434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fontAlgn="t"/>
                      <a:r>
                        <a:rPr lang="es-ES" sz="4400">
                          <a:solidFill>
                            <a:schemeClr val="tx1">
                              <a:lumMod val="75000"/>
                              <a:lumOff val="25000"/>
                            </a:schemeClr>
                          </a:solidFill>
                          <a:effectLst/>
                        </a:rPr>
                        <a:t>Ensure deployment targets have latest code.</a:t>
                      </a:r>
                    </a:p>
                  </a:txBody>
                  <a:tcPr marL="528688" marR="220286" marT="264344" marB="26434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227433042"/>
                  </a:ext>
                </a:extLst>
              </a:tr>
              <a:tr h="1956148">
                <a:tc>
                  <a:txBody>
                    <a:bodyPr/>
                    <a:lstStyle/>
                    <a:p>
                      <a:pPr fontAlgn="t"/>
                      <a:r>
                        <a:rPr lang="en-US" sz="4400">
                          <a:solidFill>
                            <a:schemeClr val="tx1">
                              <a:lumMod val="75000"/>
                              <a:lumOff val="25000"/>
                            </a:schemeClr>
                          </a:solidFill>
                          <a:effectLst/>
                        </a:rPr>
                        <a:t>Automatically ensure you don't ship broken code.</a:t>
                      </a:r>
                    </a:p>
                  </a:txBody>
                  <a:tcPr marL="528688" marR="220286" marT="264344" marB="26434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t"/>
                      <a:r>
                        <a:rPr lang="en-US" sz="4400">
                          <a:solidFill>
                            <a:schemeClr val="tx1">
                              <a:lumMod val="75000"/>
                              <a:lumOff val="25000"/>
                            </a:schemeClr>
                          </a:solidFill>
                          <a:effectLst/>
                        </a:rPr>
                        <a:t>Use tested code from CI process.</a:t>
                      </a:r>
                    </a:p>
                  </a:txBody>
                  <a:tcPr marL="528688" marR="220286" marT="264344" marB="264344">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85586790"/>
                  </a:ext>
                </a:extLst>
              </a:tr>
              <a:tr h="1295288">
                <a:tc>
                  <a:txBody>
                    <a:bodyPr/>
                    <a:lstStyle/>
                    <a:p>
                      <a:pPr fontAlgn="t"/>
                      <a:r>
                        <a:rPr lang="es-ES" sz="4400">
                          <a:solidFill>
                            <a:schemeClr val="tx1">
                              <a:lumMod val="75000"/>
                              <a:lumOff val="25000"/>
                            </a:schemeClr>
                          </a:solidFill>
                          <a:effectLst/>
                        </a:rPr>
                        <a:t>Run tests continually.</a:t>
                      </a:r>
                    </a:p>
                  </a:txBody>
                  <a:tcPr marL="528688" marR="220286" marT="264344" marB="26434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fontAlgn="t"/>
                      <a:endParaRPr lang="es-ES" sz="4400" dirty="0">
                        <a:solidFill>
                          <a:schemeClr val="tx1">
                            <a:lumMod val="75000"/>
                            <a:lumOff val="25000"/>
                          </a:schemeClr>
                        </a:solidFill>
                        <a:effectLst/>
                      </a:endParaRPr>
                    </a:p>
                  </a:txBody>
                  <a:tcPr marL="528688" marR="220286" marT="264344" marB="264344">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232328333"/>
                  </a:ext>
                </a:extLst>
              </a:tr>
            </a:tbl>
          </a:graphicData>
        </a:graphic>
      </p:graphicFrame>
    </p:spTree>
    <p:extLst>
      <p:ext uri="{BB962C8B-B14F-4D97-AF65-F5344CB8AC3E}">
        <p14:creationId xmlns:p14="http://schemas.microsoft.com/office/powerpoint/2010/main" val="122443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1597495" y="2125155"/>
            <a:ext cx="22679548" cy="2716128"/>
          </a:xfrm>
        </p:spPr>
        <p:txBody>
          <a:bodyPr/>
          <a:lstStyle/>
          <a:p>
            <a:r>
              <a:rPr lang="en-US" dirty="0"/>
              <a:t>Azure DevOps provides </a:t>
            </a:r>
            <a:r>
              <a:rPr lang="en-US" b="1" dirty="0"/>
              <a:t>developer services </a:t>
            </a:r>
            <a:r>
              <a:rPr lang="en-US" dirty="0"/>
              <a:t>to support teams to </a:t>
            </a:r>
            <a:r>
              <a:rPr lang="en-US" b="1" dirty="0"/>
              <a:t>plan</a:t>
            </a:r>
            <a:r>
              <a:rPr lang="en-US" dirty="0"/>
              <a:t> work, </a:t>
            </a:r>
            <a:r>
              <a:rPr lang="en-US" b="1" dirty="0"/>
              <a:t>collaborate</a:t>
            </a:r>
            <a:r>
              <a:rPr lang="en-US" dirty="0"/>
              <a:t> on </a:t>
            </a:r>
            <a:r>
              <a:rPr lang="en-US" b="1" dirty="0"/>
              <a:t>code</a:t>
            </a:r>
            <a:r>
              <a:rPr lang="en-US" dirty="0"/>
              <a:t> development, and </a:t>
            </a:r>
            <a:r>
              <a:rPr lang="en-US" b="1" dirty="0"/>
              <a:t>build</a:t>
            </a:r>
            <a:r>
              <a:rPr lang="en-US" dirty="0"/>
              <a:t> and </a:t>
            </a:r>
            <a:r>
              <a:rPr lang="en-US" b="1" dirty="0"/>
              <a:t>deploy</a:t>
            </a:r>
            <a:r>
              <a:rPr lang="en-US" dirty="0"/>
              <a:t> applications. Developers can work in the cloud using Azure DevOps Services or on-premises using Azure DevOps Server, formerly named Visual Studio Team Foundation Server (TFS). Azure DevOps provides an integrated set of features that you can access through your web browser or IDE client. You can acquire one or more of the following services based on your business needs: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452289" y="585315"/>
            <a:ext cx="22672078" cy="1478686"/>
          </a:xfrm>
        </p:spPr>
        <p:txBody>
          <a:bodyPr/>
          <a:lstStyle/>
          <a:p>
            <a:r>
              <a:rPr lang="en-US" spc="-196" dirty="0">
                <a:solidFill>
                  <a:schemeClr val="bg1"/>
                </a:solidFill>
              </a:rPr>
              <a:t>What is Azure DevOps?</a:t>
            </a:r>
          </a:p>
        </p:txBody>
      </p:sp>
      <p:grpSp>
        <p:nvGrpSpPr>
          <p:cNvPr id="17" name="Group 16">
            <a:extLst>
              <a:ext uri="{FF2B5EF4-FFF2-40B4-BE49-F238E27FC236}">
                <a16:creationId xmlns:a16="http://schemas.microsoft.com/office/drawing/2014/main" id="{0EB871AF-88B9-4F13-929A-BA8F01E9196A}"/>
              </a:ext>
            </a:extLst>
          </p:cNvPr>
          <p:cNvGrpSpPr/>
          <p:nvPr/>
        </p:nvGrpSpPr>
        <p:grpSpPr>
          <a:xfrm>
            <a:off x="2320995" y="6590063"/>
            <a:ext cx="5661094" cy="1302136"/>
            <a:chOff x="1947424" y="1787873"/>
            <a:chExt cx="2830948" cy="651160"/>
          </a:xfrm>
        </p:grpSpPr>
        <p:pic>
          <p:nvPicPr>
            <p:cNvPr id="18" name="Picture 17" descr="A picture containing object&#10;&#10;Description generated with very high confidence">
              <a:extLst>
                <a:ext uri="{FF2B5EF4-FFF2-40B4-BE49-F238E27FC236}">
                  <a16:creationId xmlns:a16="http://schemas.microsoft.com/office/drawing/2014/main" id="{79A47D99-DF0C-47A1-AB5E-AB2297264D43}"/>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9" name="TextBox 18">
              <a:extLst>
                <a:ext uri="{FF2B5EF4-FFF2-40B4-BE49-F238E27FC236}">
                  <a16:creationId xmlns:a16="http://schemas.microsoft.com/office/drawing/2014/main" id="{F437FDCF-AC4E-474B-A446-9130D6383D97}"/>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00B294"/>
                  </a:solidFill>
                </a:rPr>
                <a:t>Azure Boards</a:t>
              </a:r>
              <a:endParaRPr lang="en-US" sz="4000" dirty="0">
                <a:solidFill>
                  <a:srgbClr val="00B294"/>
                </a:solidFill>
                <a:cs typeface="Segoe UI"/>
              </a:endParaRPr>
            </a:p>
          </p:txBody>
        </p:sp>
      </p:grpSp>
      <p:grpSp>
        <p:nvGrpSpPr>
          <p:cNvPr id="20" name="Group 19">
            <a:extLst>
              <a:ext uri="{FF2B5EF4-FFF2-40B4-BE49-F238E27FC236}">
                <a16:creationId xmlns:a16="http://schemas.microsoft.com/office/drawing/2014/main" id="{DFA29CA9-50FC-46CD-A6F7-AA0A2B837590}"/>
              </a:ext>
            </a:extLst>
          </p:cNvPr>
          <p:cNvGrpSpPr/>
          <p:nvPr/>
        </p:nvGrpSpPr>
        <p:grpSpPr>
          <a:xfrm>
            <a:off x="10521875" y="5634174"/>
            <a:ext cx="5691142" cy="1223826"/>
            <a:chOff x="1932397" y="2861343"/>
            <a:chExt cx="2845975" cy="612000"/>
          </a:xfrm>
        </p:grpSpPr>
        <p:pic>
          <p:nvPicPr>
            <p:cNvPr id="21" name="Picture 10" descr="A picture containing stop, sign, outdoor, sitting&#10;&#10;Description generated with very high confidence">
              <a:extLst>
                <a:ext uri="{FF2B5EF4-FFF2-40B4-BE49-F238E27FC236}">
                  <a16:creationId xmlns:a16="http://schemas.microsoft.com/office/drawing/2014/main" id="{82FDF1C6-451A-4805-B5B5-F1FCF871A97F}"/>
                </a:ext>
              </a:extLst>
            </p:cNvPr>
            <p:cNvPicPr>
              <a:picLocks noChangeAspect="1"/>
            </p:cNvPicPr>
            <p:nvPr/>
          </p:nvPicPr>
          <p:blipFill>
            <a:blip r:embed="rId4"/>
            <a:stretch>
              <a:fillRect/>
            </a:stretch>
          </p:blipFill>
          <p:spPr>
            <a:xfrm>
              <a:off x="1932397" y="2897342"/>
              <a:ext cx="540165" cy="540000"/>
            </a:xfrm>
            <a:prstGeom prst="rect">
              <a:avLst/>
            </a:prstGeom>
          </p:spPr>
        </p:pic>
        <p:sp>
          <p:nvSpPr>
            <p:cNvPr id="22" name="TextBox 21">
              <a:extLst>
                <a:ext uri="{FF2B5EF4-FFF2-40B4-BE49-F238E27FC236}">
                  <a16:creationId xmlns:a16="http://schemas.microsoft.com/office/drawing/2014/main" id="{74191CBE-6007-4432-91C3-FA230B7D86D4}"/>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D83B01"/>
                  </a:solidFill>
                </a:rPr>
                <a:t>Azure </a:t>
              </a:r>
              <a:r>
                <a:rPr lang="en-US" sz="4000" dirty="0">
                  <a:solidFill>
                    <a:srgbClr val="D83B01"/>
                  </a:solidFill>
                  <a:cs typeface="Segoe UI"/>
                </a:rPr>
                <a:t>Repos</a:t>
              </a:r>
            </a:p>
          </p:txBody>
        </p:sp>
      </p:grpSp>
      <p:grpSp>
        <p:nvGrpSpPr>
          <p:cNvPr id="23" name="Group 22">
            <a:extLst>
              <a:ext uri="{FF2B5EF4-FFF2-40B4-BE49-F238E27FC236}">
                <a16:creationId xmlns:a16="http://schemas.microsoft.com/office/drawing/2014/main" id="{810FCF28-AAC1-4937-BDD7-7674D30EFE89}"/>
              </a:ext>
            </a:extLst>
          </p:cNvPr>
          <p:cNvGrpSpPr/>
          <p:nvPr/>
        </p:nvGrpSpPr>
        <p:grpSpPr>
          <a:xfrm>
            <a:off x="7320149" y="8720058"/>
            <a:ext cx="5691142" cy="1223826"/>
            <a:chOff x="1932397" y="3859650"/>
            <a:chExt cx="2845975" cy="612000"/>
          </a:xfrm>
        </p:grpSpPr>
        <p:pic>
          <p:nvPicPr>
            <p:cNvPr id="24" name="Picture 4" descr="A picture containing object&#10;&#10;Description generated with very high confidence">
              <a:extLst>
                <a:ext uri="{FF2B5EF4-FFF2-40B4-BE49-F238E27FC236}">
                  <a16:creationId xmlns:a16="http://schemas.microsoft.com/office/drawing/2014/main" id="{22AB4BA2-0730-4203-8A75-9E1E2D6C4822}"/>
                </a:ext>
              </a:extLst>
            </p:cNvPr>
            <p:cNvPicPr>
              <a:picLocks noChangeAspect="1"/>
            </p:cNvPicPr>
            <p:nvPr/>
          </p:nvPicPr>
          <p:blipFill>
            <a:blip r:embed="rId5"/>
            <a:stretch>
              <a:fillRect/>
            </a:stretch>
          </p:blipFill>
          <p:spPr>
            <a:xfrm>
              <a:off x="1932397" y="3895651"/>
              <a:ext cx="529800" cy="540000"/>
            </a:xfrm>
            <a:prstGeom prst="rect">
              <a:avLst/>
            </a:prstGeom>
          </p:spPr>
        </p:pic>
        <p:sp>
          <p:nvSpPr>
            <p:cNvPr id="25" name="TextBox 24">
              <a:extLst>
                <a:ext uri="{FF2B5EF4-FFF2-40B4-BE49-F238E27FC236}">
                  <a16:creationId xmlns:a16="http://schemas.microsoft.com/office/drawing/2014/main" id="{24325B04-2D5E-4A3D-BF54-C5D5A818974F}"/>
                </a:ext>
              </a:extLst>
            </p:cNvPr>
            <p:cNvSpPr txBox="1"/>
            <p:nvPr/>
          </p:nvSpPr>
          <p:spPr>
            <a:xfrm>
              <a:off x="2834372" y="3859650"/>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2560E0"/>
                  </a:solidFill>
                </a:rPr>
                <a:t>Azure Pipelines</a:t>
              </a:r>
              <a:endParaRPr lang="en-US" sz="4000" dirty="0">
                <a:solidFill>
                  <a:srgbClr val="2560E0"/>
                </a:solidFill>
                <a:cs typeface="Segoe UI"/>
              </a:endParaRPr>
            </a:p>
          </p:txBody>
        </p:sp>
      </p:grpSp>
      <p:grpSp>
        <p:nvGrpSpPr>
          <p:cNvPr id="26" name="Group 25">
            <a:extLst>
              <a:ext uri="{FF2B5EF4-FFF2-40B4-BE49-F238E27FC236}">
                <a16:creationId xmlns:a16="http://schemas.microsoft.com/office/drawing/2014/main" id="{F75A6D11-493A-4DB1-9324-DF0D23E91CD7}"/>
              </a:ext>
            </a:extLst>
          </p:cNvPr>
          <p:cNvGrpSpPr/>
          <p:nvPr/>
        </p:nvGrpSpPr>
        <p:grpSpPr>
          <a:xfrm>
            <a:off x="14115829" y="10885034"/>
            <a:ext cx="5701506" cy="1223826"/>
            <a:chOff x="1927214" y="5856271"/>
            <a:chExt cx="2851158" cy="612000"/>
          </a:xfrm>
        </p:grpSpPr>
        <p:pic>
          <p:nvPicPr>
            <p:cNvPr id="27" name="Picture 12">
              <a:extLst>
                <a:ext uri="{FF2B5EF4-FFF2-40B4-BE49-F238E27FC236}">
                  <a16:creationId xmlns:a16="http://schemas.microsoft.com/office/drawing/2014/main" id="{598FF55E-DE77-450F-8E08-E8AFCD251299}"/>
                </a:ext>
              </a:extLst>
            </p:cNvPr>
            <p:cNvPicPr>
              <a:picLocks noChangeAspect="1"/>
            </p:cNvPicPr>
            <p:nvPr/>
          </p:nvPicPr>
          <p:blipFill>
            <a:blip r:embed="rId6"/>
            <a:stretch>
              <a:fillRect/>
            </a:stretch>
          </p:blipFill>
          <p:spPr>
            <a:xfrm>
              <a:off x="1927214" y="5892271"/>
              <a:ext cx="540165" cy="540000"/>
            </a:xfrm>
            <a:prstGeom prst="rect">
              <a:avLst/>
            </a:prstGeom>
          </p:spPr>
        </p:pic>
        <p:sp>
          <p:nvSpPr>
            <p:cNvPr id="28" name="TextBox 27">
              <a:extLst>
                <a:ext uri="{FF2B5EF4-FFF2-40B4-BE49-F238E27FC236}">
                  <a16:creationId xmlns:a16="http://schemas.microsoft.com/office/drawing/2014/main" id="{6DA14F9B-C39B-42BF-81FF-775F7C763186}"/>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854CC7"/>
                  </a:solidFill>
                </a:rPr>
                <a:t>Azure Test</a:t>
              </a:r>
              <a:r>
                <a:rPr lang="en-US" sz="4000" dirty="0">
                  <a:solidFill>
                    <a:srgbClr val="854CC7"/>
                  </a:solidFill>
                  <a:cs typeface="Segoe UI"/>
                </a:rPr>
                <a:t> Plans</a:t>
              </a:r>
            </a:p>
          </p:txBody>
        </p:sp>
      </p:grpSp>
      <p:grpSp>
        <p:nvGrpSpPr>
          <p:cNvPr id="29" name="Group 28">
            <a:extLst>
              <a:ext uri="{FF2B5EF4-FFF2-40B4-BE49-F238E27FC236}">
                <a16:creationId xmlns:a16="http://schemas.microsoft.com/office/drawing/2014/main" id="{399CB3CC-4014-4C2B-9D4E-ECEC12646EC5}"/>
              </a:ext>
            </a:extLst>
          </p:cNvPr>
          <p:cNvGrpSpPr/>
          <p:nvPr/>
        </p:nvGrpSpPr>
        <p:grpSpPr>
          <a:xfrm>
            <a:off x="16213016" y="7044334"/>
            <a:ext cx="5708024" cy="1144766"/>
            <a:chOff x="1923955" y="4877728"/>
            <a:chExt cx="2854417" cy="572464"/>
          </a:xfrm>
        </p:grpSpPr>
        <p:pic>
          <p:nvPicPr>
            <p:cNvPr id="30" name="Picture 6">
              <a:extLst>
                <a:ext uri="{FF2B5EF4-FFF2-40B4-BE49-F238E27FC236}">
                  <a16:creationId xmlns:a16="http://schemas.microsoft.com/office/drawing/2014/main" id="{597CF16A-E2F8-455D-9C8A-DD9DE83623CA}"/>
                </a:ext>
              </a:extLst>
            </p:cNvPr>
            <p:cNvPicPr>
              <a:picLocks noChangeAspect="1"/>
            </p:cNvPicPr>
            <p:nvPr/>
          </p:nvPicPr>
          <p:blipFill>
            <a:blip r:embed="rId7"/>
            <a:stretch>
              <a:fillRect/>
            </a:stretch>
          </p:blipFill>
          <p:spPr>
            <a:xfrm>
              <a:off x="1923955" y="4893960"/>
              <a:ext cx="540165" cy="540000"/>
            </a:xfrm>
            <a:prstGeom prst="rect">
              <a:avLst/>
            </a:prstGeom>
          </p:spPr>
        </p:pic>
        <p:sp>
          <p:nvSpPr>
            <p:cNvPr id="31" name="TextBox 30">
              <a:extLst>
                <a:ext uri="{FF2B5EF4-FFF2-40B4-BE49-F238E27FC236}">
                  <a16:creationId xmlns:a16="http://schemas.microsoft.com/office/drawing/2014/main" id="{D7E9B87C-B5DB-4DE3-B314-F3351ADFB23E}"/>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CB2E6D"/>
                  </a:solidFill>
                </a:rPr>
                <a:t>Azure Artifacts</a:t>
              </a:r>
              <a:endParaRPr lang="en-US" sz="4000" dirty="0">
                <a:solidFill>
                  <a:srgbClr val="CB2E6D"/>
                </a:solidFill>
                <a:cs typeface="Segoe UI"/>
              </a:endParaRPr>
            </a:p>
          </p:txBody>
        </p:sp>
      </p:grpSp>
    </p:spTree>
    <p:extLst>
      <p:ext uri="{BB962C8B-B14F-4D97-AF65-F5344CB8AC3E}">
        <p14:creationId xmlns:p14="http://schemas.microsoft.com/office/powerpoint/2010/main" val="8839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297862" y="0"/>
            <a:ext cx="7010990" cy="3244642"/>
          </a:xfrm>
        </p:spPr>
        <p:txBody>
          <a:bodyPr vert="horz" wrap="square" lIns="182880" tIns="91440" rIns="182880" bIns="91440" rtlCol="0" anchor="ctr">
            <a:normAutofit/>
          </a:bodyPr>
          <a:lstStyle/>
          <a:p>
            <a:r>
              <a:rPr lang="en-US" kern="1200" spc="-196" dirty="0">
                <a:solidFill>
                  <a:schemeClr val="tx1"/>
                </a:solidFill>
                <a:latin typeface="+mj-lt"/>
                <a:ea typeface="+mj-ea"/>
                <a:cs typeface="+mj-cs"/>
              </a:rPr>
              <a:t>Dashboards</a:t>
            </a:r>
          </a:p>
        </p:txBody>
      </p:sp>
      <p:sp>
        <p:nvSpPr>
          <p:cNvPr id="32" name="Text Placeholder 4">
            <a:extLst>
              <a:ext uri="{FF2B5EF4-FFF2-40B4-BE49-F238E27FC236}">
                <a16:creationId xmlns:a16="http://schemas.microsoft.com/office/drawing/2014/main" id="{3A1B36B7-6D59-4037-9D88-F562F5B81C09}"/>
              </a:ext>
            </a:extLst>
          </p:cNvPr>
          <p:cNvSpPr>
            <a:spLocks noGrp="1"/>
          </p:cNvSpPr>
          <p:nvPr>
            <p:ph type="body" sz="quarter" idx="10"/>
          </p:nvPr>
        </p:nvSpPr>
        <p:spPr>
          <a:xfrm>
            <a:off x="1958262" y="4876801"/>
            <a:ext cx="7010988" cy="7570838"/>
          </a:xfrm>
        </p:spPr>
        <p:txBody>
          <a:bodyPr vert="horz" wrap="square" lIns="182880" tIns="91440" rIns="182880" bIns="91440" rtlCol="0">
            <a:normAutofit/>
          </a:bodyPr>
          <a:lstStyle/>
          <a:p>
            <a:pPr indent="-457200">
              <a:lnSpc>
                <a:spcPct val="90000"/>
              </a:lnSpc>
              <a:buFont typeface="Arial" panose="020B0604020202020204" pitchFamily="34" charset="0"/>
              <a:buChar char="•"/>
            </a:pPr>
            <a:r>
              <a:rPr lang="en-US" sz="4000" dirty="0">
                <a:solidFill>
                  <a:schemeClr val="tx1"/>
                </a:solidFill>
              </a:rPr>
              <a:t>You can do the following tasks in </a:t>
            </a:r>
            <a:r>
              <a:rPr lang="en-US" sz="4000" b="1" dirty="0">
                <a:solidFill>
                  <a:schemeClr val="tx1"/>
                </a:solidFill>
              </a:rPr>
              <a:t>Dashboards</a:t>
            </a:r>
            <a:r>
              <a:rPr lang="en-US" sz="4000" dirty="0">
                <a:solidFill>
                  <a:schemeClr val="tx1"/>
                </a:solidFill>
              </a:rPr>
              <a:t>:</a:t>
            </a:r>
          </a:p>
          <a:p>
            <a:pPr indent="-457200">
              <a:lnSpc>
                <a:spcPct val="90000"/>
              </a:lnSpc>
              <a:buFont typeface="Arial" panose="020B0604020202020204" pitchFamily="34" charset="0"/>
              <a:buChar char="•"/>
            </a:pPr>
            <a:r>
              <a:rPr lang="en-US" sz="4000" dirty="0">
                <a:solidFill>
                  <a:schemeClr val="tx1"/>
                </a:solidFill>
              </a:rPr>
              <a:t>Add, configure, and manage dashboards</a:t>
            </a:r>
          </a:p>
          <a:p>
            <a:pPr indent="-457200">
              <a:lnSpc>
                <a:spcPct val="90000"/>
              </a:lnSpc>
              <a:buFont typeface="Arial" panose="020B0604020202020204" pitchFamily="34" charset="0"/>
              <a:buChar char="•"/>
            </a:pPr>
            <a:r>
              <a:rPr lang="en-US" sz="4000" dirty="0">
                <a:solidFill>
                  <a:schemeClr val="tx1"/>
                </a:solidFill>
              </a:rPr>
              <a:t>Configure widgets that you add to dashboards</a:t>
            </a:r>
          </a:p>
          <a:p>
            <a:pPr indent="-457200">
              <a:lnSpc>
                <a:spcPct val="90000"/>
              </a:lnSpc>
              <a:buFont typeface="Arial" panose="020B0604020202020204" pitchFamily="34" charset="0"/>
              <a:buChar char="•"/>
            </a:pPr>
            <a:r>
              <a:rPr lang="en-US" sz="4000" dirty="0">
                <a:solidFill>
                  <a:schemeClr val="tx1"/>
                </a:solidFill>
              </a:rPr>
              <a:t>Quickly navigate to different areas of your project</a:t>
            </a:r>
          </a:p>
        </p:txBody>
      </p:sp>
      <p:pic>
        <p:nvPicPr>
          <p:cNvPr id="7" name="Picture 6" descr="A screenshot of a cell phone&#10;&#10;Description automatically generated">
            <a:extLst>
              <a:ext uri="{FF2B5EF4-FFF2-40B4-BE49-F238E27FC236}">
                <a16:creationId xmlns:a16="http://schemas.microsoft.com/office/drawing/2014/main" id="{6AEA513B-946E-4CB8-914C-209938283497}"/>
              </a:ext>
            </a:extLst>
          </p:cNvPr>
          <p:cNvPicPr>
            <a:picLocks noChangeAspect="1"/>
          </p:cNvPicPr>
          <p:nvPr/>
        </p:nvPicPr>
        <p:blipFill rotWithShape="1">
          <a:blip r:embed="rId3">
            <a:extLst>
              <a:ext uri="{28A0092B-C50C-407E-A947-70E740481C1C}">
                <a14:useLocalDpi xmlns:a14="http://schemas.microsoft.com/office/drawing/2010/main" val="0"/>
              </a:ext>
            </a:extLst>
          </a:blip>
          <a:srcRect l="9258" r="7528"/>
          <a:stretch/>
        </p:blipFill>
        <p:spPr>
          <a:xfrm>
            <a:off x="12380722" y="1931191"/>
            <a:ext cx="8901500" cy="9547182"/>
          </a:xfrm>
          <a:prstGeom prst="rect">
            <a:avLst/>
          </a:prstGeom>
          <a:effectLst/>
        </p:spPr>
      </p:pic>
    </p:spTree>
    <p:extLst>
      <p:ext uri="{BB962C8B-B14F-4D97-AF65-F5344CB8AC3E}">
        <p14:creationId xmlns:p14="http://schemas.microsoft.com/office/powerpoint/2010/main" val="2417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3942958" y="2925144"/>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00B294"/>
                  </a:solidFill>
                </a:rPr>
                <a:t>Azure Boards</a:t>
              </a:r>
              <a:endParaRPr lang="en-US" sz="4000" dirty="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912910" y="5071783"/>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D83B01"/>
                  </a:solidFill>
                </a:rPr>
                <a:t>Azure </a:t>
              </a:r>
              <a:r>
                <a:rPr lang="en-US" sz="4000" dirty="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912910" y="7068115"/>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2560E0"/>
                  </a:solidFill>
                </a:rPr>
                <a:t>Azure Pipelines</a:t>
              </a:r>
              <a:endParaRPr lang="en-US" sz="4000" dirty="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902544" y="11060787"/>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854CC7"/>
                  </a:solidFill>
                </a:rPr>
                <a:t>Azure Test</a:t>
              </a:r>
              <a:r>
                <a:rPr lang="en-US" sz="4000" dirty="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96027" y="9103979"/>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CB2E6D"/>
                  </a:solidFill>
                </a:rPr>
                <a:t>Azure Artifacts</a:t>
              </a:r>
              <a:endParaRPr lang="en-US" sz="4000" dirty="0">
                <a:solidFill>
                  <a:srgbClr val="CB2E6D"/>
                </a:solidFill>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1557952" y="975"/>
            <a:ext cx="1080176" cy="13714054"/>
            <a:chOff x="778222" y="0"/>
            <a:chExt cx="540165" cy="6858000"/>
          </a:xfrm>
          <a:solidFill>
            <a:srgbClr val="5C4EE5"/>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3397656" y="1112513"/>
            <a:ext cx="15144344"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sym typeface="Tahoma"/>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1301514" y="655583"/>
            <a:ext cx="1901076" cy="1901076"/>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6886698" y="1100315"/>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with Azure DevOps</a:t>
            </a:r>
          </a:p>
        </p:txBody>
      </p:sp>
    </p:spTree>
    <p:extLst>
      <p:ext uri="{BB962C8B-B14F-4D97-AF65-F5344CB8AC3E}">
        <p14:creationId xmlns:p14="http://schemas.microsoft.com/office/powerpoint/2010/main" val="1396262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9473709" y="2905238"/>
            <a:ext cx="1562452" cy="1369592"/>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10939731" y="975"/>
            <a:ext cx="13442542" cy="13714054"/>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3855613" y="3147433"/>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00B294"/>
                  </a:solidFill>
                </a:rPr>
                <a:t>Azure Boards</a:t>
              </a:r>
              <a:endParaRPr lang="en-US" sz="400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825565" y="5294072"/>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D83B01"/>
                  </a:solidFill>
                </a:rPr>
                <a:t>Azure </a:t>
              </a:r>
              <a:r>
                <a:rPr lang="en-US" sz="400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825565" y="7290404"/>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2560E0"/>
                  </a:solidFill>
                </a:rPr>
                <a:t>Azure Pipelines</a:t>
              </a:r>
              <a:endParaRPr lang="en-US" sz="400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815199" y="11283076"/>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854CC7"/>
                  </a:solidFill>
                </a:rPr>
                <a:t>Azure Test</a:t>
              </a:r>
              <a:r>
                <a:rPr lang="en-US" sz="400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08682" y="9326268"/>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CB2E6D"/>
                  </a:solidFill>
                </a:rPr>
                <a:t>Azure Artifacts</a:t>
              </a:r>
              <a:endParaRPr lang="en-US" sz="4000">
                <a:solidFill>
                  <a:srgbClr val="CB2E6D"/>
                </a:solidFill>
                <a:cs typeface="Segoe U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3249395" y="1255596"/>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Deliver</a:t>
            </a:r>
          </a:p>
        </p:txBody>
      </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12091084" y="441244"/>
            <a:ext cx="11243404" cy="7048228"/>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12023298" y="8334898"/>
            <a:ext cx="11243404" cy="527271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3600"/>
              </a:spcAft>
            </a:pPr>
            <a:r>
              <a:rPr lang="en-US" sz="4000">
                <a:solidFill>
                  <a:schemeClr val="bg1"/>
                </a:solidFill>
              </a:rPr>
              <a:t>Connecting ideas to releases</a:t>
            </a:r>
          </a:p>
          <a:p>
            <a:pPr>
              <a:lnSpc>
                <a:spcPct val="100000"/>
              </a:lnSpc>
              <a:spcAft>
                <a:spcPts val="3600"/>
              </a:spcAft>
            </a:pPr>
            <a:r>
              <a:rPr lang="en-US" sz="4000">
                <a:solidFill>
                  <a:schemeClr val="bg1"/>
                </a:solidFill>
              </a:rPr>
              <a:t>Scrum ready to help your teams run sprints, stand-ups, and plan work</a:t>
            </a:r>
          </a:p>
          <a:p>
            <a:pPr>
              <a:lnSpc>
                <a:spcPct val="100000"/>
              </a:lnSpc>
              <a:spcAft>
                <a:spcPts val="3600"/>
              </a:spcAft>
            </a:pPr>
            <a:r>
              <a:rPr lang="en-GB" sz="4000">
                <a:solidFill>
                  <a:schemeClr val="bg1"/>
                </a:solidFill>
              </a:rPr>
              <a:t>Integrated with GitHub commits and pull requests</a:t>
            </a:r>
            <a:endParaRPr lang="en-US" sz="4000">
              <a:solidFill>
                <a:schemeClr val="bg1"/>
              </a:solidFill>
            </a:endParaRPr>
          </a:p>
          <a:p>
            <a:pPr>
              <a:lnSpc>
                <a:spcPct val="100000"/>
              </a:lnSpc>
              <a:spcAft>
                <a:spcPts val="3600"/>
              </a:spcAft>
            </a:pPr>
            <a:r>
              <a:rPr lang="en-US" sz="4000">
                <a:solidFill>
                  <a:schemeClr val="bg1"/>
                </a:solidFill>
              </a:rPr>
              <a:t>Insights into project status and health</a:t>
            </a:r>
          </a:p>
        </p:txBody>
      </p:sp>
      <p:grpSp>
        <p:nvGrpSpPr>
          <p:cNvPr id="37" name="Group 36">
            <a:extLst>
              <a:ext uri="{FF2B5EF4-FFF2-40B4-BE49-F238E27FC236}">
                <a16:creationId xmlns:a16="http://schemas.microsoft.com/office/drawing/2014/main" id="{4F3E4F08-4F6D-4570-BC6E-EA349FD05D71}"/>
              </a:ext>
            </a:extLst>
          </p:cNvPr>
          <p:cNvGrpSpPr/>
          <p:nvPr/>
        </p:nvGrpSpPr>
        <p:grpSpPr>
          <a:xfrm>
            <a:off x="1557952" y="975"/>
            <a:ext cx="1080176" cy="13714054"/>
            <a:chOff x="778222" y="0"/>
            <a:chExt cx="540165" cy="6858000"/>
          </a:xfrm>
          <a:solidFill>
            <a:srgbClr val="5C4EE5"/>
          </a:solidFill>
        </p:grpSpPr>
        <p:sp>
          <p:nvSpPr>
            <p:cNvPr id="38" name="Rectangle 37">
              <a:extLst>
                <a:ext uri="{FF2B5EF4-FFF2-40B4-BE49-F238E27FC236}">
                  <a16:creationId xmlns:a16="http://schemas.microsoft.com/office/drawing/2014/main" id="{EFFDC3CC-1E10-4981-8FC0-54F29959AFAD}"/>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22CFBE82-1F6A-4D22-A4B0-3F298FB37EF0}"/>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6168B1D-18B8-4773-BC9D-E6FD3C1F08FB}"/>
              </a:ext>
            </a:extLst>
          </p:cNvPr>
          <p:cNvGrpSpPr/>
          <p:nvPr/>
        </p:nvGrpSpPr>
        <p:grpSpPr>
          <a:xfrm>
            <a:off x="1301514" y="655583"/>
            <a:ext cx="1901076" cy="1901076"/>
            <a:chOff x="9232487" y="4471318"/>
            <a:chExt cx="950673" cy="950673"/>
          </a:xfrm>
        </p:grpSpPr>
        <p:sp>
          <p:nvSpPr>
            <p:cNvPr id="41" name="Oval 40">
              <a:extLst>
                <a:ext uri="{FF2B5EF4-FFF2-40B4-BE49-F238E27FC236}">
                  <a16:creationId xmlns:a16="http://schemas.microsoft.com/office/drawing/2014/main" id="{52D875DC-A9FF-4843-8640-16DDBC3AA54A}"/>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42" name="rocket">
              <a:extLst>
                <a:ext uri="{FF2B5EF4-FFF2-40B4-BE49-F238E27FC236}">
                  <a16:creationId xmlns:a16="http://schemas.microsoft.com/office/drawing/2014/main" id="{1BFA3EB4-6F94-43B4-9540-C09D61368694}"/>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11562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2" presetClass="entr" presetSubtype="1"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250" fill="hold"/>
                                        <p:tgtEl>
                                          <p:spTgt spid="37"/>
                                        </p:tgtEl>
                                        <p:attrNameLst>
                                          <p:attrName>ppt_x</p:attrName>
                                        </p:attrNameLst>
                                      </p:cBhvr>
                                      <p:tavLst>
                                        <p:tav tm="0">
                                          <p:val>
                                            <p:strVal val="#ppt_x"/>
                                          </p:val>
                                        </p:tav>
                                        <p:tav tm="100000">
                                          <p:val>
                                            <p:strVal val="#ppt_x"/>
                                          </p:val>
                                        </p:tav>
                                      </p:tavLst>
                                    </p:anim>
                                    <p:anim calcmode="lin" valueType="num">
                                      <p:cBhvr additive="base">
                                        <p:cTn id="25"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9" name="Text Placeholder 4"/>
          <p:cNvSpPr txBox="1">
            <a:spLocks noGrp="1"/>
          </p:cNvSpPr>
          <p:nvPr>
            <p:ph type="body" idx="1"/>
          </p:nvPr>
        </p:nvSpPr>
        <p:spPr>
          <a:xfrm>
            <a:off x="1453185" y="3349718"/>
            <a:ext cx="21745482" cy="9241294"/>
          </a:xfrm>
          <a:prstGeom prst="rect">
            <a:avLst/>
          </a:prstGeom>
        </p:spPr>
        <p:txBody>
          <a:bodyPr/>
          <a:lstStyle>
            <a:lvl1pPr marL="0" indent="0">
              <a:buSzTx/>
              <a:buFont typeface="Wingdings"/>
              <a:buNone/>
              <a:defRPr u="sng">
                <a:solidFill>
                  <a:srgbClr val="0000FF"/>
                </a:solidFill>
                <a:uFill>
                  <a:solidFill>
                    <a:srgbClr val="0000FF"/>
                  </a:solidFill>
                </a:uFill>
                <a:hlinkClick r:id="rId3"/>
              </a:defRPr>
            </a:lvl1pPr>
          </a:lstStyle>
          <a:p>
            <a:pPr>
              <a:defRPr u="none">
                <a:solidFill>
                  <a:srgbClr val="44546A"/>
                </a:solidFill>
                <a:uFillTx/>
              </a:defRPr>
            </a:pPr>
            <a:r>
              <a:rPr u="sng">
                <a:solidFill>
                  <a:srgbClr val="0000FF"/>
                </a:solidFill>
                <a:uFill>
                  <a:solidFill>
                    <a:srgbClr val="0000FF"/>
                  </a:solidFill>
                </a:uFill>
                <a:hlinkClick r:id="rId3"/>
              </a:rPr>
              <a:t>https://portal.azure.com</a:t>
            </a:r>
          </a:p>
        </p:txBody>
      </p:sp>
      <p:sp>
        <p:nvSpPr>
          <p:cNvPr id="1390" name="Title 3"/>
          <p:cNvSpPr txBox="1">
            <a:spLocks noGrp="1"/>
          </p:cNvSpPr>
          <p:nvPr>
            <p:ph type="title"/>
          </p:nvPr>
        </p:nvSpPr>
        <p:spPr>
          <a:xfrm>
            <a:off x="1451868" y="783573"/>
            <a:ext cx="21746798" cy="1784533"/>
          </a:xfrm>
          <a:prstGeom prst="rect">
            <a:avLst/>
          </a:prstGeom>
        </p:spPr>
        <p:txBody>
          <a:bodyPr/>
          <a:lstStyle>
            <a:lvl1pPr>
              <a:defRPr spc="-200"/>
            </a:lvl1pPr>
          </a:lstStyle>
          <a:p>
            <a:r>
              <a:t>Azure Portal</a:t>
            </a:r>
          </a:p>
        </p:txBody>
      </p:sp>
      <p:sp>
        <p:nvSpPr>
          <p:cNvPr id="1391" name="Text Placeholder 5"/>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https://portal.azure.com</a:t>
            </a:r>
          </a:p>
        </p:txBody>
      </p:sp>
      <p:pic>
        <p:nvPicPr>
          <p:cNvPr id="1392" name="Picture 9" descr="Picture 9"/>
          <p:cNvPicPr>
            <a:picLocks noChangeAspect="1"/>
          </p:cNvPicPr>
          <p:nvPr/>
        </p:nvPicPr>
        <p:blipFill>
          <a:blip r:embed="rId4"/>
          <a:stretch>
            <a:fillRect/>
          </a:stretch>
        </p:blipFill>
        <p:spPr>
          <a:xfrm>
            <a:off x="1451869" y="4343400"/>
            <a:ext cx="18393703" cy="8539164"/>
          </a:xfrm>
          <a:prstGeom prst="rect">
            <a:avLst/>
          </a:prstGeom>
          <a:ln w="12700">
            <a:miter lim="400000"/>
          </a:ln>
        </p:spPr>
      </p:pic>
    </p:spTree>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676402" y="2131724"/>
            <a:ext cx="6626328" cy="9452552"/>
          </a:xfrm>
        </p:spPr>
        <p:txBody>
          <a:bodyPr vert="horz" wrap="square" lIns="182880" tIns="91440" rIns="182880" bIns="91440" rtlCol="0" anchor="ctr">
            <a:normAutofit/>
          </a:bodyPr>
          <a:lstStyle/>
          <a:p>
            <a:pPr algn="r"/>
            <a:r>
              <a:rPr lang="en-US" sz="8000" spc="-196" dirty="0">
                <a:solidFill>
                  <a:srgbClr val="FFFFFF"/>
                </a:solidFill>
              </a:rPr>
              <a:t>Boards</a:t>
            </a:r>
          </a:p>
        </p:txBody>
      </p:sp>
      <p:sp>
        <p:nvSpPr>
          <p:cNvPr id="32" name="Text Placeholder 4">
            <a:extLst>
              <a:ext uri="{FF2B5EF4-FFF2-40B4-BE49-F238E27FC236}">
                <a16:creationId xmlns:a16="http://schemas.microsoft.com/office/drawing/2014/main" id="{3A1B36B7-6D59-4037-9D88-F562F5B81C09}"/>
              </a:ext>
            </a:extLst>
          </p:cNvPr>
          <p:cNvSpPr>
            <a:spLocks noGrp="1"/>
          </p:cNvSpPr>
          <p:nvPr>
            <p:ph type="body" sz="quarter" idx="10"/>
          </p:nvPr>
        </p:nvSpPr>
        <p:spPr>
          <a:xfrm>
            <a:off x="10310759" y="2131724"/>
            <a:ext cx="11489370" cy="9452552"/>
          </a:xfrm>
        </p:spPr>
        <p:txBody>
          <a:bodyPr vert="horz" wrap="square" lIns="182880" tIns="91440" rIns="182880" bIns="91440" rtlCol="0" anchor="ctr">
            <a:normAutofit/>
          </a:bodyPr>
          <a:lstStyle/>
          <a:p>
            <a:pPr indent="-457200">
              <a:lnSpc>
                <a:spcPct val="90000"/>
              </a:lnSpc>
              <a:buFont typeface="Arial" panose="020B0604020202020204" pitchFamily="34" charset="0"/>
              <a:buChar char="•"/>
            </a:pPr>
            <a:r>
              <a:rPr lang="en-US" sz="4000" dirty="0">
                <a:solidFill>
                  <a:srgbClr val="FFFFFF"/>
                </a:solidFill>
              </a:rPr>
              <a:t>Create a collaboration environment</a:t>
            </a:r>
          </a:p>
          <a:p>
            <a:pPr indent="-457200">
              <a:lnSpc>
                <a:spcPct val="90000"/>
              </a:lnSpc>
              <a:buFont typeface="Arial" panose="020B0604020202020204" pitchFamily="34" charset="0"/>
              <a:buChar char="•"/>
            </a:pPr>
            <a:r>
              <a:rPr lang="en-US" sz="4000" dirty="0">
                <a:solidFill>
                  <a:srgbClr val="FFFFFF"/>
                </a:solidFill>
              </a:rPr>
              <a:t>Software development projects require ways to easily </a:t>
            </a:r>
            <a:r>
              <a:rPr lang="en-US" sz="4000" b="1" dirty="0">
                <a:solidFill>
                  <a:srgbClr val="FFFFFF"/>
                </a:solidFill>
              </a:rPr>
              <a:t>share information </a:t>
            </a:r>
            <a:r>
              <a:rPr lang="en-US" sz="4000" dirty="0">
                <a:solidFill>
                  <a:srgbClr val="FFFFFF"/>
                </a:solidFill>
              </a:rPr>
              <a:t>and </a:t>
            </a:r>
            <a:r>
              <a:rPr lang="en-US" sz="4000" b="1" dirty="0">
                <a:solidFill>
                  <a:srgbClr val="FFFFFF"/>
                </a:solidFill>
              </a:rPr>
              <a:t>track the status</a:t>
            </a:r>
            <a:r>
              <a:rPr lang="en-US" sz="4000" dirty="0">
                <a:solidFill>
                  <a:srgbClr val="FFFFFF"/>
                </a:solidFill>
              </a:rPr>
              <a:t> of work, tasks, issues, or code defects. </a:t>
            </a:r>
          </a:p>
          <a:p>
            <a:pPr indent="-457200">
              <a:lnSpc>
                <a:spcPct val="90000"/>
              </a:lnSpc>
              <a:buFont typeface="Arial" panose="020B0604020202020204" pitchFamily="34" charset="0"/>
              <a:buChar char="•"/>
            </a:pPr>
            <a:r>
              <a:rPr lang="en-US" sz="4000" dirty="0">
                <a:solidFill>
                  <a:srgbClr val="FFFFFF"/>
                </a:solidFill>
              </a:rPr>
              <a:t>Our systems provide several types of work items that you use to track features, requirements, user stories, tasks, bugs, and issues.</a:t>
            </a:r>
          </a:p>
          <a:p>
            <a:pPr indent="-457200">
              <a:lnSpc>
                <a:spcPct val="90000"/>
              </a:lnSpc>
              <a:buFont typeface="Arial" panose="020B0604020202020204" pitchFamily="34" charset="0"/>
              <a:buChar char="•"/>
            </a:pPr>
            <a:r>
              <a:rPr lang="en-US" sz="4000" dirty="0">
                <a:solidFill>
                  <a:srgbClr val="FFFFFF"/>
                </a:solidFill>
              </a:rPr>
              <a:t>In Boards we support several agile methods: Scrum, Kanban, or </a:t>
            </a:r>
            <a:r>
              <a:rPr lang="en-US" sz="4000" dirty="0" err="1">
                <a:solidFill>
                  <a:srgbClr val="FFFFFF"/>
                </a:solidFill>
              </a:rPr>
              <a:t>Scrumban</a:t>
            </a:r>
            <a:r>
              <a:rPr lang="en-US" sz="4000" dirty="0">
                <a:solidFill>
                  <a:srgbClr val="FFFFFF"/>
                </a:solidFill>
              </a:rPr>
              <a:t>.</a:t>
            </a:r>
          </a:p>
          <a:p>
            <a:pPr indent="-457200">
              <a:lnSpc>
                <a:spcPct val="90000"/>
              </a:lnSpc>
              <a:buFont typeface="Arial" panose="020B0604020202020204" pitchFamily="34" charset="0"/>
              <a:buChar char="•"/>
            </a:pPr>
            <a:endParaRPr lang="en-US" sz="4000" dirty="0">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B62BEEDF-A84F-420A-9141-1AFD916B47B5}"/>
              </a:ext>
            </a:extLst>
          </p:cNvPr>
          <p:cNvPicPr>
            <a:picLocks noChangeAspect="1"/>
          </p:cNvPicPr>
          <p:nvPr/>
        </p:nvPicPr>
        <p:blipFill rotWithShape="1">
          <a:blip r:embed="rId3">
            <a:alphaModFix/>
          </a:blip>
          <a:srcRect r="9334" b="1"/>
          <a:stretch/>
        </p:blipFill>
        <p:spPr>
          <a:xfrm>
            <a:off x="-2" y="20"/>
            <a:ext cx="24384000" cy="13715980"/>
          </a:xfrm>
          <a:prstGeom prst="rect">
            <a:avLst/>
          </a:prstGeom>
        </p:spPr>
      </p:pic>
    </p:spTree>
    <p:extLst>
      <p:ext uri="{BB962C8B-B14F-4D97-AF65-F5344CB8AC3E}">
        <p14:creationId xmlns:p14="http://schemas.microsoft.com/office/powerpoint/2010/main" val="205327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C1A58-1AEA-4845-B7A1-FE335B50B1AF}"/>
              </a:ext>
            </a:extLst>
          </p:cNvPr>
          <p:cNvSpPr>
            <a:spLocks noGrp="1"/>
          </p:cNvSpPr>
          <p:nvPr>
            <p:ph type="title"/>
          </p:nvPr>
        </p:nvSpPr>
        <p:spPr>
          <a:xfrm>
            <a:off x="1286935" y="1280160"/>
            <a:ext cx="6192854" cy="11226472"/>
          </a:xfrm>
        </p:spPr>
        <p:txBody>
          <a:bodyPr vert="horz" wrap="square" lIns="182880" tIns="91440" rIns="182880" bIns="91440" rtlCol="0" anchor="ctr">
            <a:normAutofit/>
          </a:bodyPr>
          <a:lstStyle/>
          <a:p>
            <a:r>
              <a:rPr lang="en-US" kern="1200" dirty="0">
                <a:solidFill>
                  <a:srgbClr val="FFFFFF"/>
                </a:solidFill>
                <a:latin typeface="+mj-lt"/>
                <a:ea typeface="+mj-ea"/>
                <a:cs typeface="+mj-cs"/>
              </a:rPr>
              <a:t>Kanban Boards</a:t>
            </a:r>
          </a:p>
        </p:txBody>
      </p:sp>
      <p:sp>
        <p:nvSpPr>
          <p:cNvPr id="5" name="Text Placeholder 4">
            <a:extLst>
              <a:ext uri="{FF2B5EF4-FFF2-40B4-BE49-F238E27FC236}">
                <a16:creationId xmlns:a16="http://schemas.microsoft.com/office/drawing/2014/main" id="{3BC6DAE5-496B-444C-9872-8458B77A0857}"/>
              </a:ext>
            </a:extLst>
          </p:cNvPr>
          <p:cNvSpPr>
            <a:spLocks noGrp="1"/>
          </p:cNvSpPr>
          <p:nvPr>
            <p:ph type="body" sz="quarter" idx="10"/>
          </p:nvPr>
        </p:nvSpPr>
        <p:spPr>
          <a:xfrm>
            <a:off x="1361440" y="2756687"/>
            <a:ext cx="20119464" cy="5893921"/>
          </a:xfrm>
        </p:spPr>
        <p:txBody>
          <a:bodyPr/>
          <a:lstStyle/>
          <a:p>
            <a:pPr marL="571500" indent="-571500">
              <a:buFont typeface="Arial" panose="020B0604020202020204" pitchFamily="34" charset="0"/>
              <a:buChar char="•"/>
            </a:pPr>
            <a:r>
              <a:rPr lang="en-US" sz="2800" b="1" dirty="0">
                <a:solidFill>
                  <a:srgbClr val="5C4EE5"/>
                </a:solidFill>
              </a:rPr>
              <a:t>Boards</a:t>
            </a:r>
            <a:r>
              <a:rPr lang="en-US" sz="2800" dirty="0">
                <a:solidFill>
                  <a:srgbClr val="5C4EE5"/>
                </a:solidFill>
              </a:rPr>
              <a:t>:</a:t>
            </a:r>
            <a:r>
              <a:rPr lang="en-US" sz="2800" dirty="0"/>
              <a:t> shows work items as cards and support quick status updates through drag-and-drop. The feature is similar to sticky notes on a physical whiteboard. Use to implement Kanban practices and visualize the flow of work for a team. </a:t>
            </a:r>
          </a:p>
          <a:p>
            <a:pPr marL="571500" indent="-571500">
              <a:buFont typeface="Arial" panose="020B0604020202020204" pitchFamily="34" charset="0"/>
              <a:buChar char="•"/>
            </a:pPr>
            <a:r>
              <a:rPr lang="en-US" sz="2800" b="1" dirty="0">
                <a:solidFill>
                  <a:srgbClr val="5C4EE5"/>
                </a:solidFill>
              </a:rPr>
              <a:t>Backlogs</a:t>
            </a:r>
            <a:r>
              <a:rPr lang="en-US" sz="2800" dirty="0">
                <a:solidFill>
                  <a:srgbClr val="5C4EE5"/>
                </a:solidFill>
              </a:rPr>
              <a:t>:</a:t>
            </a:r>
            <a:r>
              <a:rPr lang="en-US" sz="2800" dirty="0"/>
              <a:t> shows work items as lists. A product backlog represents your project plan and a repository of all the information you need to track and share with your team. </a:t>
            </a:r>
          </a:p>
          <a:p>
            <a:pPr marL="571500" indent="-571500">
              <a:buFont typeface="Arial" panose="020B0604020202020204" pitchFamily="34" charset="0"/>
              <a:buChar char="•"/>
            </a:pPr>
            <a:r>
              <a:rPr lang="en-US" sz="2800" b="1" dirty="0">
                <a:solidFill>
                  <a:srgbClr val="5C4EE5"/>
                </a:solidFill>
              </a:rPr>
              <a:t>Sprints</a:t>
            </a:r>
            <a:r>
              <a:rPr lang="en-US" sz="2800" dirty="0">
                <a:solidFill>
                  <a:srgbClr val="5C4EE5"/>
                </a:solidFill>
              </a:rPr>
              <a:t>:</a:t>
            </a:r>
            <a:r>
              <a:rPr lang="en-US" sz="2800" dirty="0"/>
              <a:t> Sprint backlogs and </a:t>
            </a:r>
            <a:r>
              <a:rPr lang="en-US" sz="2800" dirty="0" err="1"/>
              <a:t>taskboards</a:t>
            </a:r>
            <a:r>
              <a:rPr lang="en-US" sz="2800" dirty="0"/>
              <a:t> provide a filtered view of work items a team assigned to a specific iteration path, or sprint. From your backlog, assign work to an iteration path by using drag-and-drop. You can then view that work in a separate </a:t>
            </a:r>
            <a:r>
              <a:rPr lang="en-US" sz="2800" i="1" dirty="0"/>
              <a:t>sprint backlog</a:t>
            </a:r>
            <a:r>
              <a:rPr lang="en-US" sz="2800" dirty="0"/>
              <a:t>. Use to implement Scrum practices.</a:t>
            </a:r>
          </a:p>
          <a:p>
            <a:pPr marL="571500" indent="-571500">
              <a:buFont typeface="Arial" panose="020B0604020202020204" pitchFamily="34" charset="0"/>
              <a:buChar char="•"/>
            </a:pPr>
            <a:r>
              <a:rPr lang="en-US" sz="2800" b="1" dirty="0">
                <a:solidFill>
                  <a:srgbClr val="5C4EE5"/>
                </a:solidFill>
              </a:rPr>
              <a:t>Queries</a:t>
            </a:r>
            <a:r>
              <a:rPr lang="en-US" sz="2800" dirty="0">
                <a:solidFill>
                  <a:srgbClr val="5C4EE5"/>
                </a:solidFill>
              </a:rPr>
              <a:t>:</a:t>
            </a:r>
            <a:r>
              <a:rPr lang="en-US" sz="2800" dirty="0"/>
              <a:t> Queries are filtered lists of work items based on criteria that you define by using a query editor. </a:t>
            </a:r>
          </a:p>
          <a:p>
            <a:pPr marL="571500" indent="-571500">
              <a:buFont typeface="Arial" panose="020B0604020202020204" pitchFamily="34" charset="0"/>
              <a:buChar char="•"/>
            </a:pPr>
            <a:r>
              <a:rPr lang="en-US" sz="2800" b="1" dirty="0">
                <a:solidFill>
                  <a:srgbClr val="5C4EE5"/>
                </a:solidFill>
              </a:rPr>
              <a:t>Work items:</a:t>
            </a:r>
            <a:r>
              <a:rPr lang="en-US" sz="2800" dirty="0"/>
              <a:t> Quickly find work items assigned to you or pivot or filter work items based on other criteria, such as work items that you follow, that you're mentioned in, or that you viewed or updated.</a:t>
            </a:r>
          </a:p>
          <a:p>
            <a:endParaRPr lang="es-ES" sz="2800" dirty="0"/>
          </a:p>
        </p:txBody>
      </p:sp>
      <p:sp>
        <p:nvSpPr>
          <p:cNvPr id="8" name="Title 3">
            <a:extLst>
              <a:ext uri="{FF2B5EF4-FFF2-40B4-BE49-F238E27FC236}">
                <a16:creationId xmlns:a16="http://schemas.microsoft.com/office/drawing/2014/main" id="{DA9CB78E-8201-4262-ADAB-B29140BD690B}"/>
              </a:ext>
            </a:extLst>
          </p:cNvPr>
          <p:cNvSpPr txBox="1">
            <a:spLocks/>
          </p:cNvSpPr>
          <p:nvPr/>
        </p:nvSpPr>
        <p:spPr>
          <a:xfrm>
            <a:off x="1286934" y="1064785"/>
            <a:ext cx="11363324" cy="998494"/>
          </a:xfrm>
          <a:prstGeom prst="rect">
            <a:avLst/>
          </a:prstGeom>
        </p:spPr>
        <p:txBody>
          <a:bodyPr vert="horz" wrap="square" lIns="182880" tIns="91440" rIns="182880" bIns="91440"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r>
              <a:rPr lang="en-US" sz="7400" spc="-196" dirty="0">
                <a:solidFill>
                  <a:schemeClr val="bg1"/>
                </a:solidFill>
                <a:latin typeface="Tahoma"/>
                <a:ea typeface="Tahoma"/>
                <a:cs typeface="Tahoma"/>
              </a:rPr>
              <a:t>Work Items</a:t>
            </a:r>
          </a:p>
        </p:txBody>
      </p:sp>
      <p:pic>
        <p:nvPicPr>
          <p:cNvPr id="6" name="Picture 5">
            <a:extLst>
              <a:ext uri="{FF2B5EF4-FFF2-40B4-BE49-F238E27FC236}">
                <a16:creationId xmlns:a16="http://schemas.microsoft.com/office/drawing/2014/main" id="{73CBCF2B-5C6B-48A2-AC60-D6F218FD7D16}"/>
              </a:ext>
            </a:extLst>
          </p:cNvPr>
          <p:cNvPicPr>
            <a:picLocks noChangeAspect="1"/>
          </p:cNvPicPr>
          <p:nvPr/>
        </p:nvPicPr>
        <p:blipFill>
          <a:blip r:embed="rId2"/>
          <a:stretch>
            <a:fillRect/>
          </a:stretch>
        </p:blipFill>
        <p:spPr>
          <a:xfrm>
            <a:off x="16904216" y="8299137"/>
            <a:ext cx="4331200" cy="4260050"/>
          </a:xfrm>
          <a:prstGeom prst="rect">
            <a:avLst/>
          </a:prstGeom>
        </p:spPr>
      </p:pic>
    </p:spTree>
    <p:extLst>
      <p:ext uri="{BB962C8B-B14F-4D97-AF65-F5344CB8AC3E}">
        <p14:creationId xmlns:p14="http://schemas.microsoft.com/office/powerpoint/2010/main" val="406865487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C1A58-1AEA-4845-B7A1-FE335B50B1AF}"/>
              </a:ext>
            </a:extLst>
          </p:cNvPr>
          <p:cNvSpPr>
            <a:spLocks noGrp="1"/>
          </p:cNvSpPr>
          <p:nvPr>
            <p:ph type="title"/>
          </p:nvPr>
        </p:nvSpPr>
        <p:spPr>
          <a:xfrm>
            <a:off x="1286933" y="721360"/>
            <a:ext cx="6192854" cy="1656080"/>
          </a:xfrm>
        </p:spPr>
        <p:txBody>
          <a:bodyPr vert="horz" wrap="square" lIns="182880" tIns="91440" rIns="182880" bIns="91440" rtlCol="0" anchor="ctr">
            <a:normAutofit/>
          </a:bodyPr>
          <a:lstStyle/>
          <a:p>
            <a:r>
              <a:rPr lang="en-US" kern="1200" spc="-196" dirty="0">
                <a:solidFill>
                  <a:schemeClr val="bg1"/>
                </a:solidFill>
                <a:sym typeface="Calibri"/>
              </a:rPr>
              <a:t>Boards</a:t>
            </a:r>
          </a:p>
        </p:txBody>
      </p:sp>
      <p:sp>
        <p:nvSpPr>
          <p:cNvPr id="2" name="Text Placeholder 1">
            <a:extLst>
              <a:ext uri="{FF2B5EF4-FFF2-40B4-BE49-F238E27FC236}">
                <a16:creationId xmlns:a16="http://schemas.microsoft.com/office/drawing/2014/main" id="{F9A8D7D6-17AA-41A4-B7E8-BDFB6E13688B}"/>
              </a:ext>
            </a:extLst>
          </p:cNvPr>
          <p:cNvSpPr>
            <a:spLocks noGrp="1"/>
          </p:cNvSpPr>
          <p:nvPr>
            <p:ph type="body" sz="quarter" idx="10"/>
          </p:nvPr>
        </p:nvSpPr>
        <p:spPr>
          <a:xfrm>
            <a:off x="1596757" y="3037844"/>
            <a:ext cx="13697430" cy="4969768"/>
          </a:xfrm>
        </p:spPr>
        <p:txBody>
          <a:bodyPr vert="horz" wrap="square" lIns="182880" tIns="91440" rIns="182880" bIns="91440" rtlCol="0" anchor="ctr">
            <a:normAutofit/>
          </a:bodyPr>
          <a:lstStyle/>
          <a:p>
            <a:pPr>
              <a:lnSpc>
                <a:spcPct val="90000"/>
              </a:lnSpc>
            </a:pPr>
            <a:r>
              <a:rPr lang="en-US" sz="4000" dirty="0">
                <a:solidFill>
                  <a:schemeClr val="tx1"/>
                </a:solidFill>
              </a:rPr>
              <a:t>Your Kanban board turns your backlog into an interactive signboard, which provides a visual flow of work. As work progresses from idea to completion, you update the items on the board. Each column represents a work stage. Each card represents a backlog item, user story, or bug at that stage of work. </a:t>
            </a:r>
          </a:p>
        </p:txBody>
      </p:sp>
      <p:pic>
        <p:nvPicPr>
          <p:cNvPr id="3074" name="Picture 2" descr="Kanban board">
            <a:extLst>
              <a:ext uri="{FF2B5EF4-FFF2-40B4-BE49-F238E27FC236}">
                <a16:creationId xmlns:a16="http://schemas.microsoft.com/office/drawing/2014/main" id="{5F391FF7-EDD4-4466-84E0-6EC873B85A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607764" y="6893397"/>
            <a:ext cx="11709812" cy="497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0094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9546343" y="4998898"/>
            <a:ext cx="1562452" cy="1369592"/>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10939731" y="975"/>
            <a:ext cx="13442542" cy="13714054"/>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3942958" y="2925144"/>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00B294"/>
                  </a:solidFill>
                </a:rPr>
                <a:t>Azure Boards</a:t>
              </a:r>
              <a:endParaRPr lang="en-US" sz="400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912910" y="5071783"/>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D83B01"/>
                  </a:solidFill>
                </a:rPr>
                <a:t>Azure </a:t>
              </a:r>
              <a:r>
                <a:rPr lang="en-US" sz="400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912910" y="7068115"/>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2560E0"/>
                  </a:solidFill>
                </a:rPr>
                <a:t>Azure Pipelines</a:t>
              </a:r>
              <a:endParaRPr lang="en-US" sz="400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902544" y="11060787"/>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854CC7"/>
                  </a:solidFill>
                </a:rPr>
                <a:t>Azure Test</a:t>
              </a:r>
              <a:r>
                <a:rPr lang="en-US" sz="400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96027" y="9103979"/>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CB2E6D"/>
                  </a:solidFill>
                </a:rPr>
                <a:t>Azure Artifacts</a:t>
              </a:r>
              <a:endParaRPr lang="en-US" sz="4000">
                <a:solidFill>
                  <a:srgbClr val="CB2E6D"/>
                </a:solidFill>
                <a:cs typeface="Segoe U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3397656" y="1450842"/>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91084" y="451794"/>
            <a:ext cx="11243404" cy="7027128"/>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12023298" y="8334898"/>
            <a:ext cx="11243404" cy="527271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3600"/>
              </a:spcAft>
            </a:pPr>
            <a:r>
              <a:rPr lang="en-GB" sz="4000">
                <a:solidFill>
                  <a:schemeClr val="bg1"/>
                </a:solidFill>
              </a:rPr>
              <a:t>Private Git and TFVC repos for your teams</a:t>
            </a:r>
          </a:p>
          <a:p>
            <a:pPr>
              <a:lnSpc>
                <a:spcPct val="100000"/>
              </a:lnSpc>
              <a:spcAft>
                <a:spcPts val="3600"/>
              </a:spcAft>
            </a:pPr>
            <a:r>
              <a:rPr lang="en-GB" sz="4000">
                <a:solidFill>
                  <a:schemeClr val="bg1"/>
                </a:solidFill>
              </a:rPr>
              <a:t>Code review via branch pull requests</a:t>
            </a:r>
          </a:p>
          <a:p>
            <a:pPr>
              <a:lnSpc>
                <a:spcPct val="100000"/>
              </a:lnSpc>
              <a:spcAft>
                <a:spcPts val="3600"/>
              </a:spcAft>
            </a:pPr>
            <a:r>
              <a:rPr lang="en-GB" sz="4000">
                <a:solidFill>
                  <a:schemeClr val="bg1"/>
                </a:solidFill>
              </a:rPr>
              <a:t>Branch policies and build validation</a:t>
            </a:r>
          </a:p>
          <a:p>
            <a:pPr>
              <a:lnSpc>
                <a:spcPct val="100000"/>
              </a:lnSpc>
              <a:spcAft>
                <a:spcPts val="3600"/>
              </a:spcAft>
            </a:pPr>
            <a:r>
              <a:rPr lang="en-GB" sz="4000">
                <a:solidFill>
                  <a:schemeClr val="bg1"/>
                </a:solidFill>
              </a:rPr>
              <a:t>Easy migration path to / from GitHub</a:t>
            </a:r>
          </a:p>
          <a:p>
            <a:pPr>
              <a:lnSpc>
                <a:spcPct val="100000"/>
              </a:lnSpc>
              <a:spcAft>
                <a:spcPts val="3600"/>
              </a:spcAft>
            </a:pPr>
            <a:endParaRPr lang="en-US" sz="4000">
              <a:solidFill>
                <a:schemeClr val="bg1"/>
              </a:solidFill>
            </a:endParaRPr>
          </a:p>
        </p:txBody>
      </p:sp>
      <p:grpSp>
        <p:nvGrpSpPr>
          <p:cNvPr id="37" name="Group 36">
            <a:extLst>
              <a:ext uri="{FF2B5EF4-FFF2-40B4-BE49-F238E27FC236}">
                <a16:creationId xmlns:a16="http://schemas.microsoft.com/office/drawing/2014/main" id="{F86521A2-340C-4419-8DF3-14420E8320A4}"/>
              </a:ext>
            </a:extLst>
          </p:cNvPr>
          <p:cNvGrpSpPr/>
          <p:nvPr/>
        </p:nvGrpSpPr>
        <p:grpSpPr>
          <a:xfrm>
            <a:off x="1557952" y="975"/>
            <a:ext cx="1080176" cy="13714054"/>
            <a:chOff x="778222" y="0"/>
            <a:chExt cx="540165" cy="6858000"/>
          </a:xfrm>
          <a:solidFill>
            <a:srgbClr val="5C4EE5"/>
          </a:solidFill>
        </p:grpSpPr>
        <p:sp>
          <p:nvSpPr>
            <p:cNvPr id="38" name="Rectangle 37">
              <a:extLst>
                <a:ext uri="{FF2B5EF4-FFF2-40B4-BE49-F238E27FC236}">
                  <a16:creationId xmlns:a16="http://schemas.microsoft.com/office/drawing/2014/main" id="{A86AA8B2-7A6C-4740-AC2D-015738FD1B06}"/>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C3F9E4EE-3491-4016-9E61-18E922CC90FD}"/>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D091D93-F4F5-4A4D-B36A-6B42235F18C3}"/>
              </a:ext>
            </a:extLst>
          </p:cNvPr>
          <p:cNvGrpSpPr/>
          <p:nvPr/>
        </p:nvGrpSpPr>
        <p:grpSpPr>
          <a:xfrm>
            <a:off x="1301514" y="655583"/>
            <a:ext cx="1901076" cy="1901076"/>
            <a:chOff x="9232487" y="4471318"/>
            <a:chExt cx="950673" cy="950673"/>
          </a:xfrm>
        </p:grpSpPr>
        <p:sp>
          <p:nvSpPr>
            <p:cNvPr id="42" name="Oval 41">
              <a:extLst>
                <a:ext uri="{FF2B5EF4-FFF2-40B4-BE49-F238E27FC236}">
                  <a16:creationId xmlns:a16="http://schemas.microsoft.com/office/drawing/2014/main" id="{352F8006-9E14-4068-BA78-7314D8F04F5C}"/>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43" name="rocket">
              <a:extLst>
                <a:ext uri="{FF2B5EF4-FFF2-40B4-BE49-F238E27FC236}">
                  <a16:creationId xmlns:a16="http://schemas.microsoft.com/office/drawing/2014/main" id="{92846C9D-CFE7-487D-B414-C6AD09F20FB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95880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5BA6F68-D776-4E62-879A-D2ACAA17D59F}"/>
              </a:ext>
            </a:extLst>
          </p:cNvPr>
          <p:cNvGrpSpPr/>
          <p:nvPr/>
        </p:nvGrpSpPr>
        <p:grpSpPr>
          <a:xfrm>
            <a:off x="1557119" y="1026649"/>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3"/>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D83B01"/>
                  </a:solidFill>
                </a:rPr>
                <a:t>Azure </a:t>
              </a:r>
              <a:r>
                <a:rPr lang="en-US" sz="4000" dirty="0">
                  <a:solidFill>
                    <a:srgbClr val="D83B01"/>
                  </a:solidFill>
                  <a:cs typeface="Segoe UI"/>
                </a:rPr>
                <a:t>Repos</a:t>
              </a: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15544800" y="7436110"/>
            <a:ext cx="7376462" cy="4780796"/>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000" b="0">
                <a:solidFill>
                  <a:schemeClr val="tx1"/>
                </a:solidFill>
                <a:latin typeface="+mn-lt"/>
                <a:ea typeface="Verdana"/>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GB" dirty="0"/>
              <a:t>Private Git and TFVC repos for your teams</a:t>
            </a:r>
          </a:p>
          <a:p>
            <a:r>
              <a:rPr lang="en-GB" dirty="0"/>
              <a:t>Code review via branch pull requests</a:t>
            </a:r>
          </a:p>
          <a:p>
            <a:r>
              <a:rPr lang="en-GB" dirty="0"/>
              <a:t>Branch policies and build validation</a:t>
            </a:r>
          </a:p>
          <a:p>
            <a:r>
              <a:rPr lang="en-GB" dirty="0"/>
              <a:t>Easy migration path to / from GitHub</a:t>
            </a:r>
          </a:p>
          <a:p>
            <a:endParaRPr lang="en-US" dirty="0"/>
          </a:p>
        </p:txBody>
      </p:sp>
      <p:sp>
        <p:nvSpPr>
          <p:cNvPr id="4" name="Rectangle 3">
            <a:extLst>
              <a:ext uri="{FF2B5EF4-FFF2-40B4-BE49-F238E27FC236}">
                <a16:creationId xmlns:a16="http://schemas.microsoft.com/office/drawing/2014/main" id="{F393E90D-7B25-402F-AF53-62821C84AE88}"/>
              </a:ext>
            </a:extLst>
          </p:cNvPr>
          <p:cNvSpPr/>
          <p:nvPr/>
        </p:nvSpPr>
        <p:spPr>
          <a:xfrm>
            <a:off x="1666240" y="2680304"/>
            <a:ext cx="21518880" cy="4253985"/>
          </a:xfrm>
          <a:prstGeom prst="rect">
            <a:avLst/>
          </a:prstGeom>
        </p:spPr>
        <p:txBody>
          <a:bodyPr wrap="square">
            <a:spAutoFit/>
          </a:bodyPr>
          <a:lstStyle/>
          <a:p>
            <a:r>
              <a:rPr lang="en-US" sz="4000" b="0" dirty="0">
                <a:solidFill>
                  <a:schemeClr val="tx1"/>
                </a:solidFill>
                <a:latin typeface="+mn-lt"/>
                <a:ea typeface="Verdana"/>
                <a:sym typeface="Verdana"/>
              </a:rPr>
              <a:t>Source control systems allow developers to collaborate on code and track changes made to the code base. Supports two types of source control: </a:t>
            </a:r>
          </a:p>
          <a:p>
            <a:pPr marL="571500" indent="-571500">
              <a:buFont typeface="Arial" panose="020B0604020202020204" pitchFamily="34" charset="0"/>
              <a:buChar char="•"/>
            </a:pPr>
            <a:r>
              <a:rPr lang="en-US" sz="4000" b="0" dirty="0">
                <a:solidFill>
                  <a:schemeClr val="tx1"/>
                </a:solidFill>
                <a:latin typeface="+mn-lt"/>
                <a:ea typeface="Verdana"/>
                <a:sym typeface="Verdana"/>
              </a:rPr>
              <a:t>Git </a:t>
            </a:r>
          </a:p>
          <a:p>
            <a:pPr marL="571500" indent="-571500">
              <a:buFont typeface="Arial" panose="020B0604020202020204" pitchFamily="34" charset="0"/>
              <a:buChar char="•"/>
            </a:pPr>
            <a:r>
              <a:rPr lang="en-US" sz="4000" b="0" dirty="0">
                <a:solidFill>
                  <a:schemeClr val="tx1"/>
                </a:solidFill>
                <a:latin typeface="+mn-lt"/>
                <a:ea typeface="Verdana"/>
                <a:sym typeface="Verdana"/>
              </a:rPr>
              <a:t>Team Foundation Version Control</a:t>
            </a:r>
          </a:p>
          <a:p>
            <a:pPr marL="571500" indent="-571500">
              <a:buFont typeface="Arial" panose="020B0604020202020204" pitchFamily="34" charset="0"/>
              <a:buChar char="•"/>
            </a:pPr>
            <a:endParaRPr lang="en-US" sz="4000" b="0" dirty="0">
              <a:solidFill>
                <a:schemeClr val="tx1"/>
              </a:solidFill>
              <a:latin typeface="+mn-lt"/>
              <a:ea typeface="Verdana"/>
              <a:sym typeface="Verdana"/>
            </a:endParaRPr>
          </a:p>
          <a:p>
            <a:r>
              <a:rPr lang="en-US" sz="4000" b="0" dirty="0">
                <a:solidFill>
                  <a:schemeClr val="tx1"/>
                </a:solidFill>
                <a:latin typeface="+mn-lt"/>
                <a:ea typeface="Verdana"/>
                <a:sym typeface="Verdana"/>
              </a:rPr>
              <a:t>Git in Azure DevOps is standard Git. You can use Visual Studio with third-party Git services. You can also use third-party Git clients with Azure DevOps Server. </a:t>
            </a:r>
          </a:p>
          <a:p>
            <a:endParaRPr lang="en-US" sz="3200" b="0" dirty="0">
              <a:latin typeface="Segoe UI" panose="020B0502040204020203" pitchFamily="34" charset="0"/>
            </a:endParaRPr>
          </a:p>
        </p:txBody>
      </p:sp>
      <p:pic>
        <p:nvPicPr>
          <p:cNvPr id="5" name="Picture 4">
            <a:extLst>
              <a:ext uri="{FF2B5EF4-FFF2-40B4-BE49-F238E27FC236}">
                <a16:creationId xmlns:a16="http://schemas.microsoft.com/office/drawing/2014/main" id="{AF42A26A-6874-4F13-83F6-3944B731A407}"/>
              </a:ext>
            </a:extLst>
          </p:cNvPr>
          <p:cNvPicPr>
            <a:picLocks noChangeAspect="1"/>
          </p:cNvPicPr>
          <p:nvPr/>
        </p:nvPicPr>
        <p:blipFill>
          <a:blip r:embed="rId4"/>
          <a:stretch>
            <a:fillRect/>
          </a:stretch>
        </p:blipFill>
        <p:spPr>
          <a:xfrm>
            <a:off x="2097207" y="6766560"/>
            <a:ext cx="11752892" cy="5654286"/>
          </a:xfrm>
          <a:prstGeom prst="rect">
            <a:avLst/>
          </a:prstGeom>
        </p:spPr>
      </p:pic>
    </p:spTree>
    <p:extLst>
      <p:ext uri="{BB962C8B-B14F-4D97-AF65-F5344CB8AC3E}">
        <p14:creationId xmlns:p14="http://schemas.microsoft.com/office/powerpoint/2010/main" val="388843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7C9A-5FD2-42A1-A0B3-E79E3A6BC513}"/>
              </a:ext>
            </a:extLst>
          </p:cNvPr>
          <p:cNvSpPr>
            <a:spLocks noGrp="1"/>
          </p:cNvSpPr>
          <p:nvPr>
            <p:ph type="title"/>
          </p:nvPr>
        </p:nvSpPr>
        <p:spPr>
          <a:xfrm>
            <a:off x="1168098" y="1208742"/>
            <a:ext cx="15423181" cy="744820"/>
          </a:xfrm>
        </p:spPr>
        <p:txBody>
          <a:bodyPr>
            <a:normAutofit fontScale="90000"/>
          </a:bodyPr>
          <a:lstStyle/>
          <a:p>
            <a:pPr defTabSz="914400">
              <a:lnSpc>
                <a:spcPct val="90000"/>
              </a:lnSpc>
              <a:spcBef>
                <a:spcPct val="0"/>
              </a:spcBef>
            </a:pPr>
            <a:r>
              <a:rPr lang="en-US" sz="7400" kern="1200" spc="-196" dirty="0">
                <a:solidFill>
                  <a:schemeClr val="bg1"/>
                </a:solidFill>
                <a:latin typeface="Tahoma"/>
                <a:cs typeface="Tahoma"/>
                <a:sym typeface="Calibri"/>
              </a:rPr>
              <a:t>Working with Git in Azure DevOps</a:t>
            </a:r>
            <a:endParaRPr lang="es-ES" sz="7400" kern="1200" spc="-196" dirty="0">
              <a:solidFill>
                <a:schemeClr val="bg1"/>
              </a:solidFill>
              <a:latin typeface="Tahoma"/>
              <a:cs typeface="Tahoma"/>
              <a:sym typeface="Calibri"/>
            </a:endParaRPr>
          </a:p>
        </p:txBody>
      </p:sp>
      <p:sp>
        <p:nvSpPr>
          <p:cNvPr id="3" name="Rectangle 2">
            <a:extLst>
              <a:ext uri="{FF2B5EF4-FFF2-40B4-BE49-F238E27FC236}">
                <a16:creationId xmlns:a16="http://schemas.microsoft.com/office/drawing/2014/main" id="{58611788-0055-4EFA-A439-B3224DC5031E}"/>
              </a:ext>
            </a:extLst>
          </p:cNvPr>
          <p:cNvSpPr/>
          <p:nvPr/>
        </p:nvSpPr>
        <p:spPr>
          <a:xfrm>
            <a:off x="1350370" y="3530600"/>
            <a:ext cx="10125074" cy="9733114"/>
          </a:xfrm>
          <a:prstGeom prst="rect">
            <a:avLst/>
          </a:prstGeom>
        </p:spPr>
        <p:txBody>
          <a:bodyPr wrap="square">
            <a:spAutoFit/>
          </a:bodyPr>
          <a:lstStyle/>
          <a:p>
            <a:r>
              <a:rPr lang="en-US" sz="3200" b="0" dirty="0">
                <a:solidFill>
                  <a:schemeClr val="tx1"/>
                </a:solidFill>
                <a:latin typeface="+mn-lt"/>
                <a:ea typeface="Verdana"/>
              </a:rPr>
              <a:t>From</a:t>
            </a:r>
            <a:r>
              <a:rPr lang="en-US" sz="2000" dirty="0"/>
              <a:t> </a:t>
            </a:r>
            <a:r>
              <a:rPr lang="en-US" sz="3200" b="0" dirty="0">
                <a:solidFill>
                  <a:schemeClr val="tx1"/>
                </a:solidFill>
                <a:latin typeface="+mn-lt"/>
                <a:ea typeface="Verdana"/>
              </a:rPr>
              <a:t>Azure Repos for Git, you can do the following tasks:</a:t>
            </a:r>
          </a:p>
          <a:p>
            <a:pPr marL="571500" indent="-571500">
              <a:buFont typeface="Arial" panose="020B0604020202020204" pitchFamily="34" charset="0"/>
              <a:buChar char="•"/>
            </a:pPr>
            <a:r>
              <a:rPr lang="en-US" sz="3200" b="0" dirty="0">
                <a:solidFill>
                  <a:schemeClr val="tx1"/>
                </a:solidFill>
                <a:latin typeface="+mn-lt"/>
                <a:ea typeface="Verdana"/>
              </a:rPr>
              <a:t>Review, download, and edit files, and review the change history for a file </a:t>
            </a:r>
          </a:p>
          <a:p>
            <a:pPr marL="571500" indent="-571500">
              <a:buFont typeface="Arial" panose="020B0604020202020204" pitchFamily="34" charset="0"/>
              <a:buChar char="•"/>
            </a:pPr>
            <a:r>
              <a:rPr lang="en-US" sz="3200" b="0" dirty="0">
                <a:solidFill>
                  <a:schemeClr val="tx1"/>
                </a:solidFill>
                <a:latin typeface="+mn-lt"/>
                <a:ea typeface="Verdana"/>
              </a:rPr>
              <a:t>Review and manage commits that have been pushed</a:t>
            </a:r>
          </a:p>
          <a:p>
            <a:pPr marL="571500" indent="-571500">
              <a:buFont typeface="Arial" panose="020B0604020202020204" pitchFamily="34" charset="0"/>
              <a:buChar char="•"/>
            </a:pPr>
            <a:r>
              <a:rPr lang="en-US" sz="3200" b="0" dirty="0">
                <a:solidFill>
                  <a:schemeClr val="tx1"/>
                </a:solidFill>
                <a:latin typeface="+mn-lt"/>
                <a:ea typeface="Verdana"/>
              </a:rPr>
              <a:t>Review, create, approve, comment on, and complete pull requests </a:t>
            </a:r>
          </a:p>
          <a:p>
            <a:pPr marL="571500" indent="-571500">
              <a:buFont typeface="Arial" panose="020B0604020202020204" pitchFamily="34" charset="0"/>
              <a:buChar char="•"/>
            </a:pPr>
            <a:r>
              <a:rPr lang="en-US" sz="3200" b="0" dirty="0">
                <a:solidFill>
                  <a:schemeClr val="tx1"/>
                </a:solidFill>
                <a:latin typeface="+mn-lt"/>
                <a:ea typeface="Verdana"/>
              </a:rPr>
              <a:t>Add and manage Git tags</a:t>
            </a:r>
          </a:p>
          <a:p>
            <a:pPr marL="571500" indent="-571500">
              <a:buFont typeface="Arial" panose="020B0604020202020204" pitchFamily="34" charset="0"/>
              <a:buChar char="•"/>
            </a:pPr>
            <a:r>
              <a:rPr lang="en-US" sz="3200" b="0" dirty="0">
                <a:solidFill>
                  <a:schemeClr val="tx1"/>
                </a:solidFill>
                <a:latin typeface="+mn-lt"/>
                <a:ea typeface="Verdana"/>
              </a:rPr>
              <a:t>Enable Branch policies so you can: </a:t>
            </a:r>
          </a:p>
          <a:p>
            <a:pPr marL="1485900" lvl="1" indent="-571500">
              <a:buFont typeface="Arial" panose="020B0604020202020204" pitchFamily="34" charset="0"/>
              <a:buChar char="•"/>
            </a:pPr>
            <a:r>
              <a:rPr lang="en-US" sz="3200" b="0" dirty="0">
                <a:solidFill>
                  <a:schemeClr val="tx1"/>
                </a:solidFill>
                <a:latin typeface="+mn-lt"/>
                <a:ea typeface="Verdana"/>
              </a:rPr>
              <a:t>Enforce the use of pull requests when updating the branch</a:t>
            </a:r>
          </a:p>
          <a:p>
            <a:pPr marL="1485900" lvl="1" indent="-571500">
              <a:buFont typeface="Arial" panose="020B0604020202020204" pitchFamily="34" charset="0"/>
              <a:buChar char="•"/>
            </a:pPr>
            <a:r>
              <a:rPr lang="es-ES" sz="3200" b="0" dirty="0" err="1">
                <a:solidFill>
                  <a:schemeClr val="tx1"/>
                </a:solidFill>
                <a:latin typeface="+mn-lt"/>
                <a:ea typeface="Verdana"/>
              </a:rPr>
              <a:t>Prevent</a:t>
            </a:r>
            <a:r>
              <a:rPr lang="es-ES" sz="3200" b="0" dirty="0">
                <a:solidFill>
                  <a:schemeClr val="tx1"/>
                </a:solidFill>
                <a:latin typeface="+mn-lt"/>
                <a:ea typeface="Verdana"/>
              </a:rPr>
              <a:t> </a:t>
            </a:r>
            <a:r>
              <a:rPr lang="es-ES" sz="3200" b="0" dirty="0" err="1">
                <a:solidFill>
                  <a:schemeClr val="tx1"/>
                </a:solidFill>
                <a:latin typeface="+mn-lt"/>
                <a:ea typeface="Verdana"/>
              </a:rPr>
              <a:t>branch</a:t>
            </a:r>
            <a:r>
              <a:rPr lang="es-ES" sz="3200" b="0" dirty="0">
                <a:solidFill>
                  <a:schemeClr val="tx1"/>
                </a:solidFill>
                <a:latin typeface="+mn-lt"/>
                <a:ea typeface="Verdana"/>
              </a:rPr>
              <a:t> </a:t>
            </a:r>
            <a:r>
              <a:rPr lang="es-ES" sz="3200" b="0" dirty="0" err="1">
                <a:solidFill>
                  <a:schemeClr val="tx1"/>
                </a:solidFill>
                <a:latin typeface="+mn-lt"/>
                <a:ea typeface="Verdana"/>
              </a:rPr>
              <a:t>deletion</a:t>
            </a:r>
            <a:endParaRPr lang="es-ES" sz="3200" b="0" dirty="0">
              <a:solidFill>
                <a:schemeClr val="tx1"/>
              </a:solidFill>
              <a:latin typeface="+mn-lt"/>
              <a:ea typeface="Verdana"/>
            </a:endParaRPr>
          </a:p>
          <a:p>
            <a:pPr marL="1485900" lvl="1" indent="-571500">
              <a:buFont typeface="Arial" panose="020B0604020202020204" pitchFamily="34" charset="0"/>
              <a:buChar char="•"/>
            </a:pPr>
            <a:r>
              <a:rPr lang="en-US" sz="3200" b="0" dirty="0">
                <a:solidFill>
                  <a:schemeClr val="tx1"/>
                </a:solidFill>
                <a:latin typeface="+mn-lt"/>
                <a:ea typeface="Verdana"/>
              </a:rPr>
              <a:t>Require approval from a specified number of reviewers on pull requests</a:t>
            </a:r>
          </a:p>
          <a:p>
            <a:pPr marL="1485900" lvl="1" indent="-571500">
              <a:buFont typeface="Arial" panose="020B0604020202020204" pitchFamily="34" charset="0"/>
              <a:buChar char="•"/>
            </a:pPr>
            <a:r>
              <a:rPr lang="en-US" sz="3200" b="0" dirty="0">
                <a:solidFill>
                  <a:schemeClr val="tx1"/>
                </a:solidFill>
                <a:latin typeface="+mn-lt"/>
                <a:ea typeface="Verdana"/>
              </a:rPr>
              <a:t>Encourage traceability by checking for linked work items on pull requests</a:t>
            </a:r>
          </a:p>
          <a:p>
            <a:pPr marL="1485900" lvl="1" indent="-571500">
              <a:buFont typeface="Arial" panose="020B0604020202020204" pitchFamily="34" charset="0"/>
              <a:buChar char="•"/>
            </a:pPr>
            <a:r>
              <a:rPr lang="en-US" sz="3200" b="0" dirty="0">
                <a:solidFill>
                  <a:schemeClr val="tx1"/>
                </a:solidFill>
                <a:latin typeface="+mn-lt"/>
                <a:ea typeface="Verdana"/>
              </a:rPr>
              <a:t>Require other services to post successful status to complete pull requests.</a:t>
            </a:r>
          </a:p>
          <a:p>
            <a:pPr marL="1485900" lvl="1" indent="-571500">
              <a:buFont typeface="Arial" panose="020B0604020202020204" pitchFamily="34" charset="0"/>
              <a:buChar char="•"/>
            </a:pPr>
            <a:endParaRPr lang="en-US" sz="8000" dirty="0"/>
          </a:p>
          <a:p>
            <a:pPr marL="1485900" lvl="1" indent="-571500">
              <a:buFont typeface="Arial" panose="020B0604020202020204" pitchFamily="34" charset="0"/>
              <a:buChar char="•"/>
            </a:pPr>
            <a:endParaRPr lang="en-US" sz="2000" dirty="0"/>
          </a:p>
        </p:txBody>
      </p:sp>
      <p:pic>
        <p:nvPicPr>
          <p:cNvPr id="6" name="Picture 5">
            <a:extLst>
              <a:ext uri="{FF2B5EF4-FFF2-40B4-BE49-F238E27FC236}">
                <a16:creationId xmlns:a16="http://schemas.microsoft.com/office/drawing/2014/main" id="{D364C9BD-FB54-4389-8EB6-948D42BFFF33}"/>
              </a:ext>
            </a:extLst>
          </p:cNvPr>
          <p:cNvPicPr>
            <a:picLocks noChangeAspect="1"/>
          </p:cNvPicPr>
          <p:nvPr/>
        </p:nvPicPr>
        <p:blipFill>
          <a:blip r:embed="rId2"/>
          <a:stretch>
            <a:fillRect/>
          </a:stretch>
        </p:blipFill>
        <p:spPr>
          <a:xfrm>
            <a:off x="11639142" y="2647948"/>
            <a:ext cx="10998248" cy="9486900"/>
          </a:xfrm>
          <a:prstGeom prst="rect">
            <a:avLst/>
          </a:prstGeom>
        </p:spPr>
      </p:pic>
    </p:spTree>
    <p:extLst>
      <p:ext uri="{BB962C8B-B14F-4D97-AF65-F5344CB8AC3E}">
        <p14:creationId xmlns:p14="http://schemas.microsoft.com/office/powerpoint/2010/main" val="2265210264"/>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9473709" y="7082386"/>
            <a:ext cx="1562452" cy="1369592"/>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10939731" y="975"/>
            <a:ext cx="13442542" cy="13714054"/>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3896027" y="3147433"/>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00B294"/>
                  </a:solidFill>
                </a:rPr>
                <a:t>Azure Boards</a:t>
              </a:r>
              <a:endParaRPr lang="en-US" sz="400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865979" y="5294072"/>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D83B01"/>
                  </a:solidFill>
                </a:rPr>
                <a:t>Azure </a:t>
              </a:r>
              <a:r>
                <a:rPr lang="en-US" sz="400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865979" y="7290404"/>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2560E0"/>
                  </a:solidFill>
                </a:rPr>
                <a:t>Azure Pipelines</a:t>
              </a:r>
              <a:endParaRPr lang="en-US" sz="400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855613" y="11283076"/>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854CC7"/>
                  </a:solidFill>
                </a:rPr>
                <a:t>Azure Test</a:t>
              </a:r>
              <a:r>
                <a:rPr lang="en-US" sz="400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49096" y="9326268"/>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CB2E6D"/>
                  </a:solidFill>
                </a:rPr>
                <a:t>Azure Artifacts</a:t>
              </a:r>
              <a:endParaRPr lang="en-US" sz="4000">
                <a:solidFill>
                  <a:srgbClr val="CB2E6D"/>
                </a:solidFill>
                <a:cs typeface="Segoe U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3397656" y="1168609"/>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Deliver</a:t>
            </a:r>
          </a:p>
        </p:txBody>
      </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12023296" y="8334898"/>
            <a:ext cx="10802752" cy="527271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3600"/>
              </a:spcAft>
            </a:pPr>
            <a:r>
              <a:rPr lang="en-GB" sz="4000">
                <a:solidFill>
                  <a:schemeClr val="bg1"/>
                </a:solidFill>
              </a:rPr>
              <a:t>Cloud-hosted pipelines for Linux, macOS and Windows</a:t>
            </a:r>
          </a:p>
          <a:p>
            <a:pPr>
              <a:lnSpc>
                <a:spcPct val="100000"/>
              </a:lnSpc>
              <a:spcAft>
                <a:spcPts val="3600"/>
              </a:spcAft>
            </a:pPr>
            <a:r>
              <a:rPr lang="en-GB" sz="4000">
                <a:solidFill>
                  <a:schemeClr val="bg1"/>
                </a:solidFill>
              </a:rPr>
              <a:t>Any language, any platform, any cloud</a:t>
            </a:r>
          </a:p>
          <a:p>
            <a:pPr>
              <a:lnSpc>
                <a:spcPct val="100000"/>
              </a:lnSpc>
              <a:spcAft>
                <a:spcPts val="3600"/>
              </a:spcAft>
            </a:pPr>
            <a:r>
              <a:rPr lang="en-GB" sz="4000">
                <a:solidFill>
                  <a:schemeClr val="bg1"/>
                </a:solidFill>
              </a:rPr>
              <a:t>Native support for containers and Kubernetes</a:t>
            </a:r>
          </a:p>
          <a:p>
            <a:pPr>
              <a:lnSpc>
                <a:spcPct val="100000"/>
              </a:lnSpc>
              <a:spcAft>
                <a:spcPts val="3600"/>
              </a:spcAft>
            </a:pPr>
            <a:r>
              <a:rPr lang="en-GB" sz="4000">
                <a:solidFill>
                  <a:schemeClr val="bg1"/>
                </a:solidFill>
              </a:rPr>
              <a:t>Best-in-class for open source</a:t>
            </a:r>
          </a:p>
          <a:p>
            <a:pPr>
              <a:lnSpc>
                <a:spcPct val="100000"/>
              </a:lnSpc>
              <a:spcAft>
                <a:spcPts val="3600"/>
              </a:spcAft>
            </a:pPr>
            <a:endParaRPr lang="en-US" sz="4000">
              <a:solidFill>
                <a:schemeClr val="bg1"/>
              </a:solidFill>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91085" y="451794"/>
            <a:ext cx="11243402" cy="7027128"/>
          </a:xfrm>
          <a:prstGeom prst="rect">
            <a:avLst/>
          </a:prstGeom>
          <a:ln>
            <a:noFill/>
          </a:ln>
          <a:effectLst>
            <a:outerShdw blurRad="190500" sx="103000" sy="103000" algn="ctr" rotWithShape="0">
              <a:prstClr val="black">
                <a:alpha val="20000"/>
              </a:prstClr>
            </a:outerShdw>
          </a:effectLst>
        </p:spPr>
      </p:pic>
      <p:grpSp>
        <p:nvGrpSpPr>
          <p:cNvPr id="37" name="Group 36">
            <a:extLst>
              <a:ext uri="{FF2B5EF4-FFF2-40B4-BE49-F238E27FC236}">
                <a16:creationId xmlns:a16="http://schemas.microsoft.com/office/drawing/2014/main" id="{A5D5F975-12C9-434F-964B-A2C98C102FCF}"/>
              </a:ext>
            </a:extLst>
          </p:cNvPr>
          <p:cNvGrpSpPr/>
          <p:nvPr/>
        </p:nvGrpSpPr>
        <p:grpSpPr>
          <a:xfrm>
            <a:off x="1557952" y="975"/>
            <a:ext cx="1080176" cy="13714054"/>
            <a:chOff x="778222" y="0"/>
            <a:chExt cx="540165" cy="6858000"/>
          </a:xfrm>
          <a:solidFill>
            <a:srgbClr val="5C4EE5"/>
          </a:solidFill>
        </p:grpSpPr>
        <p:sp>
          <p:nvSpPr>
            <p:cNvPr id="40" name="Rectangle 39">
              <a:extLst>
                <a:ext uri="{FF2B5EF4-FFF2-40B4-BE49-F238E27FC236}">
                  <a16:creationId xmlns:a16="http://schemas.microsoft.com/office/drawing/2014/main" id="{00EA0583-3488-4B11-BD8F-36C8FA262208}"/>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988D4E6B-313A-4249-885B-DC69DF8E0CFE}"/>
                </a:ext>
              </a:extLst>
            </p:cNvPr>
            <p:cNvCxnSpPr>
              <a:stCxn id="40" idx="0"/>
              <a:endCxn id="40"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F7D63CB-4A28-4789-8BD2-F68D72009149}"/>
              </a:ext>
            </a:extLst>
          </p:cNvPr>
          <p:cNvGrpSpPr/>
          <p:nvPr/>
        </p:nvGrpSpPr>
        <p:grpSpPr>
          <a:xfrm>
            <a:off x="1301514" y="655583"/>
            <a:ext cx="1901076" cy="1901076"/>
            <a:chOff x="9232487" y="4471318"/>
            <a:chExt cx="950673" cy="950673"/>
          </a:xfrm>
        </p:grpSpPr>
        <p:sp>
          <p:nvSpPr>
            <p:cNvPr id="44" name="Oval 43">
              <a:extLst>
                <a:ext uri="{FF2B5EF4-FFF2-40B4-BE49-F238E27FC236}">
                  <a16:creationId xmlns:a16="http://schemas.microsoft.com/office/drawing/2014/main" id="{805C18ED-BEA1-4B4B-809F-1218FAEF7495}"/>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45" name="rocket">
              <a:extLst>
                <a:ext uri="{FF2B5EF4-FFF2-40B4-BE49-F238E27FC236}">
                  <a16:creationId xmlns:a16="http://schemas.microsoft.com/office/drawing/2014/main" id="{FDCAF671-0FCA-4CE2-BB74-14A0171B55B5}"/>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79071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3E90D-7B25-402F-AF53-62821C84AE88}"/>
              </a:ext>
            </a:extLst>
          </p:cNvPr>
          <p:cNvSpPr/>
          <p:nvPr/>
        </p:nvSpPr>
        <p:spPr>
          <a:xfrm>
            <a:off x="11306856" y="4064478"/>
            <a:ext cx="17304244" cy="6923306"/>
          </a:xfrm>
          <a:prstGeom prst="rect">
            <a:avLst/>
          </a:prstGeom>
        </p:spPr>
        <p:txBody>
          <a:bodyPr wrap="square">
            <a:spAutoFit/>
          </a:bodyPr>
          <a:lstStyle/>
          <a:p>
            <a:pPr marL="571500" indent="-571500">
              <a:lnSpc>
                <a:spcPct val="150000"/>
              </a:lnSpc>
              <a:buFont typeface="Arial" panose="020B0604020202020204" pitchFamily="34" charset="0"/>
              <a:buChar char="•"/>
            </a:pPr>
            <a:r>
              <a:rPr lang="en-US" b="0" dirty="0">
                <a:latin typeface="Segoe UI" panose="020B0502040204020203" pitchFamily="34" charset="0"/>
              </a:rPr>
              <a:t>Build Automation</a:t>
            </a:r>
          </a:p>
          <a:p>
            <a:pPr marL="571500" indent="-571500">
              <a:lnSpc>
                <a:spcPct val="150000"/>
              </a:lnSpc>
              <a:buFont typeface="Arial" panose="020B0604020202020204" pitchFamily="34" charset="0"/>
              <a:buChar char="•"/>
            </a:pPr>
            <a:r>
              <a:rPr lang="en-US" dirty="0">
                <a:latin typeface="Segoe UI" panose="020B0502040204020203" pitchFamily="34" charset="0"/>
              </a:rPr>
              <a:t>Continuous integration</a:t>
            </a:r>
          </a:p>
          <a:p>
            <a:pPr marL="571500" indent="-571500">
              <a:lnSpc>
                <a:spcPct val="150000"/>
              </a:lnSpc>
              <a:buFont typeface="Arial" panose="020B0604020202020204" pitchFamily="34" charset="0"/>
              <a:buChar char="•"/>
            </a:pPr>
            <a:r>
              <a:rPr lang="en-US" b="0" dirty="0">
                <a:latin typeface="Segoe UI" panose="020B0502040204020203" pitchFamily="34" charset="0"/>
              </a:rPr>
              <a:t>Deployment Automation</a:t>
            </a:r>
          </a:p>
          <a:p>
            <a:pPr marL="571500" indent="-571500">
              <a:lnSpc>
                <a:spcPct val="150000"/>
              </a:lnSpc>
              <a:buFont typeface="Arial" panose="020B0604020202020204" pitchFamily="34" charset="0"/>
              <a:buChar char="•"/>
            </a:pPr>
            <a:r>
              <a:rPr lang="en-US" dirty="0">
                <a:latin typeface="Segoe UI" panose="020B0502040204020203" pitchFamily="34" charset="0"/>
              </a:rPr>
              <a:t>Continuous Delivery </a:t>
            </a:r>
          </a:p>
          <a:p>
            <a:pPr marL="571500" indent="-571500">
              <a:lnSpc>
                <a:spcPct val="150000"/>
              </a:lnSpc>
              <a:buFont typeface="Arial" panose="020B0604020202020204" pitchFamily="34" charset="0"/>
              <a:buChar char="•"/>
            </a:pPr>
            <a:r>
              <a:rPr lang="en-US" b="0" dirty="0">
                <a:latin typeface="Segoe UI" panose="020B0502040204020203" pitchFamily="34" charset="0"/>
              </a:rPr>
              <a:t>Traceability and Compliance</a:t>
            </a:r>
          </a:p>
          <a:p>
            <a:pPr marL="571500" indent="-571500">
              <a:lnSpc>
                <a:spcPct val="150000"/>
              </a:lnSpc>
              <a:buFont typeface="Arial" panose="020B0604020202020204" pitchFamily="34" charset="0"/>
              <a:buChar char="•"/>
            </a:pPr>
            <a:r>
              <a:rPr lang="en-US" b="0" dirty="0">
                <a:latin typeface="Segoe UI" panose="020B0502040204020203" pitchFamily="34" charset="0"/>
              </a:rPr>
              <a:t>Hooks and Integration</a:t>
            </a:r>
          </a:p>
        </p:txBody>
      </p:sp>
      <p:sp>
        <p:nvSpPr>
          <p:cNvPr id="10" name="TextBox 9">
            <a:extLst>
              <a:ext uri="{FF2B5EF4-FFF2-40B4-BE49-F238E27FC236}">
                <a16:creationId xmlns:a16="http://schemas.microsoft.com/office/drawing/2014/main" id="{887B12D4-3091-4F9C-A368-4C2204586FCE}"/>
              </a:ext>
            </a:extLst>
          </p:cNvPr>
          <p:cNvSpPr txBox="1"/>
          <p:nvPr/>
        </p:nvSpPr>
        <p:spPr>
          <a:xfrm>
            <a:off x="4198604" y="8719309"/>
            <a:ext cx="3887448" cy="1223826"/>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2560E0"/>
                </a:solidFill>
              </a:rPr>
              <a:t>Azure Pipelines</a:t>
            </a:r>
            <a:endParaRPr lang="en-US" sz="4000" dirty="0">
              <a:solidFill>
                <a:srgbClr val="2560E0"/>
              </a:solidFill>
              <a:cs typeface="Segoe UI"/>
            </a:endParaRPr>
          </a:p>
        </p:txBody>
      </p:sp>
      <p:pic>
        <p:nvPicPr>
          <p:cNvPr id="11" name="Picture 4" descr="A picture containing object&#10;&#10;Description generated with very high confidence">
            <a:extLst>
              <a:ext uri="{FF2B5EF4-FFF2-40B4-BE49-F238E27FC236}">
                <a16:creationId xmlns:a16="http://schemas.microsoft.com/office/drawing/2014/main" id="{23BA2CCB-B451-4C53-A0DD-009B0D50C822}"/>
              </a:ext>
            </a:extLst>
          </p:cNvPr>
          <p:cNvPicPr>
            <a:picLocks noChangeAspect="1"/>
          </p:cNvPicPr>
          <p:nvPr/>
        </p:nvPicPr>
        <p:blipFill>
          <a:blip r:embed="rId3"/>
          <a:stretch>
            <a:fillRect/>
          </a:stretch>
        </p:blipFill>
        <p:spPr>
          <a:xfrm>
            <a:off x="4425022" y="5153026"/>
            <a:ext cx="3345540" cy="3409948"/>
          </a:xfrm>
          <a:prstGeom prst="rect">
            <a:avLst/>
          </a:prstGeom>
        </p:spPr>
      </p:pic>
    </p:spTree>
    <p:extLst>
      <p:ext uri="{BB962C8B-B14F-4D97-AF65-F5344CB8AC3E}">
        <p14:creationId xmlns:p14="http://schemas.microsoft.com/office/powerpoint/2010/main" val="364012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1371008" y="2141277"/>
            <a:ext cx="22679548" cy="543226"/>
          </a:xfrm>
        </p:spPr>
        <p:txBody>
          <a:bodyPr/>
          <a:lstStyle/>
          <a:p>
            <a:r>
              <a:rPr lang="en-US" dirty="0"/>
              <a:t>In Azure DevOps you can create 2 types of pipelines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292610" y="762463"/>
            <a:ext cx="22672078" cy="1478686"/>
          </a:xfrm>
          <a:ln w="12700">
            <a:miter lim="400000"/>
          </a:ln>
        </p:spPr>
        <p:txBody>
          <a:bodyPr lIns="127000" tIns="64008" rIns="127000" bIns="127000">
            <a:normAutofit/>
          </a:bodyPr>
          <a:lstStyle/>
          <a:p>
            <a:pPr defTabSz="914400">
              <a:lnSpc>
                <a:spcPct val="90000"/>
              </a:lnSpc>
              <a:spcBef>
                <a:spcPct val="0"/>
              </a:spcBef>
            </a:pPr>
            <a:r>
              <a:rPr lang="en-US" kern="1200" spc="-196" dirty="0">
                <a:solidFill>
                  <a:schemeClr val="bg1"/>
                </a:solidFill>
              </a:rPr>
              <a:t>Azure Pipelines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1292610" y="5649239"/>
            <a:ext cx="9384916" cy="520350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Build Pipeline</a:t>
            </a:r>
          </a:p>
          <a:p>
            <a:pPr algn="ctr" defTabSz="1828384">
              <a:defRPr/>
            </a:pPr>
            <a:endParaRPr lang="en-US" sz="3136"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Use to create test and package source code and deliver artifacts</a:t>
            </a:r>
          </a:p>
          <a:p>
            <a:pPr marL="560134" indent="-560134">
              <a:buFont typeface="Arial" panose="020B0604020202020204" pitchFamily="34" charset="0"/>
              <a:buChar char="•"/>
              <a:defRPr/>
            </a:pPr>
            <a:r>
              <a:rPr lang="en-US" sz="3136" b="0" dirty="0">
                <a:solidFill>
                  <a:srgbClr val="000000"/>
                </a:solidFill>
              </a:rPr>
              <a:t>Define the steps to take during build and the triggers that start a build</a:t>
            </a:r>
          </a:p>
          <a:p>
            <a:pPr marL="560134" indent="-560134">
              <a:buFont typeface="Arial" panose="020B0604020202020204" pitchFamily="34" charset="0"/>
              <a:buChar char="•"/>
              <a:defRPr/>
            </a:pPr>
            <a:r>
              <a:rPr lang="en-US" sz="3136" b="0" dirty="0">
                <a:solidFill>
                  <a:srgbClr val="000000"/>
                </a:solidFill>
              </a:rPr>
              <a:t>Can include instructions to run tests after the build runs</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12287251" y="5649239"/>
            <a:ext cx="10515598" cy="6268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Release Pipelines</a:t>
            </a:r>
          </a:p>
          <a:p>
            <a:pPr algn="ctr" defTabSz="1828384">
              <a:defRPr/>
            </a:pPr>
            <a:endParaRPr lang="en-US" sz="2742"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Manages the deployment of your software builds to staging or production environments.</a:t>
            </a:r>
          </a:p>
          <a:p>
            <a:pPr marL="560134" indent="-560134">
              <a:buFont typeface="Arial" panose="020B0604020202020204" pitchFamily="34" charset="0"/>
              <a:buChar char="•"/>
              <a:defRPr/>
            </a:pPr>
            <a:r>
              <a:rPr lang="en-US" sz="3136" b="0" dirty="0">
                <a:solidFill>
                  <a:srgbClr val="000000"/>
                </a:solidFill>
              </a:rPr>
              <a:t>You can configure release pipelines that represent your environments from development to production. </a:t>
            </a:r>
          </a:p>
          <a:p>
            <a:pPr marL="560134" indent="-560134">
              <a:buFont typeface="Arial" panose="020B0604020202020204" pitchFamily="34" charset="0"/>
              <a:buChar char="•"/>
              <a:defRPr/>
            </a:pPr>
            <a:r>
              <a:rPr lang="en-US" sz="3136" b="0" dirty="0">
                <a:solidFill>
                  <a:srgbClr val="000000"/>
                </a:solidFill>
              </a:rPr>
              <a:t>Run automation to deploy your app to each environment. </a:t>
            </a:r>
          </a:p>
          <a:p>
            <a:pPr marL="560134" indent="-560134">
              <a:buFont typeface="Arial" panose="020B0604020202020204" pitchFamily="34" charset="0"/>
              <a:buChar char="•"/>
              <a:defRPr/>
            </a:pPr>
            <a:r>
              <a:rPr lang="en-US" sz="3136" b="0" dirty="0">
                <a:solidFill>
                  <a:srgbClr val="000000"/>
                </a:solidFill>
              </a:rPr>
              <a:t>Add approvers to confirm that the app has been successfully deployed in an environment.</a:t>
            </a:r>
          </a:p>
          <a:p>
            <a:pPr marL="560134" indent="-560134">
              <a:buFont typeface="Arial" panose="020B0604020202020204" pitchFamily="34" charset="0"/>
              <a:buChar char="•"/>
              <a:defRPr/>
            </a:pPr>
            <a:r>
              <a:rPr lang="en-US" sz="3136" b="0" dirty="0">
                <a:solidFill>
                  <a:srgbClr val="000000"/>
                </a:solidFill>
              </a:rPr>
              <a:t>Create your release manually or automatically from a build. </a:t>
            </a: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1449464" y="6419862"/>
            <a:ext cx="6946308" cy="0"/>
          </a:xfrm>
          <a:prstGeom prst="line">
            <a:avLst/>
          </a:prstGeom>
          <a:noFill/>
          <a:ln w="12700" cap="flat" cmpd="sng" algn="ctr">
            <a:solidFill>
              <a:srgbClr val="5C4EE5"/>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14391838" y="6419863"/>
            <a:ext cx="6897496" cy="0"/>
          </a:xfrm>
          <a:prstGeom prst="line">
            <a:avLst/>
          </a:prstGeom>
          <a:noFill/>
          <a:ln w="12700" cap="flat" cmpd="sng" algn="ctr">
            <a:solidFill>
              <a:srgbClr val="5C4EE5"/>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5453404" y="4167358"/>
            <a:ext cx="1491120" cy="1212180"/>
            <a:chOff x="1228673" y="2642918"/>
            <a:chExt cx="985201" cy="800902"/>
          </a:xfrm>
          <a:no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a:defRPr/>
              </a:pPr>
              <a:endParaRPr lang="en-US" sz="1764">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5C4EE5"/>
              </a:solidFill>
              <a:prstDash val="solid"/>
              <a:miter lim="800000"/>
              <a:headEnd/>
              <a:tailEnd/>
            </a:ln>
          </p:spPr>
          <p:txBody>
            <a:bodyPr vert="horz" wrap="square" lIns="179260" tIns="89628" rIns="179260" bIns="89628" numCol="1" anchor="t" anchorCtr="0" compatLnSpc="1">
              <a:prstTxWarp prst="textNoShape">
                <a:avLst/>
              </a:prstTxWarp>
            </a:bodyPr>
            <a:lstStyle/>
            <a:p>
              <a:pPr>
                <a:defRPr/>
              </a:pPr>
              <a:endParaRPr lang="en-US" sz="1764">
                <a:gradFill>
                  <a:gsLst>
                    <a:gs pos="0">
                      <a:srgbClr val="505050"/>
                    </a:gs>
                    <a:gs pos="100000">
                      <a:srgbClr val="505050"/>
                    </a:gs>
                  </a:gsLst>
                  <a:lin ang="5400000" scaled="1"/>
                </a:gradFill>
                <a:latin typeface="Segoe UI Semilight"/>
              </a:endParaRPr>
            </a:p>
          </p:txBody>
        </p:sp>
      </p:gr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16755501" y="4228846"/>
            <a:ext cx="1579094" cy="100603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60" tIns="89628" rIns="179260" bIns="89628" numCol="1" anchor="t" anchorCtr="0" compatLnSpc="1">
              <a:prstTxWarp prst="textNoShape">
                <a:avLst/>
              </a:prstTxWarp>
            </a:bodyPr>
            <a:lstStyle/>
            <a:p>
              <a:pPr>
                <a:defRPr/>
              </a:pPr>
              <a:endParaRPr lang="en-US" sz="1764">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60" tIns="89628" rIns="179260" bIns="89628" numCol="1" anchor="t" anchorCtr="0" compatLnSpc="1">
              <a:prstTxWarp prst="textNoShape">
                <a:avLst/>
              </a:prstTxWarp>
            </a:bodyPr>
            <a:lstStyle/>
            <a:p>
              <a:pPr>
                <a:defRPr/>
              </a:pPr>
              <a:endParaRPr lang="en-US" sz="3672">
                <a:solidFill>
                  <a:srgbClr val="353535"/>
                </a:solidFill>
                <a:latin typeface="Segoe UI Semilight"/>
              </a:endParaRPr>
            </a:p>
          </p:txBody>
        </p:sp>
      </p:grpSp>
    </p:spTree>
    <p:extLst>
      <p:ext uri="{BB962C8B-B14F-4D97-AF65-F5344CB8AC3E}">
        <p14:creationId xmlns:p14="http://schemas.microsoft.com/office/powerpoint/2010/main" val="3024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D76CD-23B9-4411-84FB-039C19DE4C65}"/>
              </a:ext>
            </a:extLst>
          </p:cNvPr>
          <p:cNvSpPr>
            <a:spLocks noGrp="1"/>
          </p:cNvSpPr>
          <p:nvPr>
            <p:ph type="title"/>
          </p:nvPr>
        </p:nvSpPr>
        <p:spPr>
          <a:xfrm>
            <a:off x="1482769" y="699167"/>
            <a:ext cx="22672078" cy="1478686"/>
          </a:xfrm>
        </p:spPr>
        <p:txBody>
          <a:bodyPr/>
          <a:lstStyle/>
          <a:p>
            <a:r>
              <a:rPr lang="es-ES" kern="1200" spc="-196" dirty="0">
                <a:solidFill>
                  <a:schemeClr val="bg1"/>
                </a:solidFill>
              </a:rPr>
              <a:t>Azure Pipelines </a:t>
            </a:r>
            <a:r>
              <a:rPr lang="es-ES" kern="1200" spc="-196" dirty="0" err="1">
                <a:solidFill>
                  <a:schemeClr val="bg1"/>
                </a:solidFill>
              </a:rPr>
              <a:t>Concepts</a:t>
            </a:r>
            <a:endParaRPr lang="es-ES" kern="1200" spc="-196" dirty="0">
              <a:solidFill>
                <a:schemeClr val="bg1"/>
              </a:solidFill>
            </a:endParaRPr>
          </a:p>
        </p:txBody>
      </p:sp>
      <p:sp>
        <p:nvSpPr>
          <p:cNvPr id="4" name="Text Placeholder 3">
            <a:extLst>
              <a:ext uri="{FF2B5EF4-FFF2-40B4-BE49-F238E27FC236}">
                <a16:creationId xmlns:a16="http://schemas.microsoft.com/office/drawing/2014/main" id="{41813588-7F68-4E83-8C39-4ABA4B6D1D61}"/>
              </a:ext>
            </a:extLst>
          </p:cNvPr>
          <p:cNvSpPr>
            <a:spLocks noGrp="1"/>
          </p:cNvSpPr>
          <p:nvPr>
            <p:ph type="body" sz="quarter" idx="11"/>
          </p:nvPr>
        </p:nvSpPr>
        <p:spPr>
          <a:xfrm>
            <a:off x="1401489" y="4621683"/>
            <a:ext cx="7261042" cy="5204982"/>
          </a:xfrm>
        </p:spPr>
        <p:txBody>
          <a:bodyPr/>
          <a:lstStyle/>
          <a:p>
            <a:r>
              <a:rPr lang="es-ES" dirty="0" err="1">
                <a:solidFill>
                  <a:srgbClr val="5C4EE5"/>
                </a:solidFill>
              </a:rPr>
              <a:t>Agents</a:t>
            </a:r>
            <a:endParaRPr lang="es-ES" dirty="0">
              <a:solidFill>
                <a:srgbClr val="5C4EE5"/>
              </a:solidFill>
            </a:endParaRPr>
          </a:p>
          <a:p>
            <a:r>
              <a:rPr lang="en-US" sz="3136" b="0" dirty="0">
                <a:solidFill>
                  <a:srgbClr val="000000"/>
                </a:solidFill>
              </a:rPr>
              <a:t>To build your code or deploy your software using Azure Pipelines you need at least one agent. As you add more code and people, you'll eventually need more.</a:t>
            </a:r>
          </a:p>
          <a:p>
            <a:r>
              <a:rPr lang="en-US" sz="3136" b="0" dirty="0">
                <a:solidFill>
                  <a:srgbClr val="000000"/>
                </a:solidFill>
              </a:rPr>
              <a:t>When your pipeline runs, the system begins one or more jobs. An agent is installable software that runs one job at a time.</a:t>
            </a:r>
          </a:p>
          <a:p>
            <a:r>
              <a:rPr lang="en-US" sz="3136" b="0" dirty="0">
                <a:solidFill>
                  <a:srgbClr val="000000"/>
                </a:solidFill>
              </a:rPr>
              <a:t>Jobs can be run directly on the host or in a container.</a:t>
            </a:r>
          </a:p>
          <a:p>
            <a:endParaRPr lang="es-ES" dirty="0"/>
          </a:p>
        </p:txBody>
      </p:sp>
      <p:sp>
        <p:nvSpPr>
          <p:cNvPr id="5" name="Text Placeholder 4">
            <a:extLst>
              <a:ext uri="{FF2B5EF4-FFF2-40B4-BE49-F238E27FC236}">
                <a16:creationId xmlns:a16="http://schemas.microsoft.com/office/drawing/2014/main" id="{A8E41FBC-DB30-4862-89DF-F4D7C140EB48}"/>
              </a:ext>
            </a:extLst>
          </p:cNvPr>
          <p:cNvSpPr>
            <a:spLocks noGrp="1"/>
          </p:cNvSpPr>
          <p:nvPr>
            <p:ph type="body" sz="quarter" idx="12"/>
          </p:nvPr>
        </p:nvSpPr>
        <p:spPr>
          <a:xfrm>
            <a:off x="9111362" y="4621683"/>
            <a:ext cx="7246100" cy="5204982"/>
          </a:xfrm>
        </p:spPr>
        <p:txBody>
          <a:bodyPr/>
          <a:lstStyle/>
          <a:p>
            <a:r>
              <a:rPr lang="es-ES" dirty="0">
                <a:solidFill>
                  <a:srgbClr val="5C4EE5"/>
                </a:solidFill>
              </a:rPr>
              <a:t>Jobs</a:t>
            </a:r>
          </a:p>
          <a:p>
            <a:r>
              <a:rPr lang="en-US" sz="3136" b="0" dirty="0">
                <a:solidFill>
                  <a:srgbClr val="000000"/>
                </a:solidFill>
              </a:rPr>
              <a:t>You can organize your pipeline into jobs. Every pipeline has at least one job. A job is a series of steps that run sequentially as a unit. In other words, a job is the smallest unit of work that can be scheduled to run.</a:t>
            </a:r>
            <a:endParaRPr lang="es-ES" sz="3136" b="0" dirty="0">
              <a:solidFill>
                <a:srgbClr val="000000"/>
              </a:solidFill>
            </a:endParaRPr>
          </a:p>
        </p:txBody>
      </p:sp>
      <p:sp>
        <p:nvSpPr>
          <p:cNvPr id="6" name="Text Placeholder 5">
            <a:extLst>
              <a:ext uri="{FF2B5EF4-FFF2-40B4-BE49-F238E27FC236}">
                <a16:creationId xmlns:a16="http://schemas.microsoft.com/office/drawing/2014/main" id="{03CF7FCC-4348-4569-9A2E-4D637A8B2757}"/>
              </a:ext>
            </a:extLst>
          </p:cNvPr>
          <p:cNvSpPr>
            <a:spLocks noGrp="1"/>
          </p:cNvSpPr>
          <p:nvPr>
            <p:ph type="body" sz="quarter" idx="13"/>
          </p:nvPr>
        </p:nvSpPr>
        <p:spPr>
          <a:xfrm>
            <a:off x="16802567" y="4621681"/>
            <a:ext cx="7261042" cy="5223618"/>
          </a:xfrm>
        </p:spPr>
        <p:txBody>
          <a:bodyPr/>
          <a:lstStyle/>
          <a:p>
            <a:r>
              <a:rPr lang="es-ES" dirty="0" err="1">
                <a:solidFill>
                  <a:srgbClr val="5C4EE5"/>
                </a:solidFill>
              </a:rPr>
              <a:t>Tasks</a:t>
            </a:r>
            <a:endParaRPr lang="es-ES" dirty="0">
              <a:solidFill>
                <a:srgbClr val="5C4EE5"/>
              </a:solidFill>
            </a:endParaRPr>
          </a:p>
          <a:p>
            <a:r>
              <a:rPr lang="es-ES" sz="3136" b="0" dirty="0">
                <a:solidFill>
                  <a:srgbClr val="000000"/>
                </a:solidFill>
              </a:rPr>
              <a:t>Are </a:t>
            </a:r>
            <a:r>
              <a:rPr lang="es-ES" sz="3136" b="0" dirty="0" err="1">
                <a:solidFill>
                  <a:srgbClr val="000000"/>
                </a:solidFill>
              </a:rPr>
              <a:t>the</a:t>
            </a:r>
            <a:r>
              <a:rPr lang="es-ES" sz="3136" b="0" dirty="0">
                <a:solidFill>
                  <a:srgbClr val="000000"/>
                </a:solidFill>
              </a:rPr>
              <a:t> </a:t>
            </a:r>
            <a:r>
              <a:rPr lang="es-ES" sz="3136" b="0" dirty="0" err="1">
                <a:solidFill>
                  <a:srgbClr val="000000"/>
                </a:solidFill>
              </a:rPr>
              <a:t>steps</a:t>
            </a:r>
            <a:r>
              <a:rPr lang="es-ES" sz="3136" b="0" dirty="0">
                <a:solidFill>
                  <a:srgbClr val="000000"/>
                </a:solidFill>
              </a:rPr>
              <a:t> </a:t>
            </a:r>
            <a:r>
              <a:rPr lang="es-ES" sz="3136" b="0" dirty="0" err="1">
                <a:solidFill>
                  <a:srgbClr val="000000"/>
                </a:solidFill>
              </a:rPr>
              <a:t>that</a:t>
            </a:r>
            <a:r>
              <a:rPr lang="es-ES" sz="3136" b="0" dirty="0">
                <a:solidFill>
                  <a:srgbClr val="000000"/>
                </a:solidFill>
              </a:rPr>
              <a:t> are </a:t>
            </a:r>
            <a:r>
              <a:rPr lang="es-ES" sz="3136" b="0" dirty="0" err="1">
                <a:solidFill>
                  <a:srgbClr val="000000"/>
                </a:solidFill>
              </a:rPr>
              <a:t>taken</a:t>
            </a:r>
            <a:r>
              <a:rPr lang="es-ES" sz="3136" b="0" dirty="0">
                <a:solidFill>
                  <a:srgbClr val="000000"/>
                </a:solidFill>
              </a:rPr>
              <a:t> </a:t>
            </a:r>
            <a:r>
              <a:rPr lang="es-ES" sz="3136" b="0" dirty="0" err="1">
                <a:solidFill>
                  <a:srgbClr val="000000"/>
                </a:solidFill>
              </a:rPr>
              <a:t>for</a:t>
            </a:r>
            <a:r>
              <a:rPr lang="es-ES" sz="3136" b="0" dirty="0">
                <a:solidFill>
                  <a:srgbClr val="000000"/>
                </a:solidFill>
              </a:rPr>
              <a:t> </a:t>
            </a:r>
            <a:r>
              <a:rPr lang="es-ES" sz="3136" b="0" dirty="0" err="1">
                <a:solidFill>
                  <a:srgbClr val="000000"/>
                </a:solidFill>
              </a:rPr>
              <a:t>every</a:t>
            </a:r>
            <a:r>
              <a:rPr lang="es-ES" sz="3136" b="0" dirty="0">
                <a:solidFill>
                  <a:srgbClr val="000000"/>
                </a:solidFill>
              </a:rPr>
              <a:t> </a:t>
            </a:r>
            <a:r>
              <a:rPr lang="es-ES" sz="3136" b="0" dirty="0" err="1">
                <a:solidFill>
                  <a:srgbClr val="000000"/>
                </a:solidFill>
              </a:rPr>
              <a:t>job</a:t>
            </a:r>
            <a:r>
              <a:rPr lang="es-ES" sz="3136" b="0" dirty="0">
                <a:solidFill>
                  <a:srgbClr val="000000"/>
                </a:solidFill>
              </a:rPr>
              <a:t>, </a:t>
            </a:r>
            <a:r>
              <a:rPr lang="es-ES" sz="3136" b="0" dirty="0" err="1">
                <a:solidFill>
                  <a:srgbClr val="000000"/>
                </a:solidFill>
              </a:rPr>
              <a:t>you</a:t>
            </a:r>
            <a:r>
              <a:rPr lang="es-ES" sz="3136" b="0" dirty="0">
                <a:solidFill>
                  <a:srgbClr val="000000"/>
                </a:solidFill>
              </a:rPr>
              <a:t> can use Azure DevOps </a:t>
            </a:r>
            <a:r>
              <a:rPr lang="es-ES" sz="3136" b="0" dirty="0" err="1">
                <a:solidFill>
                  <a:srgbClr val="000000"/>
                </a:solidFill>
              </a:rPr>
              <a:t>tasks</a:t>
            </a:r>
            <a:r>
              <a:rPr lang="es-ES" sz="3136" b="0" dirty="0">
                <a:solidFill>
                  <a:srgbClr val="000000"/>
                </a:solidFill>
              </a:rPr>
              <a:t> </a:t>
            </a:r>
            <a:r>
              <a:rPr lang="es-ES" sz="3136" b="0" dirty="0" err="1">
                <a:solidFill>
                  <a:srgbClr val="000000"/>
                </a:solidFill>
              </a:rPr>
              <a:t>or</a:t>
            </a:r>
            <a:r>
              <a:rPr lang="es-ES" sz="3136" b="0" dirty="0">
                <a:solidFill>
                  <a:srgbClr val="000000"/>
                </a:solidFill>
              </a:rPr>
              <a:t> use </a:t>
            </a:r>
            <a:r>
              <a:rPr lang="es-ES" sz="3136" b="0" dirty="0" err="1">
                <a:solidFill>
                  <a:srgbClr val="000000"/>
                </a:solidFill>
              </a:rPr>
              <a:t>prebuild</a:t>
            </a:r>
            <a:r>
              <a:rPr lang="es-ES" sz="3136" b="0" dirty="0">
                <a:solidFill>
                  <a:srgbClr val="000000"/>
                </a:solidFill>
              </a:rPr>
              <a:t> </a:t>
            </a:r>
            <a:r>
              <a:rPr lang="es-ES" sz="3136" b="0" dirty="0" err="1">
                <a:solidFill>
                  <a:srgbClr val="000000"/>
                </a:solidFill>
              </a:rPr>
              <a:t>tasks</a:t>
            </a:r>
            <a:r>
              <a:rPr lang="es-ES" sz="3136" b="0" dirty="0">
                <a:solidFill>
                  <a:srgbClr val="000000"/>
                </a:solidFill>
              </a:rPr>
              <a:t> </a:t>
            </a:r>
            <a:r>
              <a:rPr lang="es-ES" sz="3136" b="0" dirty="0" err="1">
                <a:solidFill>
                  <a:srgbClr val="000000"/>
                </a:solidFill>
              </a:rPr>
              <a:t>from</a:t>
            </a:r>
            <a:r>
              <a:rPr lang="es-ES" sz="3136" b="0" dirty="0">
                <a:solidFill>
                  <a:srgbClr val="000000"/>
                </a:solidFill>
              </a:rPr>
              <a:t> </a:t>
            </a:r>
            <a:r>
              <a:rPr lang="es-ES" sz="3136" b="0" dirty="0" err="1">
                <a:solidFill>
                  <a:srgbClr val="000000"/>
                </a:solidFill>
              </a:rPr>
              <a:t>the</a:t>
            </a:r>
            <a:r>
              <a:rPr lang="es-ES" sz="3136" b="0" dirty="0">
                <a:solidFill>
                  <a:srgbClr val="000000"/>
                </a:solidFill>
              </a:rPr>
              <a:t> </a:t>
            </a:r>
            <a:r>
              <a:rPr lang="es-ES" sz="3136" b="0" dirty="0" err="1">
                <a:solidFill>
                  <a:srgbClr val="000000"/>
                </a:solidFill>
              </a:rPr>
              <a:t>market</a:t>
            </a:r>
            <a:r>
              <a:rPr lang="es-ES" sz="3136" b="0" dirty="0">
                <a:solidFill>
                  <a:srgbClr val="000000"/>
                </a:solidFill>
              </a:rPr>
              <a:t> place. </a:t>
            </a:r>
          </a:p>
        </p:txBody>
      </p:sp>
    </p:spTree>
    <p:extLst>
      <p:ext uri="{BB962C8B-B14F-4D97-AF65-F5344CB8AC3E}">
        <p14:creationId xmlns:p14="http://schemas.microsoft.com/office/powerpoint/2010/main" val="42010785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6"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defRPr b="1"/>
            </a:pPr>
            <a:r>
              <a:t>ARM Templates</a:t>
            </a:r>
          </a:p>
          <a:p>
            <a:pPr marL="0" indent="0">
              <a:buSzTx/>
              <a:buFont typeface="Wingdings"/>
              <a:buNone/>
            </a:pPr>
            <a:endParaRPr/>
          </a:p>
          <a:p>
            <a:pPr marL="0" indent="0">
              <a:buSzTx/>
              <a:buFont typeface="Wingdings"/>
              <a:buNone/>
            </a:pPr>
            <a:r>
              <a:t>JSON file that defines one or </a:t>
            </a:r>
          </a:p>
          <a:p>
            <a:pPr marL="0" indent="0">
              <a:buSzTx/>
              <a:buFont typeface="Wingdings"/>
              <a:buNone/>
            </a:pPr>
            <a:r>
              <a:t>more resources to deploy to a </a:t>
            </a:r>
          </a:p>
          <a:p>
            <a:pPr marL="0" indent="0">
              <a:buSzTx/>
              <a:buFont typeface="Wingdings"/>
              <a:buNone/>
            </a:pPr>
            <a:r>
              <a:t>resource group.</a:t>
            </a:r>
          </a:p>
        </p:txBody>
      </p:sp>
      <p:sp>
        <p:nvSpPr>
          <p:cNvPr id="1397" name="Title 2"/>
          <p:cNvSpPr txBox="1">
            <a:spLocks noGrp="1"/>
          </p:cNvSpPr>
          <p:nvPr>
            <p:ph type="title"/>
          </p:nvPr>
        </p:nvSpPr>
        <p:spPr>
          <a:xfrm>
            <a:off x="1451868" y="783573"/>
            <a:ext cx="21746798" cy="1784533"/>
          </a:xfrm>
          <a:prstGeom prst="rect">
            <a:avLst/>
          </a:prstGeom>
        </p:spPr>
        <p:txBody>
          <a:bodyPr/>
          <a:lstStyle>
            <a:lvl1pPr>
              <a:defRPr spc="-200"/>
            </a:lvl1pPr>
          </a:lstStyle>
          <a:p>
            <a:r>
              <a:t>Azure Resource Manager Templates</a:t>
            </a:r>
          </a:p>
        </p:txBody>
      </p:sp>
      <p:sp>
        <p:nvSpPr>
          <p:cNvPr id="1398"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pic>
        <p:nvPicPr>
          <p:cNvPr id="1399" name="Picture 4" descr="Picture 4"/>
          <p:cNvPicPr>
            <a:picLocks noChangeAspect="1"/>
          </p:cNvPicPr>
          <p:nvPr/>
        </p:nvPicPr>
        <p:blipFill>
          <a:blip r:embed="rId3"/>
          <a:stretch>
            <a:fillRect/>
          </a:stretch>
        </p:blipFill>
        <p:spPr>
          <a:xfrm>
            <a:off x="11856621" y="2568106"/>
            <a:ext cx="11342046" cy="959341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 grpId="1" animBg="1" advAuto="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9516294" y="9093990"/>
            <a:ext cx="1562452" cy="1369592"/>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10939731" y="975"/>
            <a:ext cx="13442542" cy="13714054"/>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3896027" y="3027572"/>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00B294"/>
                  </a:solidFill>
                </a:rPr>
                <a:t>Azure Boards</a:t>
              </a:r>
              <a:endParaRPr lang="en-US" sz="400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865979" y="5174211"/>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D83B01"/>
                  </a:solidFill>
                </a:rPr>
                <a:t>Azure </a:t>
              </a:r>
              <a:r>
                <a:rPr lang="en-US" sz="400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865979" y="7170543"/>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2560E0"/>
                  </a:solidFill>
                </a:rPr>
                <a:t>Azure Pipelines</a:t>
              </a:r>
              <a:endParaRPr lang="en-US" sz="400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855613" y="11163215"/>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854CC7"/>
                  </a:solidFill>
                </a:rPr>
                <a:t>Azure Test</a:t>
              </a:r>
              <a:r>
                <a:rPr lang="en-US" sz="400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49096" y="9206407"/>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CB2E6D"/>
                  </a:solidFill>
                </a:rPr>
                <a:t>Azure Artifacts</a:t>
              </a:r>
              <a:endParaRPr lang="en-US" sz="4000">
                <a:solidFill>
                  <a:srgbClr val="CB2E6D"/>
                </a:solidFill>
                <a:cs typeface="Segoe U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3397656" y="1450842"/>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91085" y="451794"/>
            <a:ext cx="11243402" cy="7027128"/>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12023298" y="8334898"/>
            <a:ext cx="11243404" cy="527271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3600"/>
              </a:spcAft>
            </a:pPr>
            <a:r>
              <a:rPr lang="en-GB" sz="4000" dirty="0">
                <a:solidFill>
                  <a:schemeClr val="bg1"/>
                </a:solidFill>
              </a:rPr>
              <a:t>Manage all package types</a:t>
            </a:r>
          </a:p>
          <a:p>
            <a:pPr>
              <a:lnSpc>
                <a:spcPct val="100000"/>
              </a:lnSpc>
              <a:spcAft>
                <a:spcPts val="3600"/>
              </a:spcAft>
            </a:pPr>
            <a:r>
              <a:rPr lang="en-GB" sz="4000" dirty="0">
                <a:solidFill>
                  <a:schemeClr val="bg1"/>
                </a:solidFill>
              </a:rPr>
              <a:t>Add packages to any pipeline</a:t>
            </a:r>
          </a:p>
          <a:p>
            <a:pPr>
              <a:lnSpc>
                <a:spcPct val="100000"/>
              </a:lnSpc>
              <a:spcAft>
                <a:spcPts val="3600"/>
              </a:spcAft>
            </a:pPr>
            <a:r>
              <a:rPr lang="en-GB" sz="4000" dirty="0">
                <a:solidFill>
                  <a:schemeClr val="bg1"/>
                </a:solidFill>
              </a:rPr>
              <a:t>Share code efficiently</a:t>
            </a:r>
          </a:p>
          <a:p>
            <a:pPr>
              <a:lnSpc>
                <a:spcPct val="100000"/>
              </a:lnSpc>
              <a:spcAft>
                <a:spcPts val="3600"/>
              </a:spcAft>
            </a:pPr>
            <a:r>
              <a:rPr lang="en-GB" sz="4000" dirty="0">
                <a:solidFill>
                  <a:schemeClr val="bg1"/>
                </a:solidFill>
              </a:rPr>
              <a:t>Track external sources</a:t>
            </a:r>
          </a:p>
          <a:p>
            <a:pPr>
              <a:lnSpc>
                <a:spcPct val="100000"/>
              </a:lnSpc>
              <a:spcAft>
                <a:spcPts val="3600"/>
              </a:spcAft>
            </a:pPr>
            <a:endParaRPr lang="en-US" sz="4000" dirty="0">
              <a:solidFill>
                <a:schemeClr val="bg1"/>
              </a:solidFill>
            </a:endParaRPr>
          </a:p>
        </p:txBody>
      </p:sp>
      <p:grpSp>
        <p:nvGrpSpPr>
          <p:cNvPr id="37" name="Group 36">
            <a:extLst>
              <a:ext uri="{FF2B5EF4-FFF2-40B4-BE49-F238E27FC236}">
                <a16:creationId xmlns:a16="http://schemas.microsoft.com/office/drawing/2014/main" id="{CCE90DF1-B73D-4397-97C6-3F103E43953A}"/>
              </a:ext>
            </a:extLst>
          </p:cNvPr>
          <p:cNvGrpSpPr/>
          <p:nvPr/>
        </p:nvGrpSpPr>
        <p:grpSpPr>
          <a:xfrm>
            <a:off x="1557952" y="975"/>
            <a:ext cx="1080176" cy="13714054"/>
            <a:chOff x="778222" y="0"/>
            <a:chExt cx="540165" cy="6858000"/>
          </a:xfrm>
          <a:solidFill>
            <a:srgbClr val="5C4EE5"/>
          </a:solidFill>
        </p:grpSpPr>
        <p:sp>
          <p:nvSpPr>
            <p:cNvPr id="38" name="Rectangle 37">
              <a:extLst>
                <a:ext uri="{FF2B5EF4-FFF2-40B4-BE49-F238E27FC236}">
                  <a16:creationId xmlns:a16="http://schemas.microsoft.com/office/drawing/2014/main" id="{5F4C4D4F-BF99-44DC-A1D5-C5A18BF52246}"/>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04B29F8-C62C-4277-B1A7-FD4B2C78D1F5}"/>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65FEBC4-B446-4479-A302-F21D4399A40B}"/>
              </a:ext>
            </a:extLst>
          </p:cNvPr>
          <p:cNvGrpSpPr/>
          <p:nvPr/>
        </p:nvGrpSpPr>
        <p:grpSpPr>
          <a:xfrm>
            <a:off x="1301514" y="655583"/>
            <a:ext cx="1901076" cy="1901076"/>
            <a:chOff x="9232487" y="4471318"/>
            <a:chExt cx="950673" cy="950673"/>
          </a:xfrm>
        </p:grpSpPr>
        <p:sp>
          <p:nvSpPr>
            <p:cNvPr id="42" name="Oval 41">
              <a:extLst>
                <a:ext uri="{FF2B5EF4-FFF2-40B4-BE49-F238E27FC236}">
                  <a16:creationId xmlns:a16="http://schemas.microsoft.com/office/drawing/2014/main" id="{E22A2A51-714D-45AC-8245-DDCB68779C41}"/>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43" name="rocket">
              <a:extLst>
                <a:ext uri="{FF2B5EF4-FFF2-40B4-BE49-F238E27FC236}">
                  <a16:creationId xmlns:a16="http://schemas.microsoft.com/office/drawing/2014/main" id="{B67E2388-3310-4F25-B051-6E9B20E9783A}"/>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786987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9509776" y="10987904"/>
            <a:ext cx="1562452" cy="1369592"/>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10939731" y="975"/>
            <a:ext cx="13442542" cy="13714054"/>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3865979" y="2925144"/>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00B294"/>
                  </a:solidFill>
                </a:rPr>
                <a:t>Azure Boards</a:t>
              </a:r>
              <a:endParaRPr lang="en-US" sz="400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835931" y="5071783"/>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D83B01"/>
                  </a:solidFill>
                </a:rPr>
                <a:t>Azure </a:t>
              </a:r>
              <a:r>
                <a:rPr lang="en-US" sz="400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835931" y="7068115"/>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2560E0"/>
                  </a:solidFill>
                </a:rPr>
                <a:t>Azure Pipelines</a:t>
              </a:r>
              <a:endParaRPr lang="en-US" sz="400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825565" y="11060787"/>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854CC7"/>
                  </a:solidFill>
                </a:rPr>
                <a:t>Azure Test</a:t>
              </a:r>
              <a:r>
                <a:rPr lang="en-US" sz="400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19048" y="9103979"/>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a:solidFill>
                    <a:srgbClr val="CB2E6D"/>
                  </a:solidFill>
                </a:rPr>
                <a:t>Azure Artifacts</a:t>
              </a:r>
              <a:endParaRPr lang="en-US" sz="4000">
                <a:solidFill>
                  <a:srgbClr val="CB2E6D"/>
                </a:solidFill>
                <a:cs typeface="Segoe U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3397656" y="1450842"/>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091085" y="451797"/>
            <a:ext cx="11243402" cy="7027126"/>
          </a:xfrm>
          <a:prstGeom prst="rect">
            <a:avLst/>
          </a:prstGeom>
          <a:solidFill>
            <a:srgbClr val="5C4EE5"/>
          </a:solidFill>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12023298" y="8334898"/>
            <a:ext cx="11243404" cy="5272716"/>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a:lnSpc>
                <a:spcPct val="100000"/>
              </a:lnSpc>
              <a:spcAft>
                <a:spcPts val="3600"/>
              </a:spcAft>
            </a:pPr>
            <a:r>
              <a:rPr lang="en-GB" sz="4000" dirty="0">
                <a:solidFill>
                  <a:schemeClr val="bg1"/>
                </a:solidFill>
              </a:rPr>
              <a:t>Run tests and log defects from your browser</a:t>
            </a:r>
          </a:p>
          <a:p>
            <a:pPr>
              <a:lnSpc>
                <a:spcPct val="100000"/>
              </a:lnSpc>
              <a:spcAft>
                <a:spcPts val="3600"/>
              </a:spcAft>
            </a:pPr>
            <a:r>
              <a:rPr lang="en-GB" sz="4000" dirty="0">
                <a:solidFill>
                  <a:schemeClr val="bg1"/>
                </a:solidFill>
              </a:rPr>
              <a:t>Track and asses quality throughout your lifecycle</a:t>
            </a:r>
          </a:p>
          <a:p>
            <a:pPr>
              <a:lnSpc>
                <a:spcPct val="100000"/>
              </a:lnSpc>
              <a:spcAft>
                <a:spcPts val="3600"/>
              </a:spcAft>
            </a:pPr>
            <a:r>
              <a:rPr lang="en-GB" sz="4000" dirty="0">
                <a:solidFill>
                  <a:schemeClr val="bg1"/>
                </a:solidFill>
              </a:rPr>
              <a:t>Capture rich data for reproducibility</a:t>
            </a:r>
          </a:p>
          <a:p>
            <a:pPr>
              <a:lnSpc>
                <a:spcPct val="100000"/>
              </a:lnSpc>
              <a:spcAft>
                <a:spcPts val="3600"/>
              </a:spcAft>
            </a:pPr>
            <a:r>
              <a:rPr lang="en-GB" sz="4000" dirty="0">
                <a:solidFill>
                  <a:schemeClr val="bg1"/>
                </a:solidFill>
              </a:rPr>
              <a:t>Create tests directly from exploratory sessions</a:t>
            </a:r>
          </a:p>
          <a:p>
            <a:pPr>
              <a:lnSpc>
                <a:spcPct val="100000"/>
              </a:lnSpc>
              <a:spcAft>
                <a:spcPts val="3600"/>
              </a:spcAft>
            </a:pPr>
            <a:endParaRPr lang="en-US" sz="4000" dirty="0">
              <a:solidFill>
                <a:schemeClr val="bg1"/>
              </a:solidFill>
            </a:endParaRPr>
          </a:p>
        </p:txBody>
      </p:sp>
      <p:grpSp>
        <p:nvGrpSpPr>
          <p:cNvPr id="37" name="Group 36">
            <a:extLst>
              <a:ext uri="{FF2B5EF4-FFF2-40B4-BE49-F238E27FC236}">
                <a16:creationId xmlns:a16="http://schemas.microsoft.com/office/drawing/2014/main" id="{D083F63E-1AA9-4C92-B5A3-E828D11C82BB}"/>
              </a:ext>
            </a:extLst>
          </p:cNvPr>
          <p:cNvGrpSpPr/>
          <p:nvPr/>
        </p:nvGrpSpPr>
        <p:grpSpPr>
          <a:xfrm>
            <a:off x="1557952" y="975"/>
            <a:ext cx="1080176" cy="13714054"/>
            <a:chOff x="778222" y="0"/>
            <a:chExt cx="540165" cy="6858000"/>
          </a:xfrm>
          <a:solidFill>
            <a:srgbClr val="5C4EE5"/>
          </a:solidFill>
        </p:grpSpPr>
        <p:sp>
          <p:nvSpPr>
            <p:cNvPr id="38" name="Rectangle 37">
              <a:extLst>
                <a:ext uri="{FF2B5EF4-FFF2-40B4-BE49-F238E27FC236}">
                  <a16:creationId xmlns:a16="http://schemas.microsoft.com/office/drawing/2014/main" id="{87569AF5-E0D1-4FAA-8258-410392C51051}"/>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515A7DCB-4646-4C9C-B209-D007D6252815}"/>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3D33FA5-E6B2-44E5-ADFE-DF48DFC0F380}"/>
              </a:ext>
            </a:extLst>
          </p:cNvPr>
          <p:cNvGrpSpPr/>
          <p:nvPr/>
        </p:nvGrpSpPr>
        <p:grpSpPr>
          <a:xfrm>
            <a:off x="1301514" y="655583"/>
            <a:ext cx="1901076" cy="1901076"/>
            <a:chOff x="9232487" y="4471318"/>
            <a:chExt cx="950673" cy="950673"/>
          </a:xfrm>
        </p:grpSpPr>
        <p:sp>
          <p:nvSpPr>
            <p:cNvPr id="42" name="Oval 41">
              <a:extLst>
                <a:ext uri="{FF2B5EF4-FFF2-40B4-BE49-F238E27FC236}">
                  <a16:creationId xmlns:a16="http://schemas.microsoft.com/office/drawing/2014/main" id="{ABF8B7D1-4CF7-4A65-B879-845EE329FB1B}"/>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43" name="rocket">
              <a:extLst>
                <a:ext uri="{FF2B5EF4-FFF2-40B4-BE49-F238E27FC236}">
                  <a16:creationId xmlns:a16="http://schemas.microsoft.com/office/drawing/2014/main" id="{334AB2D0-CF73-4E59-A639-3FDB165C65BD}"/>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364784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9606316" y="-4525"/>
            <a:ext cx="14778172" cy="13719554"/>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62" tIns="292450" rIns="365562" bIns="292450" numCol="1" spcCol="0" rtlCol="0" fromWordArt="0" anchor="t" anchorCtr="0" forceAA="0" compatLnSpc="1">
              <a:prstTxWarp prst="textNoShape">
                <a:avLst/>
              </a:prstTxWarp>
              <a:noAutofit/>
            </a:bodyPr>
            <a:lstStyle/>
            <a:p>
              <a:pPr defTabSz="1863848" fontAlgn="base">
                <a:spcBef>
                  <a:spcPct val="0"/>
                </a:spcBef>
                <a:spcAft>
                  <a:spcPct val="0"/>
                </a:spcAft>
              </a:pPr>
              <a:endParaRPr lang="en-US" sz="399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3896027" y="3576212"/>
            <a:ext cx="5661094" cy="1302136"/>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00B294"/>
                  </a:solidFill>
                </a:rPr>
                <a:t>Azure Boards</a:t>
              </a:r>
              <a:endParaRPr lang="en-US" sz="4000" dirty="0">
                <a:solidFill>
                  <a:srgbClr val="00B294"/>
                </a:solidFill>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3865979" y="5722851"/>
            <a:ext cx="5691142" cy="1223826"/>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D83B01"/>
                  </a:solidFill>
                </a:rPr>
                <a:t>Azure </a:t>
              </a:r>
              <a:r>
                <a:rPr lang="en-US" sz="4000" dirty="0">
                  <a:solidFill>
                    <a:srgbClr val="D83B01"/>
                  </a:solidFill>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3865979" y="7719183"/>
            <a:ext cx="5691142" cy="1223826"/>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2560E0"/>
                  </a:solidFill>
                </a:rPr>
                <a:t>Azure Pipelines</a:t>
              </a:r>
              <a:endParaRPr lang="en-US" sz="4000" dirty="0">
                <a:solidFill>
                  <a:srgbClr val="2560E0"/>
                </a:solidFill>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3855613" y="11711855"/>
            <a:ext cx="5701506" cy="1223826"/>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854CC7"/>
                  </a:solidFill>
                </a:rPr>
                <a:t>Azure Test</a:t>
              </a:r>
              <a:r>
                <a:rPr lang="en-US" sz="4000" dirty="0">
                  <a:solidFill>
                    <a:srgbClr val="854CC7"/>
                  </a:solidFill>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3849096" y="9755047"/>
            <a:ext cx="5708024" cy="1144766"/>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292568" rIns="0" bIns="292568" numCol="1" spcCol="0" rtlCol="0" fromWordArt="0" anchor="t" anchorCtr="0" forceAA="0" compatLnSpc="1">
              <a:prstTxWarp prst="textNoShape">
                <a:avLst/>
              </a:prstTxWarp>
              <a:noAutofit/>
            </a:bodyPr>
            <a:lstStyle/>
            <a:p>
              <a:r>
                <a:rPr lang="en-US" sz="4000" dirty="0">
                  <a:solidFill>
                    <a:srgbClr val="CB2E6D"/>
                  </a:solidFill>
                </a:rPr>
                <a:t>Azure Artifacts</a:t>
              </a:r>
              <a:endParaRPr lang="en-US" sz="4000" dirty="0">
                <a:solidFill>
                  <a:srgbClr val="CB2E6D"/>
                </a:solidFill>
                <a:cs typeface="Segoe U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3397656" y="1450842"/>
            <a:ext cx="4215740" cy="1011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365510" tIns="292408" rIns="365510" bIns="292408" numCol="1" spcCol="0" rtlCol="0" fromWordArt="0" anchor="ctr" anchorCtr="0" forceAA="0" compatLnSpc="1">
            <a:prstTxWarp prst="textNoShape">
              <a:avLst/>
            </a:prstTxWarp>
            <a:noAutofit/>
          </a:bodyPr>
          <a:lstStyle/>
          <a:p>
            <a:pPr defTabSz="1863490" fontAlgn="base">
              <a:spcBef>
                <a:spcPct val="0"/>
              </a:spcBef>
              <a:spcAft>
                <a:spcPct val="0"/>
              </a:spcAft>
              <a:defRPr/>
            </a:pPr>
            <a:r>
              <a:rPr lang="en-US" sz="7400" spc="-196" dirty="0">
                <a:solidFill>
                  <a:schemeClr val="bg1"/>
                </a:solidFill>
                <a:latin typeface="Tahoma"/>
                <a:ea typeface="Tahoma"/>
                <a:cs typeface="Tahoma"/>
              </a:rPr>
              <a:t>Deliver with</a:t>
            </a:r>
          </a:p>
        </p:txBody>
      </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12026279" y="3576212"/>
            <a:ext cx="11656018" cy="9287480"/>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buNone/>
            </a:pPr>
            <a:r>
              <a:rPr lang="en-US" sz="5598" dirty="0">
                <a:solidFill>
                  <a:schemeClr val="tx2">
                    <a:lumMod val="20000"/>
                    <a:lumOff val="80000"/>
                  </a:schemeClr>
                </a:solidFill>
                <a:sym typeface="ApexNew-Light"/>
              </a:rPr>
              <a:t>GitHub brings the </a:t>
            </a:r>
            <a:r>
              <a:rPr lang="en-US" sz="5598" dirty="0">
                <a:solidFill>
                  <a:schemeClr val="tx2">
                    <a:lumMod val="20000"/>
                    <a:lumOff val="80000"/>
                  </a:schemeClr>
                </a:solidFill>
                <a:latin typeface="Segoe UI Semibold" panose="020B0702040204020203" pitchFamily="34" charset="0"/>
                <a:cs typeface="Segoe UI Semibold" panose="020B0702040204020203" pitchFamily="34" charset="0"/>
                <a:sym typeface="ApexNew-Light"/>
              </a:rPr>
              <a:t>premier</a:t>
            </a:r>
            <a:r>
              <a:rPr lang="en-US" sz="5598" dirty="0">
                <a:solidFill>
                  <a:schemeClr val="tx2">
                    <a:lumMod val="20000"/>
                    <a:lumOff val="80000"/>
                  </a:schemeClr>
                </a:solidFill>
                <a:sym typeface="ApexNew-Light"/>
              </a:rPr>
              <a:t> social coding workflows to your team, breaking down silos and enabling Inner Source through: </a:t>
            </a:r>
            <a:br>
              <a:rPr lang="en-US" sz="5598" dirty="0">
                <a:solidFill>
                  <a:schemeClr val="tx2">
                    <a:lumMod val="20000"/>
                    <a:lumOff val="80000"/>
                  </a:schemeClr>
                </a:solidFill>
                <a:sym typeface="ApexNew-Light"/>
              </a:rPr>
            </a:br>
            <a:endParaRPr lang="en-US" sz="5598" dirty="0">
              <a:solidFill>
                <a:schemeClr val="tx2">
                  <a:lumMod val="20000"/>
                  <a:lumOff val="80000"/>
                </a:schemeClr>
              </a:solidFill>
              <a:sym typeface="ApexNew-Light"/>
            </a:endParaRPr>
          </a:p>
          <a:p>
            <a:pPr marL="457112" indent="-457112">
              <a:buFont typeface="Arial" panose="020B0604020202020204" pitchFamily="34" charset="0"/>
              <a:buChar char="•"/>
            </a:pPr>
            <a:r>
              <a:rPr lang="en-US" sz="5598" dirty="0">
                <a:solidFill>
                  <a:schemeClr val="tx2">
                    <a:lumMod val="20000"/>
                    <a:lumOff val="80000"/>
                  </a:schemeClr>
                </a:solidFill>
                <a:sym typeface="ApexNew-Light"/>
              </a:rPr>
              <a:t>Expertise sharing</a:t>
            </a:r>
          </a:p>
          <a:p>
            <a:pPr marL="457112" indent="-457112">
              <a:buFont typeface="Arial" panose="020B0604020202020204" pitchFamily="34" charset="0"/>
              <a:buChar char="•"/>
            </a:pPr>
            <a:r>
              <a:rPr lang="en-US" sz="5598" dirty="0">
                <a:solidFill>
                  <a:schemeClr val="tx2">
                    <a:lumMod val="20000"/>
                    <a:lumOff val="80000"/>
                  </a:schemeClr>
                </a:solidFill>
                <a:sym typeface="ApexNew-Light"/>
              </a:rPr>
              <a:t>Cross-team collaboration</a:t>
            </a:r>
          </a:p>
          <a:p>
            <a:pPr marL="457112" indent="-457112">
              <a:buFont typeface="Arial" panose="020B0604020202020204" pitchFamily="34" charset="0"/>
              <a:buChar char="•"/>
            </a:pPr>
            <a:r>
              <a:rPr lang="en-US" sz="5598" dirty="0">
                <a:solidFill>
                  <a:schemeClr val="tx2">
                    <a:lumMod val="20000"/>
                    <a:lumOff val="80000"/>
                  </a:schemeClr>
                </a:solidFill>
                <a:sym typeface="ApexNew-Light"/>
              </a:rPr>
              <a:t>Improved code reuse</a:t>
            </a:r>
          </a:p>
          <a:p>
            <a:pPr marL="457112" indent="-457112">
              <a:buFont typeface="Arial" panose="020B0604020202020204" pitchFamily="34" charset="0"/>
              <a:buChar char="•"/>
            </a:pPr>
            <a:r>
              <a:rPr lang="en-US" sz="5598" dirty="0">
                <a:solidFill>
                  <a:schemeClr val="tx2">
                    <a:lumMod val="20000"/>
                    <a:lumOff val="80000"/>
                  </a:schemeClr>
                </a:solidFill>
                <a:sym typeface="ApexNew-Light"/>
              </a:rPr>
              <a:t>Increased velocity</a:t>
            </a:r>
          </a:p>
        </p:txBody>
      </p:sp>
      <p:grpSp>
        <p:nvGrpSpPr>
          <p:cNvPr id="35" name="Group 34">
            <a:extLst>
              <a:ext uri="{FF2B5EF4-FFF2-40B4-BE49-F238E27FC236}">
                <a16:creationId xmlns:a16="http://schemas.microsoft.com/office/drawing/2014/main" id="{73261357-F2B1-436A-BCF9-B1005914D60A}"/>
              </a:ext>
            </a:extLst>
          </p:cNvPr>
          <p:cNvGrpSpPr/>
          <p:nvPr/>
        </p:nvGrpSpPr>
        <p:grpSpPr>
          <a:xfrm>
            <a:off x="1557952" y="975"/>
            <a:ext cx="1080176" cy="13714054"/>
            <a:chOff x="778222" y="0"/>
            <a:chExt cx="540165" cy="6858000"/>
          </a:xfrm>
          <a:solidFill>
            <a:srgbClr val="5C4EE5"/>
          </a:solidFill>
        </p:grpSpPr>
        <p:sp>
          <p:nvSpPr>
            <p:cNvPr id="36" name="Rectangle 35">
              <a:extLst>
                <a:ext uri="{FF2B5EF4-FFF2-40B4-BE49-F238E27FC236}">
                  <a16:creationId xmlns:a16="http://schemas.microsoft.com/office/drawing/2014/main" id="{87598B93-061A-40B1-9EDB-356BB3BB04B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pPr>
              <a:endParaRPr lang="en-US" sz="4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DFAD2885-6765-4CA6-BE2D-81E37F811521}"/>
                </a:ext>
              </a:extLst>
            </p:cNvPr>
            <p:cNvCxnSpPr>
              <a:stCxn id="36" idx="0"/>
              <a:endCxn id="3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7CD190B-9F41-44C3-8A19-07BC97DEA145}"/>
              </a:ext>
            </a:extLst>
          </p:cNvPr>
          <p:cNvGrpSpPr/>
          <p:nvPr/>
        </p:nvGrpSpPr>
        <p:grpSpPr>
          <a:xfrm>
            <a:off x="1301514" y="655583"/>
            <a:ext cx="1901076" cy="1901076"/>
            <a:chOff x="9232487" y="4471318"/>
            <a:chExt cx="950673" cy="950673"/>
          </a:xfrm>
        </p:grpSpPr>
        <p:sp>
          <p:nvSpPr>
            <p:cNvPr id="43" name="Oval 42">
              <a:extLst>
                <a:ext uri="{FF2B5EF4-FFF2-40B4-BE49-F238E27FC236}">
                  <a16:creationId xmlns:a16="http://schemas.microsoft.com/office/drawing/2014/main" id="{5ECCA54B-FB22-447B-A472-787F74B4BFE6}"/>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10" tIns="292408" rIns="365510" bIns="292408" numCol="1" spcCol="0" rtlCol="0" fromWordArt="0" anchor="t" anchorCtr="0" forceAA="0" compatLnSpc="1">
              <a:prstTxWarp prst="textNoShape">
                <a:avLst/>
              </a:prstTxWarp>
              <a:noAutofit/>
            </a:bodyPr>
            <a:lstStyle/>
            <a:p>
              <a:pPr defTabSz="1863490"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sp>
          <p:nvSpPr>
            <p:cNvPr id="44" name="rocket">
              <a:extLst>
                <a:ext uri="{FF2B5EF4-FFF2-40B4-BE49-F238E27FC236}">
                  <a16:creationId xmlns:a16="http://schemas.microsoft.com/office/drawing/2014/main" id="{7FFF0FCB-5A70-4645-8D21-1FBDCC0B78D2}"/>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114" tIns="89560" rIns="179114" bIns="89560" numCol="1" anchor="t" anchorCtr="0" compatLnSpc="1">
              <a:prstTxWarp prst="textNoShape">
                <a:avLst/>
              </a:prstTxWarp>
            </a:bodyPr>
            <a:lstStyle/>
            <a:p>
              <a:pPr defTabSz="1826934">
                <a:defRPr/>
              </a:pPr>
              <a:endParaRPr lang="en-US" sz="3200" dirty="0">
                <a:gradFill>
                  <a:gsLst>
                    <a:gs pos="0">
                      <a:srgbClr val="505050"/>
                    </a:gs>
                    <a:gs pos="100000">
                      <a:srgbClr val="505050"/>
                    </a:gs>
                  </a:gsLst>
                </a:gradFill>
                <a:latin typeface="Segoe UI Semilight"/>
              </a:endParaRPr>
            </a:p>
          </p:txBody>
        </p:sp>
      </p:grpSp>
    </p:spTree>
    <p:extLst>
      <p:ext uri="{BB962C8B-B14F-4D97-AF65-F5344CB8AC3E}">
        <p14:creationId xmlns:p14="http://schemas.microsoft.com/office/powerpoint/2010/main" val="184038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250"/>
                                        <p:tgtEl>
                                          <p:spTgt spid="40"/>
                                        </p:tgtEl>
                                      </p:cBhvr>
                                    </p:animEffect>
                                  </p:childTnLst>
                                </p:cTn>
                              </p:par>
                              <p:par>
                                <p:cTn id="14" presetID="2" presetClass="entr" presetSubtype="1"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250" fill="hold"/>
                                        <p:tgtEl>
                                          <p:spTgt spid="35"/>
                                        </p:tgtEl>
                                        <p:attrNameLst>
                                          <p:attrName>ppt_x</p:attrName>
                                        </p:attrNameLst>
                                      </p:cBhvr>
                                      <p:tavLst>
                                        <p:tav tm="0">
                                          <p:val>
                                            <p:strVal val="#ppt_x"/>
                                          </p:val>
                                        </p:tav>
                                        <p:tav tm="100000">
                                          <p:val>
                                            <p:strVal val="#ppt_x"/>
                                          </p:val>
                                        </p:tav>
                                      </p:tavLst>
                                    </p:anim>
                                    <p:anim calcmode="lin" valueType="num">
                                      <p:cBhvr additive="base">
                                        <p:cTn id="17" dur="25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12304165" y="538374"/>
            <a:ext cx="10427338" cy="3672800"/>
          </a:xfrm>
        </p:spPr>
        <p:txBody>
          <a:bodyPr/>
          <a:lstStyle/>
          <a:p>
            <a:r>
              <a:rPr lang="en-US" sz="7400" kern="1200" spc="-196" dirty="0">
                <a:solidFill>
                  <a:schemeClr val="bg1"/>
                </a:solidFill>
                <a:latin typeface="Tahoma"/>
                <a:cs typeface="Tahoma"/>
              </a:rPr>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12304167" y="5014851"/>
            <a:ext cx="10427338" cy="6500241"/>
          </a:xfrm>
        </p:spPr>
        <p:txBody>
          <a:bodyPr vert="horz" wrap="square" lIns="0" tIns="0" rIns="0" bIns="0" rtlCol="0">
            <a:spAutoFit/>
          </a:bodyPr>
          <a:lstStyle/>
          <a:p>
            <a:pPr>
              <a:spcBef>
                <a:spcPts val="1200"/>
              </a:spcBef>
              <a:spcAft>
                <a:spcPts val="1200"/>
              </a:spcAft>
            </a:pPr>
            <a:r>
              <a:rPr lang="en-US" sz="3922" dirty="0"/>
              <a:t>Most contributions </a:t>
            </a:r>
            <a:r>
              <a:rPr lang="en-US" sz="3922" b="1" dirty="0">
                <a:solidFill>
                  <a:srgbClr val="5C4EE5"/>
                </a:solidFill>
                <a:latin typeface="+mj-lt"/>
              </a:rPr>
              <a:t>1.1B in 2018</a:t>
            </a:r>
          </a:p>
          <a:p>
            <a:pPr>
              <a:spcBef>
                <a:spcPts val="1200"/>
              </a:spcBef>
              <a:spcAft>
                <a:spcPts val="1200"/>
              </a:spcAft>
            </a:pPr>
            <a:r>
              <a:rPr lang="en-US" sz="3922" dirty="0"/>
              <a:t>Most developers </a:t>
            </a:r>
            <a:r>
              <a:rPr lang="en-US" sz="3922" b="1" dirty="0">
                <a:solidFill>
                  <a:srgbClr val="5C4EE5"/>
                </a:solidFill>
                <a:latin typeface="+mj-lt"/>
              </a:rPr>
              <a:t>33M</a:t>
            </a:r>
          </a:p>
          <a:p>
            <a:pPr>
              <a:spcBef>
                <a:spcPts val="1200"/>
              </a:spcBef>
              <a:spcAft>
                <a:spcPts val="1200"/>
              </a:spcAft>
            </a:pPr>
            <a:r>
              <a:rPr lang="en-US" sz="3922" dirty="0"/>
              <a:t>Highest growth </a:t>
            </a:r>
            <a:r>
              <a:rPr lang="en-US" sz="3922" b="1" dirty="0">
                <a:solidFill>
                  <a:srgbClr val="5C4EE5"/>
                </a:solidFill>
                <a:latin typeface="+mj-lt"/>
              </a:rPr>
              <a:t>8M new </a:t>
            </a:r>
            <a:r>
              <a:rPr lang="en-US" sz="3922" b="1" dirty="0" err="1">
                <a:solidFill>
                  <a:srgbClr val="5C4EE5"/>
                </a:solidFill>
                <a:latin typeface="+mj-lt"/>
              </a:rPr>
              <a:t>devs</a:t>
            </a:r>
            <a:r>
              <a:rPr lang="en-US" sz="3922" b="1" dirty="0">
                <a:solidFill>
                  <a:srgbClr val="5C4EE5"/>
                </a:solidFill>
                <a:latin typeface="+mj-lt"/>
              </a:rPr>
              <a:t> in 2018</a:t>
            </a:r>
          </a:p>
          <a:p>
            <a:pPr>
              <a:spcBef>
                <a:spcPts val="1200"/>
              </a:spcBef>
              <a:spcAft>
                <a:spcPts val="1200"/>
              </a:spcAft>
            </a:pPr>
            <a:r>
              <a:rPr lang="en-US" sz="3922" dirty="0"/>
              <a:t>Most Repos </a:t>
            </a:r>
            <a:r>
              <a:rPr lang="en-US" sz="3922" b="1" dirty="0">
                <a:solidFill>
                  <a:srgbClr val="5C4EE5"/>
                </a:solidFill>
                <a:latin typeface="+mj-lt"/>
              </a:rPr>
              <a:t>96M</a:t>
            </a:r>
          </a:p>
          <a:p>
            <a:pPr>
              <a:spcBef>
                <a:spcPts val="1200"/>
              </a:spcBef>
              <a:spcAft>
                <a:spcPts val="1200"/>
              </a:spcAft>
            </a:pPr>
            <a:r>
              <a:rPr lang="en-US" sz="3922" dirty="0"/>
              <a:t>Most activity </a:t>
            </a:r>
            <a:r>
              <a:rPr lang="en-US" sz="3922" b="1" dirty="0">
                <a:solidFill>
                  <a:srgbClr val="5C4EE5"/>
                </a:solidFill>
                <a:latin typeface="+mj-lt"/>
              </a:rPr>
              <a:t>200M PRs, 800M API requests daily</a:t>
            </a:r>
          </a:p>
          <a:p>
            <a:pPr>
              <a:spcBef>
                <a:spcPts val="1200"/>
              </a:spcBef>
              <a:spcAft>
                <a:spcPts val="1200"/>
              </a:spcAft>
            </a:pPr>
            <a:r>
              <a:rPr lang="en-US" sz="3922" dirty="0"/>
              <a:t>Most students </a:t>
            </a:r>
            <a:r>
              <a:rPr lang="en-US" sz="3922" b="1" dirty="0">
                <a:solidFill>
                  <a:srgbClr val="5C4EE5"/>
                </a:solidFill>
                <a:latin typeface="+mj-lt"/>
              </a:rPr>
              <a:t>1.1M</a:t>
            </a:r>
          </a:p>
          <a:p>
            <a:pPr>
              <a:spcBef>
                <a:spcPts val="1200"/>
              </a:spcBef>
              <a:spcAft>
                <a:spcPts val="1200"/>
              </a:spcAft>
            </a:pPr>
            <a:r>
              <a:rPr lang="en-US" sz="3922" dirty="0"/>
              <a:t>Most organizations </a:t>
            </a:r>
            <a:r>
              <a:rPr lang="en-US" sz="3922" b="1" dirty="0">
                <a:solidFill>
                  <a:srgbClr val="5C4EE5"/>
                </a:solidFill>
                <a:latin typeface="+mj-lt"/>
              </a:rPr>
              <a:t>2.2M</a:t>
            </a:r>
          </a:p>
          <a:p>
            <a:pPr>
              <a:spcBef>
                <a:spcPts val="1200"/>
              </a:spcBef>
              <a:spcAft>
                <a:spcPts val="1200"/>
              </a:spcAft>
            </a:pPr>
            <a:r>
              <a:rPr lang="en-US" sz="3922" dirty="0"/>
              <a:t>Most secure </a:t>
            </a:r>
            <a:r>
              <a:rPr lang="en-US" sz="3922" b="1" dirty="0">
                <a:solidFill>
                  <a:srgbClr val="5C4EE5"/>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1212454" y="2270398"/>
            <a:ext cx="9502160" cy="9502160"/>
          </a:xfrm>
          <a:prstGeom prst="ellipse">
            <a:avLst/>
          </a:prstGeom>
          <a:no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62" tIns="292450" rIns="365562" bIns="292450" numCol="1" spcCol="0" rtlCol="0" fromWordArt="0" anchor="t" anchorCtr="0" forceAA="0" compatLnSpc="1">
            <a:prstTxWarp prst="textNoShape">
              <a:avLst/>
            </a:prstTxWarp>
            <a:noAutofit/>
          </a:bodyPr>
          <a:lstStyle/>
          <a:p>
            <a:pPr defTabSz="1863848"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134939" y="2297751"/>
            <a:ext cx="8653098" cy="9120502"/>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2653046" y="6127080"/>
            <a:ext cx="6620992" cy="1788792"/>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grpSp>
    </p:spTree>
    <p:extLst>
      <p:ext uri="{BB962C8B-B14F-4D97-AF65-F5344CB8AC3E}">
        <p14:creationId xmlns:p14="http://schemas.microsoft.com/office/powerpoint/2010/main" val="196738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12930680" y="2421254"/>
            <a:ext cx="9670148" cy="9670148"/>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defRPr/>
            </a:pPr>
            <a:endParaRPr lang="en-US" sz="4000" err="1">
              <a:gradFill>
                <a:gsLst>
                  <a:gs pos="0">
                    <a:srgbClr val="FFFFFF"/>
                  </a:gs>
                  <a:gs pos="100000">
                    <a:srgbClr val="FFFFFF"/>
                  </a:gs>
                </a:gsLst>
                <a:lin ang="5400000" scaled="0"/>
              </a:gradFill>
              <a:latin typeface="Segoe UI"/>
              <a:cs typeface="Segoe UI" pitchFamily="34" charset="0"/>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12252604" y="3385914"/>
            <a:ext cx="9523656" cy="7466628"/>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defRPr/>
              </a:pPr>
              <a:endParaRPr lang="en-US" sz="4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defRPr/>
              </a:pPr>
              <a:endParaRPr lang="en-US" sz="4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defRPr/>
              </a:pPr>
              <a:endParaRPr lang="en-US" sz="4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defRPr/>
              </a:pPr>
              <a:endParaRPr lang="en-US" sz="4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1755844" y="3786841"/>
            <a:ext cx="9670150" cy="5693866"/>
          </a:xfrm>
        </p:spPr>
        <p:txBody>
          <a:bodyPr/>
          <a:lstStyle/>
          <a:p>
            <a:r>
              <a:rPr lang="en-US" sz="7400" kern="1200" spc="-196" dirty="0">
                <a:solidFill>
                  <a:schemeClr val="bg1"/>
                </a:solidFill>
              </a:rPr>
              <a:t>Home to the most important and popular open source projects </a:t>
            </a:r>
            <a:br>
              <a:rPr lang="en-US" sz="7400" kern="1200" spc="-196" dirty="0">
                <a:solidFill>
                  <a:schemeClr val="bg1"/>
                </a:solidFill>
              </a:rPr>
            </a:br>
            <a:r>
              <a:rPr lang="en-US" sz="7400" kern="1200" spc="-196" dirty="0">
                <a:solidFill>
                  <a:schemeClr val="bg1"/>
                </a:solidFill>
              </a:rPr>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14328228" y="3845161"/>
            <a:ext cx="6822336" cy="6822338"/>
          </a:xfrm>
          <a:prstGeom prst="ellipse">
            <a:avLst/>
          </a:prstGeom>
          <a:no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562" tIns="292450" rIns="365562" bIns="292450" numCol="1" spcCol="0" rtlCol="0" fromWordArt="0" anchor="t" anchorCtr="0" forceAA="0" compatLnSpc="1">
            <a:prstTxWarp prst="textNoShape">
              <a:avLst/>
            </a:prstTxWarp>
            <a:noAutofit/>
          </a:bodyPr>
          <a:lstStyle/>
          <a:p>
            <a:pPr defTabSz="1863848" fontAlgn="base">
              <a:spcBef>
                <a:spcPct val="0"/>
              </a:spcBef>
              <a:spcAft>
                <a:spcPct val="0"/>
              </a:spcAft>
              <a:defRPr/>
            </a:pPr>
            <a:endParaRPr lang="en-US" sz="3528" err="1">
              <a:gradFill>
                <a:gsLst>
                  <a:gs pos="0">
                    <a:srgbClr val="FFFFFF"/>
                  </a:gs>
                  <a:gs pos="100000">
                    <a:srgbClr val="FFFFFF"/>
                  </a:gs>
                </a:gsLst>
                <a:lin ang="5400000" scaled="0"/>
              </a:gradFill>
              <a:latin typeface="Segoe UI"/>
              <a:cs typeface="Segoe UI" pitchFamily="34" charset="0"/>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14990552" y="3864798"/>
            <a:ext cx="6212728" cy="6548316"/>
          </a:xfrm>
          <a:prstGeom prst="rect">
            <a:avLst/>
          </a:prstGeom>
          <a:no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15135455" y="6552822"/>
            <a:ext cx="5207890" cy="1407016"/>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179212" tIns="89608" rIns="179212" bIns="89608" numCol="1" anchor="t" anchorCtr="0" compatLnSpc="1">
              <a:prstTxWarp prst="textNoShape">
                <a:avLst/>
              </a:prstTxWarp>
            </a:bodyPr>
            <a:lstStyle/>
            <a:p>
              <a:pPr defTabSz="1828090">
                <a:defRPr/>
              </a:pPr>
              <a:endParaRPr lang="en-US" sz="3528">
                <a:solidFill>
                  <a:srgbClr val="1A1A1A"/>
                </a:solidFill>
                <a:latin typeface="Segoe U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96285" y="3452450"/>
            <a:ext cx="970458" cy="966412"/>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192001" y="6696667"/>
            <a:ext cx="1342926" cy="1119326"/>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71207" y="6696667"/>
            <a:ext cx="1119326" cy="1119326"/>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06398" y="3375997"/>
            <a:ext cx="909648" cy="1119318"/>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633473" y="10168751"/>
            <a:ext cx="1705642" cy="663302"/>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86932" y="1796203"/>
            <a:ext cx="957644" cy="1119326"/>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372678" y="9865892"/>
            <a:ext cx="1269016" cy="1269016"/>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16161768" y="11684950"/>
            <a:ext cx="3207976" cy="789204"/>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8" tIns="292568" rIns="365708" bIns="292568" numCol="1" spcCol="0" rtlCol="0" fromWordArt="0" anchor="t" anchorCtr="0" forceAA="0" compatLnSpc="1">
              <a:prstTxWarp prst="textNoShape">
                <a:avLst/>
              </a:prstTxWarp>
              <a:noAutofit/>
            </a:bodyPr>
            <a:lstStyle/>
            <a:p>
              <a:pPr defTabSz="1864586" fontAlgn="base">
                <a:spcBef>
                  <a:spcPct val="0"/>
                </a:spcBef>
                <a:spcAft>
                  <a:spcPct val="0"/>
                </a:spcAft>
                <a:defRPr/>
              </a:pPr>
              <a:endParaRPr lang="en-US" sz="4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689603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animBg="1"/>
      <p:bldP spid="13" grpId="1"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695819" y="1949"/>
            <a:ext cx="15686454" cy="13712110"/>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12256186" y="2938636"/>
            <a:ext cx="12126088" cy="8829756"/>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1212267" y="6593523"/>
            <a:ext cx="10717186" cy="2277547"/>
          </a:xfrm>
          <a:ln w="12700">
            <a:miter lim="400000"/>
          </a:ln>
        </p:spPr>
        <p:txBody>
          <a:bodyPr wrap="square" lIns="0" tIns="0" rIns="0" bIns="0">
            <a:spAutoFit/>
          </a:bodyPr>
          <a:lstStyle/>
          <a:p>
            <a:r>
              <a:rPr lang="en-GB" sz="7400" kern="1200" spc="-196" dirty="0">
                <a:solidFill>
                  <a:schemeClr val="bg1"/>
                </a:solidFill>
              </a:rPr>
              <a:t>Azure DevOps</a:t>
            </a:r>
            <a:br>
              <a:rPr lang="en-GB" sz="7400" kern="1200" spc="-196" dirty="0">
                <a:solidFill>
                  <a:schemeClr val="bg1"/>
                </a:solidFill>
              </a:rPr>
            </a:br>
            <a:r>
              <a:rPr lang="en-GB" sz="7400" kern="1200" spc="-196" dirty="0">
                <a:solidFill>
                  <a:schemeClr val="bg1"/>
                </a:solidFill>
              </a:rPr>
              <a:t>Integrated with GitHub</a:t>
            </a:r>
            <a:endParaRPr lang="en-US" sz="7400" kern="1200" spc="-196" dirty="0">
              <a:solidFill>
                <a:schemeClr val="bg1"/>
              </a:solidFill>
            </a:endParaRPr>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1577078" y="9407297"/>
            <a:ext cx="10025642" cy="3812918"/>
          </a:xfrm>
        </p:spPr>
        <p:txBody>
          <a:bodyPr/>
          <a:lstStyle/>
          <a:p>
            <a:pPr>
              <a:lnSpc>
                <a:spcPct val="100000"/>
              </a:lnSpc>
            </a:pPr>
            <a:r>
              <a:rPr lang="en-GB" dirty="0"/>
              <a:t>Rich integration with Azure Pipelines and Azure Boards</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25608" y="2240621"/>
            <a:ext cx="4642476" cy="3859058"/>
          </a:xfrm>
          <a:prstGeom prst="rect">
            <a:avLst/>
          </a:prstGeom>
        </p:spPr>
      </p:pic>
    </p:spTree>
    <p:extLst>
      <p:ext uri="{BB962C8B-B14F-4D97-AF65-F5344CB8AC3E}">
        <p14:creationId xmlns:p14="http://schemas.microsoft.com/office/powerpoint/2010/main" val="114109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1401489" y="2241149"/>
            <a:ext cx="22679548" cy="543226"/>
          </a:xfrm>
        </p:spPr>
        <p:txBody>
          <a:bodyPr/>
          <a:lstStyle/>
          <a:p>
            <a:r>
              <a:rPr lang="en-US" dirty="0"/>
              <a:t>When working with Azure DevOps there are 2 possible options: </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1401489" y="602782"/>
            <a:ext cx="22672078" cy="1478686"/>
          </a:xfrm>
        </p:spPr>
        <p:txBody>
          <a:bodyPr/>
          <a:lstStyle/>
          <a:p>
            <a:r>
              <a:rPr lang="en-US" kern="1200" spc="-196" dirty="0">
                <a:solidFill>
                  <a:schemeClr val="bg1"/>
                </a:solidFill>
              </a:rPr>
              <a:t>Working with Azure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1380182" y="4099433"/>
            <a:ext cx="7260012" cy="5203506"/>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Azure DevOps </a:t>
            </a:r>
            <a:r>
              <a:rPr lang="en-US" sz="3136" dirty="0">
                <a:solidFill>
                  <a:srgbClr val="5C4EE5"/>
                </a:solidFill>
                <a:latin typeface="+mj-lt"/>
              </a:rPr>
              <a:t>Service</a:t>
            </a:r>
          </a:p>
          <a:p>
            <a:pPr algn="ctr" defTabSz="1828384">
              <a:defRPr/>
            </a:pPr>
            <a:endParaRPr lang="en-US" sz="3136"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The </a:t>
            </a:r>
            <a:r>
              <a:rPr lang="en-US" sz="3136" dirty="0">
                <a:solidFill>
                  <a:srgbClr val="000000"/>
                </a:solidFill>
              </a:rPr>
              <a:t>cloud offering </a:t>
            </a:r>
            <a:r>
              <a:rPr lang="en-US" sz="3136" b="0" dirty="0">
                <a:solidFill>
                  <a:srgbClr val="000000"/>
                </a:solidFill>
              </a:rPr>
              <a:t>that provides a scalable, reliable, and globally available hosted service.</a:t>
            </a:r>
          </a:p>
          <a:p>
            <a:pPr marL="560134" indent="-560134">
              <a:buFont typeface="Arial" panose="020B0604020202020204" pitchFamily="34" charset="0"/>
              <a:buChar char="•"/>
              <a:defRPr/>
            </a:pPr>
            <a:r>
              <a:rPr lang="en-US" sz="3136" b="0" dirty="0">
                <a:solidFill>
                  <a:srgbClr val="000000"/>
                </a:solidFill>
              </a:rPr>
              <a:t> It's backed by a 99.9% SLA, monitored by our 24/7 operations team, and available in local data centers around the world.</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14741613" y="4192953"/>
            <a:ext cx="7245074" cy="740495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3136" b="0" dirty="0">
                <a:solidFill>
                  <a:srgbClr val="5C4EE5"/>
                </a:solidFill>
                <a:latin typeface="+mj-lt"/>
              </a:rPr>
              <a:t>Azure DevOps </a:t>
            </a:r>
            <a:r>
              <a:rPr lang="en-US" sz="3136" dirty="0">
                <a:solidFill>
                  <a:srgbClr val="5C4EE5"/>
                </a:solidFill>
                <a:latin typeface="+mj-lt"/>
              </a:rPr>
              <a:t>Server</a:t>
            </a:r>
          </a:p>
          <a:p>
            <a:pPr algn="ctr" defTabSz="1828384">
              <a:defRPr/>
            </a:pPr>
            <a:endParaRPr lang="en-US" sz="2742" dirty="0">
              <a:solidFill>
                <a:srgbClr val="0078D7"/>
              </a:solidFill>
              <a:latin typeface="Segoe UI"/>
            </a:endParaRPr>
          </a:p>
          <a:p>
            <a:pPr marL="560134" indent="-560134">
              <a:buFont typeface="Arial" panose="020B0604020202020204" pitchFamily="34" charset="0"/>
              <a:buChar char="•"/>
              <a:defRPr/>
            </a:pPr>
            <a:r>
              <a:rPr lang="en-US" sz="3136" b="0" dirty="0">
                <a:solidFill>
                  <a:srgbClr val="000000"/>
                </a:solidFill>
              </a:rPr>
              <a:t>Is the </a:t>
            </a:r>
            <a:r>
              <a:rPr lang="en-US" sz="3136" dirty="0">
                <a:solidFill>
                  <a:srgbClr val="000000"/>
                </a:solidFill>
              </a:rPr>
              <a:t>on-premises offering </a:t>
            </a:r>
            <a:r>
              <a:rPr lang="en-US" sz="3136" b="0" dirty="0">
                <a:solidFill>
                  <a:srgbClr val="000000"/>
                </a:solidFill>
              </a:rPr>
              <a:t>that's built on a SQL Server back end</a:t>
            </a:r>
          </a:p>
          <a:p>
            <a:pPr marL="560134" indent="-560134">
              <a:buFont typeface="Arial" panose="020B0604020202020204" pitchFamily="34" charset="0"/>
              <a:buChar char="•"/>
              <a:defRPr/>
            </a:pPr>
            <a:r>
              <a:rPr lang="en-US" sz="3136" b="0" dirty="0">
                <a:solidFill>
                  <a:srgbClr val="000000"/>
                </a:solidFill>
              </a:rPr>
              <a:t>In cases when you need your data to stay within their network or when you want access to SQL Server reporting services that integrate with Azure DevOps data and tools. </a:t>
            </a: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1537036" y="4870056"/>
            <a:ext cx="6946308" cy="0"/>
          </a:xfrm>
          <a:prstGeom prst="line">
            <a:avLst/>
          </a:prstGeom>
          <a:noFill/>
          <a:ln w="12700" cap="flat" cmpd="sng" algn="ctr">
            <a:solidFill>
              <a:srgbClr val="5C4EE5"/>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14890998" y="4963576"/>
            <a:ext cx="6946308" cy="0"/>
          </a:xfrm>
          <a:prstGeom prst="line">
            <a:avLst/>
          </a:prstGeom>
          <a:noFill/>
          <a:ln w="12700" cap="flat" cmpd="sng" algn="ctr">
            <a:solidFill>
              <a:srgbClr val="5C4EE5"/>
            </a:solidFill>
            <a:prstDash val="solid"/>
            <a:miter lim="800000"/>
          </a:ln>
          <a:effectLst/>
        </p:spPr>
      </p:cxnSp>
      <p:sp>
        <p:nvSpPr>
          <p:cNvPr id="17" name="Text Placeholder 4">
            <a:extLst>
              <a:ext uri="{FF2B5EF4-FFF2-40B4-BE49-F238E27FC236}">
                <a16:creationId xmlns:a16="http://schemas.microsoft.com/office/drawing/2014/main" id="{8094DDAC-5DD4-4A29-875A-10147169061B}"/>
              </a:ext>
            </a:extLst>
          </p:cNvPr>
          <p:cNvSpPr txBox="1">
            <a:spLocks/>
          </p:cNvSpPr>
          <p:nvPr/>
        </p:nvSpPr>
        <p:spPr>
          <a:xfrm>
            <a:off x="1380182" y="9375810"/>
            <a:ext cx="22679548" cy="1629677"/>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882"/>
              </a:spcAft>
              <a:buFont typeface="Arial" panose="020B0604020202020204" pitchFamily="34" charset="0"/>
              <a:buNone/>
              <a:defRPr sz="1765" b="0" i="0" kern="1200">
                <a:solidFill>
                  <a:srgbClr val="000000"/>
                </a:solidFill>
                <a:latin typeface="+mn-lt"/>
                <a:ea typeface="+mn-ea"/>
                <a:cs typeface="+mn-cs"/>
              </a:defRPr>
            </a:lvl1pPr>
            <a:lvl2pPr marL="224097" indent="0" algn="l" defTabSz="914400" rtl="0" eaLnBrk="1" latinLnBrk="0" hangingPunct="1">
              <a:lnSpc>
                <a:spcPct val="100000"/>
              </a:lnSpc>
              <a:spcBef>
                <a:spcPts val="0"/>
              </a:spcBef>
              <a:spcAft>
                <a:spcPts val="1372"/>
              </a:spcAft>
              <a:buFont typeface="Arial" panose="020B0604020202020204" pitchFamily="34" charset="0"/>
              <a:buNone/>
              <a:defRPr sz="1765" kern="1200">
                <a:solidFill>
                  <a:srgbClr val="000000"/>
                </a:solidFill>
                <a:latin typeface="+mn-lt"/>
                <a:ea typeface="+mn-ea"/>
                <a:cs typeface="+mn-cs"/>
              </a:defRPr>
            </a:lvl2pPr>
            <a:lvl3pPr marL="448193" indent="0" algn="l" defTabSz="914400" rtl="0" eaLnBrk="1" latinLnBrk="0" hangingPunct="1">
              <a:lnSpc>
                <a:spcPct val="100000"/>
              </a:lnSpc>
              <a:spcBef>
                <a:spcPts val="0"/>
              </a:spcBef>
              <a:spcAft>
                <a:spcPts val="1372"/>
              </a:spcAft>
              <a:buFont typeface="Arial" panose="020B0604020202020204" pitchFamily="34" charset="0"/>
              <a:buNone/>
              <a:defRPr sz="1372" kern="1200">
                <a:solidFill>
                  <a:srgbClr val="000000"/>
                </a:solidFill>
                <a:latin typeface="+mn-lt"/>
                <a:ea typeface="+mn-ea"/>
                <a:cs typeface="+mn-cs"/>
              </a:defRPr>
            </a:lvl3pPr>
            <a:lvl4pPr marL="672290"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530" dirty="0"/>
              <a:t>There are some differences in the offerings, Azure DevOps Services doesn't support integration with SQL Server Analysis Services to support reporting; however, it has simplified management, immediate access to new featured, improved global connectivity and transitions from </a:t>
            </a:r>
            <a:r>
              <a:rPr lang="en-US" sz="3530" dirty="0" err="1"/>
              <a:t>CapEx</a:t>
            </a:r>
            <a:r>
              <a:rPr lang="en-US" sz="3530" dirty="0"/>
              <a:t> to </a:t>
            </a:r>
            <a:r>
              <a:rPr lang="en-US" sz="3530" dirty="0" err="1"/>
              <a:t>OpEx</a:t>
            </a:r>
            <a:r>
              <a:rPr lang="en-US" sz="3530" dirty="0"/>
              <a:t>.</a:t>
            </a:r>
          </a:p>
        </p:txBody>
      </p:sp>
    </p:spTree>
    <p:extLst>
      <p:ext uri="{BB962C8B-B14F-4D97-AF65-F5344CB8AC3E}">
        <p14:creationId xmlns:p14="http://schemas.microsoft.com/office/powerpoint/2010/main" val="32427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a:xfrm>
            <a:off x="1310049" y="539418"/>
            <a:ext cx="22672078" cy="1516044"/>
          </a:xfrm>
          <a:ln w="12700">
            <a:miter lim="400000"/>
          </a:ln>
        </p:spPr>
        <p:txBody>
          <a:bodyPr vert="horz" wrap="square" lIns="0" tIns="164592" rIns="0" bIns="0" rtlCol="0" anchor="t">
            <a:noAutofit/>
          </a:bodyPr>
          <a:lstStyle/>
          <a:p>
            <a:r>
              <a:rPr lang="en-US" kern="1200" spc="-196" dirty="0">
                <a:solidFill>
                  <a:schemeClr val="bg1"/>
                </a:solidFill>
              </a:rPr>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852856" y="6233875"/>
            <a:ext cx="22672072" cy="1068231"/>
          </a:xfrm>
          <a:prstGeom prst="rect">
            <a:avLst/>
          </a:prstGeom>
          <a:noFill/>
        </p:spPr>
        <p:txBody>
          <a:bodyPr wrap="square" lIns="0" tIns="286856" rIns="0" bIns="286856" rtlCol="0" anchor="t">
            <a:spAutoFit/>
          </a:bodyPr>
          <a:lstStyle/>
          <a:p>
            <a:pPr algn="ctr">
              <a:lnSpc>
                <a:spcPct val="90000"/>
              </a:lnSpc>
              <a:spcAft>
                <a:spcPts val="1176"/>
              </a:spcAft>
            </a:pPr>
            <a:r>
              <a:rPr lang="en-US" sz="3530" dirty="0"/>
              <a:t>An end-to-end solution for organizations looking for an enterprise-grade toolchain</a:t>
            </a:r>
            <a:endParaRPr lang="en-US" sz="3530" dirty="0">
              <a:cs typeface="Segoe U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2902125" y="7847714"/>
            <a:ext cx="2882062" cy="3889524"/>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211754" tIns="286856" rIns="211754" bIns="286856" rtlCol="0" anchor="ctr" anchorCtr="0">
            <a:noAutofit/>
          </a:bodyPr>
          <a:lstStyle/>
          <a:p>
            <a:pPr>
              <a:lnSpc>
                <a:spcPct val="90000"/>
              </a:lnSpc>
              <a:spcAft>
                <a:spcPts val="1176"/>
              </a:spcAft>
            </a:pPr>
            <a:r>
              <a:rPr lang="en-US" sz="2744" dirty="0">
                <a:solidFill>
                  <a:schemeClr val="tx1">
                    <a:lumMod val="65000"/>
                    <a:lumOff val="35000"/>
                  </a:schemeClr>
                </a:solidFill>
              </a:rPr>
              <a:t>Fully Integrated with end </a:t>
            </a:r>
            <a:br>
              <a:rPr lang="en-US" sz="2744" dirty="0">
                <a:solidFill>
                  <a:schemeClr val="tx1">
                    <a:lumMod val="65000"/>
                    <a:lumOff val="35000"/>
                  </a:schemeClr>
                </a:solidFill>
                <a:cs typeface="Segoe UI"/>
              </a:rPr>
            </a:br>
            <a:r>
              <a:rPr lang="en-US" sz="2744" dirty="0">
                <a:solidFill>
                  <a:schemeClr val="tx1">
                    <a:lumMod val="65000"/>
                    <a:lumOff val="35000"/>
                  </a:schemeClr>
                </a:solidFill>
              </a:rPr>
              <a:t>to end traceability</a:t>
            </a:r>
            <a:endParaRPr lang="en-US" sz="2744" dirty="0">
              <a:solidFill>
                <a:schemeClr val="tx1">
                  <a:lumMod val="65000"/>
                  <a:lumOff val="35000"/>
                </a:schemeClr>
              </a:solidFill>
              <a:cs typeface="Segoe U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1391331" y="1779159"/>
            <a:ext cx="10238742" cy="848152"/>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3530" dirty="0">
                <a:solidFill>
                  <a:schemeClr val="tx1">
                    <a:lumMod val="65000"/>
                    <a:lumOff val="35000"/>
                  </a:schemeClr>
                </a:solidFill>
              </a:rPr>
              <a:t>Better together</a:t>
            </a:r>
            <a:endParaRPr lang="en-US" sz="3530" dirty="0">
              <a:solidFill>
                <a:schemeClr val="tx1">
                  <a:lumMod val="65000"/>
                  <a:lumOff val="35000"/>
                </a:schemeClr>
              </a:solidFill>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6849227" y="7807178"/>
            <a:ext cx="2882062" cy="3889524"/>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211754" tIns="286856" rIns="211754" bIns="286856" rtlCol="0" anchor="ctr" anchorCtr="0">
            <a:noAutofit/>
          </a:bodyPr>
          <a:lstStyle/>
          <a:p>
            <a:r>
              <a:rPr lang="en-US" sz="2744">
                <a:solidFill>
                  <a:schemeClr val="tx1">
                    <a:lumMod val="65000"/>
                    <a:lumOff val="35000"/>
                  </a:schemeClr>
                </a:solidFill>
              </a:rPr>
              <a:t>Scalable to any team and project size </a:t>
            </a:r>
            <a:endParaRPr lang="en-US" sz="2744">
              <a:solidFill>
                <a:schemeClr val="tx1">
                  <a:lumMod val="65000"/>
                  <a:lumOff val="35000"/>
                </a:schemeClr>
              </a:solidFill>
              <a:cs typeface="Segoe U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10796327" y="7807242"/>
            <a:ext cx="2882062" cy="3889524"/>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211754" tIns="286856" rIns="211754" bIns="286856" rtlCol="0" anchor="ctr" anchorCtr="0">
            <a:noAutofit/>
          </a:bodyPr>
          <a:lstStyle/>
          <a:p>
            <a:r>
              <a:rPr lang="en-US" sz="2744">
                <a:solidFill>
                  <a:schemeClr val="tx1">
                    <a:lumMod val="65000"/>
                    <a:lumOff val="35000"/>
                  </a:schemeClr>
                </a:solidFill>
              </a:rPr>
              <a:t>Highly available, </a:t>
            </a:r>
            <a:br>
              <a:rPr lang="en-US" sz="2744">
                <a:solidFill>
                  <a:schemeClr val="tx1">
                    <a:lumMod val="65000"/>
                    <a:lumOff val="35000"/>
                  </a:schemeClr>
                </a:solidFill>
                <a:cs typeface="Segoe UI"/>
              </a:rPr>
            </a:br>
            <a:r>
              <a:rPr lang="en-US" sz="2744">
                <a:solidFill>
                  <a:schemeClr val="tx1">
                    <a:lumMod val="65000"/>
                    <a:lumOff val="35000"/>
                  </a:schemeClr>
                </a:solidFill>
              </a:rPr>
              <a:t>multi region, </a:t>
            </a:r>
            <a:br>
              <a:rPr lang="en-US" sz="2744">
                <a:solidFill>
                  <a:schemeClr val="tx1">
                    <a:lumMod val="65000"/>
                    <a:lumOff val="35000"/>
                  </a:schemeClr>
                </a:solidFill>
                <a:cs typeface="Segoe UI"/>
              </a:rPr>
            </a:br>
            <a:r>
              <a:rPr lang="en-US" sz="2744">
                <a:solidFill>
                  <a:schemeClr val="tx1">
                    <a:lumMod val="65000"/>
                    <a:lumOff val="35000"/>
                  </a:schemeClr>
                </a:solidFill>
              </a:rPr>
              <a:t>hybrid </a:t>
            </a:r>
            <a:br>
              <a:rPr lang="en-US" sz="2744">
                <a:solidFill>
                  <a:schemeClr val="tx1">
                    <a:lumMod val="65000"/>
                    <a:lumOff val="35000"/>
                  </a:schemeClr>
                </a:solidFill>
                <a:cs typeface="Segoe UI"/>
              </a:rPr>
            </a:br>
            <a:r>
              <a:rPr lang="en-US" sz="2744">
                <a:solidFill>
                  <a:schemeClr val="tx1">
                    <a:lumMod val="65000"/>
                    <a:lumOff val="35000"/>
                  </a:schemeClr>
                </a:solidFill>
              </a:rPr>
              <a:t>cloud &amp; </a:t>
            </a:r>
            <a:br>
              <a:rPr lang="en-US" sz="2744">
                <a:solidFill>
                  <a:schemeClr val="tx1">
                    <a:lumMod val="65000"/>
                    <a:lumOff val="35000"/>
                  </a:schemeClr>
                </a:solidFill>
                <a:cs typeface="Segoe UI"/>
              </a:rPr>
            </a:br>
            <a:r>
              <a:rPr lang="en-US" sz="2744">
                <a:solidFill>
                  <a:schemeClr val="tx1">
                    <a:lumMod val="65000"/>
                    <a:lumOff val="35000"/>
                  </a:schemeClr>
                </a:solidFill>
              </a:rPr>
              <a:t>on-prem</a:t>
            </a:r>
            <a:endParaRPr lang="en-US" sz="2744">
              <a:solidFill>
                <a:schemeClr val="tx1">
                  <a:lumMod val="65000"/>
                  <a:lumOff val="35000"/>
                </a:schemeClr>
              </a:solidFill>
              <a:cs typeface="Segoe U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14743427" y="7807304"/>
            <a:ext cx="2882062" cy="3889524"/>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211754" tIns="286856" rIns="211754" bIns="286856" rtlCol="0" anchor="ctr" anchorCtr="0">
            <a:noAutofit/>
          </a:bodyPr>
          <a:lstStyle/>
          <a:p>
            <a:r>
              <a:rPr lang="en-US" sz="2744">
                <a:solidFill>
                  <a:schemeClr val="tx1">
                    <a:lumMod val="65000"/>
                    <a:lumOff val="35000"/>
                  </a:schemeClr>
                </a:solidFill>
              </a:rPr>
              <a:t>Customer </a:t>
            </a:r>
            <a:br>
              <a:rPr lang="en-US" sz="2744">
                <a:solidFill>
                  <a:schemeClr val="tx1">
                    <a:lumMod val="65000"/>
                    <a:lumOff val="35000"/>
                  </a:schemeClr>
                </a:solidFill>
                <a:cs typeface="Segoe UI"/>
              </a:rPr>
            </a:br>
            <a:r>
              <a:rPr lang="en-US" sz="2744">
                <a:solidFill>
                  <a:schemeClr val="tx1">
                    <a:lumMod val="65000"/>
                    <a:lumOff val="35000"/>
                  </a:schemeClr>
                </a:solidFill>
              </a:rPr>
              <a:t>Support</a:t>
            </a:r>
            <a:endParaRPr lang="en-US" sz="2744">
              <a:solidFill>
                <a:schemeClr val="tx1">
                  <a:lumMod val="65000"/>
                  <a:lumOff val="35000"/>
                </a:schemeClr>
              </a:solidFill>
              <a:cs typeface="Segoe UI"/>
            </a:endParaRPr>
          </a:p>
          <a:p>
            <a:pPr algn="ctr"/>
            <a:endParaRPr lang="en-US" sz="2744">
              <a:solidFill>
                <a:schemeClr val="tx1">
                  <a:lumMod val="65000"/>
                  <a:lumOff val="35000"/>
                </a:schemeClr>
              </a:solidFill>
              <a:cs typeface="Segoe U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18690529" y="7807366"/>
            <a:ext cx="2882062" cy="3889524"/>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211754" tIns="286856" rIns="211754" bIns="286856" rtlCol="0" anchor="ctr" anchorCtr="0">
            <a:noAutofit/>
          </a:bodyPr>
          <a:lstStyle/>
          <a:p>
            <a:r>
              <a:rPr lang="en-US" sz="2744">
                <a:solidFill>
                  <a:schemeClr val="tx1">
                    <a:lumMod val="65000"/>
                    <a:lumOff val="35000"/>
                  </a:schemeClr>
                </a:solidFill>
              </a:rPr>
              <a:t>Consistent admin </a:t>
            </a:r>
            <a:br>
              <a:rPr lang="en-US" sz="2744">
                <a:solidFill>
                  <a:schemeClr val="tx1">
                    <a:lumMod val="65000"/>
                    <a:lumOff val="35000"/>
                  </a:schemeClr>
                </a:solidFill>
                <a:cs typeface="Segoe UI"/>
              </a:rPr>
            </a:br>
            <a:r>
              <a:rPr lang="en-US" sz="2744">
                <a:solidFill>
                  <a:schemeClr val="tx1">
                    <a:lumMod val="65000"/>
                    <a:lumOff val="35000"/>
                  </a:schemeClr>
                </a:solidFill>
              </a:rPr>
              <a:t>and access </a:t>
            </a:r>
            <a:br>
              <a:rPr lang="en-US" sz="2744">
                <a:solidFill>
                  <a:schemeClr val="tx1">
                    <a:lumMod val="65000"/>
                    <a:lumOff val="35000"/>
                  </a:schemeClr>
                </a:solidFill>
                <a:cs typeface="Segoe UI"/>
              </a:rPr>
            </a:br>
            <a:r>
              <a:rPr lang="en-US" sz="2744">
                <a:solidFill>
                  <a:schemeClr val="tx1">
                    <a:lumMod val="65000"/>
                    <a:lumOff val="35000"/>
                  </a:schemeClr>
                </a:solidFill>
              </a:rPr>
              <a:t>control</a:t>
            </a:r>
            <a:endParaRPr lang="en-US" sz="2744">
              <a:solidFill>
                <a:schemeClr val="tx1">
                  <a:lumMod val="65000"/>
                  <a:lumOff val="35000"/>
                </a:schemeClr>
              </a:solidFill>
              <a:cs typeface="Segoe UI"/>
            </a:endParaRPr>
          </a:p>
          <a:p>
            <a:pPr algn="ctr"/>
            <a:endParaRPr lang="en-US" sz="2744">
              <a:solidFill>
                <a:schemeClr val="tx1">
                  <a:lumMod val="65000"/>
                  <a:lumOff val="35000"/>
                </a:schemeClr>
              </a:solidFill>
              <a:cs typeface="Segoe UI"/>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11008199" y="2754676"/>
            <a:ext cx="1863926" cy="1879448"/>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434428" y="3461255"/>
            <a:ext cx="1173208" cy="1172870"/>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3734586" y="3642743"/>
            <a:ext cx="1173208" cy="1172870"/>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7654692" y="3482923"/>
            <a:ext cx="1173208" cy="1172870"/>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5565478" y="3482923"/>
            <a:ext cx="1173208" cy="1172870"/>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2415407" y="4823803"/>
            <a:ext cx="3811570" cy="1199938"/>
          </a:xfrm>
          <a:prstGeom prst="rect">
            <a:avLst/>
          </a:prstGeom>
          <a:noFill/>
        </p:spPr>
        <p:txBody>
          <a:bodyPr rot="0" spcFirstLastPara="0" vertOverflow="overflow" horzOverflow="overflow" vert="horz" wrap="square" lIns="0" tIns="286856" rIns="0" bIns="286856" numCol="1" spcCol="0" rtlCol="0" fromWordArt="0" anchor="t" anchorCtr="0" forceAA="0" compatLnSpc="1">
            <a:prstTxWarp prst="textNoShape">
              <a:avLst/>
            </a:prstTxWarp>
            <a:noAutofit/>
          </a:bodyPr>
          <a:lstStyle/>
          <a:p>
            <a:pPr algn="ctr"/>
            <a:r>
              <a:rPr lang="en-US" sz="3530" dirty="0">
                <a:solidFill>
                  <a:srgbClr val="00B294"/>
                </a:solidFill>
              </a:rPr>
              <a:t>Azure Boards</a:t>
            </a:r>
            <a:endParaRPr lang="en-US" sz="3530" dirty="0">
              <a:solidFill>
                <a:srgbClr val="00B294"/>
              </a:solidFill>
              <a:cs typeface="Segoe U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6230217" y="4817965"/>
            <a:ext cx="3811570" cy="1199938"/>
          </a:xfrm>
          <a:prstGeom prst="rect">
            <a:avLst/>
          </a:prstGeom>
          <a:noFill/>
        </p:spPr>
        <p:txBody>
          <a:bodyPr rot="0" spcFirstLastPara="0" vertOverflow="overflow" horzOverflow="overflow" vert="horz" wrap="square" lIns="0" tIns="286856" rIns="0" bIns="286856" numCol="1" spcCol="0" rtlCol="0" fromWordArt="0" anchor="t" anchorCtr="0" forceAA="0" compatLnSpc="1">
            <a:prstTxWarp prst="textNoShape">
              <a:avLst/>
            </a:prstTxWarp>
            <a:noAutofit/>
          </a:bodyPr>
          <a:lstStyle/>
          <a:p>
            <a:pPr algn="ctr"/>
            <a:r>
              <a:rPr lang="en-US" sz="3530" dirty="0">
                <a:solidFill>
                  <a:srgbClr val="D83B01"/>
                </a:solidFill>
              </a:rPr>
              <a:t>Azure </a:t>
            </a:r>
            <a:r>
              <a:rPr lang="en-US" sz="3530" dirty="0">
                <a:solidFill>
                  <a:srgbClr val="D83B01"/>
                </a:solidFill>
                <a:cs typeface="Segoe U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10041787" y="4826439"/>
            <a:ext cx="3811570" cy="1199938"/>
          </a:xfrm>
          <a:prstGeom prst="rect">
            <a:avLst/>
          </a:prstGeom>
          <a:noFill/>
        </p:spPr>
        <p:txBody>
          <a:bodyPr rot="0" spcFirstLastPara="0" vertOverflow="overflow" horzOverflow="overflow" vert="horz" wrap="square" lIns="0" tIns="286856" rIns="0" bIns="286856" numCol="1" spcCol="0" rtlCol="0" fromWordArt="0" anchor="t" anchorCtr="0" forceAA="0" compatLnSpc="1">
            <a:prstTxWarp prst="textNoShape">
              <a:avLst/>
            </a:prstTxWarp>
            <a:noAutofit/>
          </a:bodyPr>
          <a:lstStyle/>
          <a:p>
            <a:pPr algn="ctr"/>
            <a:r>
              <a:rPr lang="en-US" sz="3530" dirty="0">
                <a:solidFill>
                  <a:srgbClr val="2560E0"/>
                </a:solidFill>
              </a:rPr>
              <a:t>Azure Pipelines</a:t>
            </a:r>
            <a:endParaRPr lang="en-US" sz="3530" dirty="0">
              <a:solidFill>
                <a:srgbClr val="2560E0"/>
              </a:solidFill>
              <a:cs typeface="Segoe U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14300437" y="4817965"/>
            <a:ext cx="3811570" cy="1199938"/>
          </a:xfrm>
          <a:prstGeom prst="rect">
            <a:avLst/>
          </a:prstGeom>
          <a:noFill/>
        </p:spPr>
        <p:txBody>
          <a:bodyPr rot="0" spcFirstLastPara="0" vertOverflow="overflow" horzOverflow="overflow" vert="horz" wrap="square" lIns="0" tIns="286856" rIns="0" bIns="286856" numCol="1" spcCol="0" rtlCol="0" fromWordArt="0" anchor="t" anchorCtr="0" forceAA="0" compatLnSpc="1">
            <a:prstTxWarp prst="textNoShape">
              <a:avLst/>
            </a:prstTxWarp>
            <a:noAutofit/>
          </a:bodyPr>
          <a:lstStyle/>
          <a:p>
            <a:pPr algn="ctr"/>
            <a:r>
              <a:rPr lang="en-US" sz="3530" dirty="0">
                <a:solidFill>
                  <a:srgbClr val="854CC7"/>
                </a:solidFill>
              </a:rPr>
              <a:t>Azure Test</a:t>
            </a:r>
            <a:r>
              <a:rPr lang="en-US" sz="3530" dirty="0">
                <a:solidFill>
                  <a:srgbClr val="854CC7"/>
                </a:solidFill>
                <a:cs typeface="Segoe U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18122493" y="4856723"/>
            <a:ext cx="3811570" cy="1122422"/>
          </a:xfrm>
          <a:prstGeom prst="rect">
            <a:avLst/>
          </a:prstGeom>
          <a:noFill/>
        </p:spPr>
        <p:txBody>
          <a:bodyPr rot="0" spcFirstLastPara="0" vertOverflow="overflow" horzOverflow="overflow" vert="horz" wrap="square" lIns="0" tIns="286856" rIns="0" bIns="286856" numCol="1" spcCol="0" rtlCol="0" fromWordArt="0" anchor="t" anchorCtr="0" forceAA="0" compatLnSpc="1">
            <a:prstTxWarp prst="textNoShape">
              <a:avLst/>
            </a:prstTxWarp>
            <a:noAutofit/>
          </a:bodyPr>
          <a:lstStyle/>
          <a:p>
            <a:pPr algn="ctr"/>
            <a:r>
              <a:rPr lang="en-US" sz="3530" dirty="0">
                <a:solidFill>
                  <a:srgbClr val="CB2E6D"/>
                </a:solidFill>
              </a:rPr>
              <a:t>Azure Artifacts</a:t>
            </a:r>
            <a:endParaRPr lang="en-US" sz="3530" dirty="0">
              <a:solidFill>
                <a:srgbClr val="CB2E6D"/>
              </a:solidFill>
              <a:cs typeface="Segoe UI"/>
            </a:endParaRPr>
          </a:p>
        </p:txBody>
      </p:sp>
    </p:spTree>
    <p:extLst>
      <p:ext uri="{BB962C8B-B14F-4D97-AF65-F5344CB8AC3E}">
        <p14:creationId xmlns:p14="http://schemas.microsoft.com/office/powerpoint/2010/main" val="278022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1477151" y="761341"/>
            <a:ext cx="22672078" cy="2239020"/>
          </a:xfrm>
          <a:ln w="12700">
            <a:miter lim="400000"/>
          </a:ln>
        </p:spPr>
        <p:txBody>
          <a:bodyPr vert="horz" wrap="square" lIns="0" tIns="164592" rIns="0" bIns="0" rtlCol="0" anchor="t">
            <a:noAutofit/>
          </a:bodyPr>
          <a:lstStyle/>
          <a:p>
            <a:r>
              <a:rPr lang="en-US" kern="1200" spc="-196" dirty="0">
                <a:solidFill>
                  <a:schemeClr val="bg1"/>
                </a:solidFill>
              </a:rPr>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027791" y="1376120"/>
            <a:ext cx="12439822" cy="1244656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11327347" y="3829826"/>
            <a:ext cx="1066386" cy="9172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2931463" y="2274178"/>
            <a:ext cx="940726" cy="894876"/>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7311911" y="5560554"/>
            <a:ext cx="900354" cy="873336"/>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32249" y="3940118"/>
            <a:ext cx="1705970" cy="86772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5288215" y="4984529"/>
            <a:ext cx="914286" cy="871170"/>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5637603" y="2757303"/>
            <a:ext cx="1089610" cy="1038226"/>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24474" y="9681859"/>
            <a:ext cx="888716" cy="1043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393600" y="8929610"/>
            <a:ext cx="1338072" cy="127497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407132" y="8672878"/>
            <a:ext cx="1474932" cy="14053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13411952" y="11011081"/>
            <a:ext cx="1203920" cy="1455274"/>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6001906" y="11007481"/>
            <a:ext cx="1743924" cy="584090"/>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283892" y="6592655"/>
            <a:ext cx="1808124" cy="1398138"/>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8292858" y="5401490"/>
            <a:ext cx="805020" cy="811724"/>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052345" y="9681858"/>
            <a:ext cx="811958" cy="811724"/>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6226577" y="6592652"/>
            <a:ext cx="811958" cy="811724"/>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7392863" y="8117886"/>
            <a:ext cx="811958" cy="811724"/>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7038535" y="11028914"/>
            <a:ext cx="811958" cy="811724"/>
          </a:xfrm>
          <a:prstGeom prst="rect">
            <a:avLst/>
          </a:prstGeom>
        </p:spPr>
      </p:pic>
    </p:spTree>
    <p:extLst>
      <p:ext uri="{BB962C8B-B14F-4D97-AF65-F5344CB8AC3E}">
        <p14:creationId xmlns:p14="http://schemas.microsoft.com/office/powerpoint/2010/main" val="196864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3198838" y="10173891"/>
            <a:ext cx="18226820" cy="2731174"/>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19476806" y="3307450"/>
            <a:ext cx="4042352" cy="4660340"/>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358570" tIns="286856" rIns="358570" bIns="286856" rtlCol="0" anchor="ctr" anchorCtr="0">
            <a:noAutofit/>
          </a:bodyPr>
          <a:lstStyle/>
          <a:p>
            <a:r>
              <a:rPr lang="en-US" sz="3530">
                <a:solidFill>
                  <a:schemeClr val="tx1">
                    <a:lumMod val="65000"/>
                    <a:lumOff val="35000"/>
                  </a:schemeClr>
                </a:solidFill>
              </a:rPr>
              <a:t>Mix and match to create </a:t>
            </a:r>
            <a:br>
              <a:rPr lang="en-US" sz="3530">
                <a:solidFill>
                  <a:schemeClr val="tx1">
                    <a:lumMod val="65000"/>
                    <a:lumOff val="35000"/>
                  </a:schemeClr>
                </a:solidFill>
                <a:cs typeface="Segoe UI"/>
              </a:rPr>
            </a:br>
            <a:r>
              <a:rPr lang="en-US" sz="3530">
                <a:solidFill>
                  <a:schemeClr val="tx1">
                    <a:lumMod val="65000"/>
                    <a:lumOff val="35000"/>
                  </a:schemeClr>
                </a:solidFill>
              </a:rPr>
              <a:t>workflows with tools from Microsoft, open source or your favorite 3rd party tools</a:t>
            </a:r>
            <a:endParaRPr lang="en-US" sz="353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13333948" y="2950258"/>
            <a:ext cx="4888936" cy="486907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5425614" y="2835177"/>
            <a:ext cx="4975268" cy="496497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normAutofit fontScale="90000"/>
          </a:bodyPr>
          <a:lstStyle/>
          <a:p>
            <a:r>
              <a:rPr lang="en-US" dirty="0"/>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5551450" y="2988505"/>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945691" y="4301654"/>
            <a:ext cx="1878314" cy="2528744"/>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8553138" y="2667543"/>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5271470" y="5909973"/>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7814538" y="7017577"/>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9638206" y="5011227"/>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6349" y="3375719"/>
            <a:ext cx="562806" cy="594762"/>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896698" y="3006190"/>
            <a:ext cx="610996" cy="64293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70660" y="5306643"/>
            <a:ext cx="681556" cy="681358"/>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80912" y="7263060"/>
            <a:ext cx="796608" cy="796380"/>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5582889" y="6184450"/>
            <a:ext cx="705698" cy="721556"/>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13347038" y="2969393"/>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4774164" y="4320888"/>
            <a:ext cx="1848496" cy="2528744"/>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16367036" y="2629259"/>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13028776" y="5948377"/>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15609470" y="7036809"/>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17490162" y="5030459"/>
            <a:ext cx="1310952" cy="1311094"/>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4304906" y="11131607"/>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14546966" y="11131671"/>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6407520" y="11131737"/>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10436826" y="11131801"/>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12475410" y="11131863"/>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7851583" y="5321045"/>
            <a:ext cx="562806" cy="610818"/>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3728777" y="3270060"/>
            <a:ext cx="578870" cy="57870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16747295" y="2952146"/>
            <a:ext cx="578870" cy="594760"/>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3292559" y="6333378"/>
            <a:ext cx="769950" cy="581312"/>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5952993" y="7256912"/>
            <a:ext cx="628838" cy="894748"/>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1572828" y="3347572"/>
            <a:ext cx="3252028" cy="4660340"/>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358570" tIns="286856" rIns="358570" bIns="286856" rtlCol="0" anchor="ctr" anchorCtr="0">
            <a:noAutofit/>
          </a:bodyPr>
          <a:lstStyle/>
          <a:p>
            <a:r>
              <a:rPr lang="en-US" sz="3530" dirty="0">
                <a:solidFill>
                  <a:schemeClr val="tx1">
                    <a:lumMod val="65000"/>
                    <a:lumOff val="35000"/>
                  </a:schemeClr>
                </a:solidFill>
              </a:rPr>
              <a:t>Azure DevOps lets </a:t>
            </a:r>
            <a:br>
              <a:rPr lang="en-US" sz="3530" dirty="0">
                <a:solidFill>
                  <a:schemeClr val="tx1">
                    <a:lumMod val="65000"/>
                    <a:lumOff val="35000"/>
                  </a:schemeClr>
                </a:solidFill>
                <a:cs typeface="Segoe UI"/>
              </a:rPr>
            </a:br>
            <a:r>
              <a:rPr lang="en-US" sz="3530" dirty="0">
                <a:solidFill>
                  <a:schemeClr val="tx1">
                    <a:lumMod val="65000"/>
                    <a:lumOff val="35000"/>
                  </a:schemeClr>
                </a:solidFill>
              </a:rPr>
              <a:t>developers </a:t>
            </a:r>
            <a:br>
              <a:rPr lang="en-US" sz="3530" dirty="0">
                <a:solidFill>
                  <a:schemeClr val="tx1">
                    <a:lumMod val="65000"/>
                    <a:lumOff val="35000"/>
                  </a:schemeClr>
                </a:solidFill>
                <a:cs typeface="Segoe UI"/>
              </a:rPr>
            </a:br>
            <a:r>
              <a:rPr lang="en-US" sz="3530" dirty="0">
                <a:solidFill>
                  <a:schemeClr val="tx1">
                    <a:lumMod val="65000"/>
                    <a:lumOff val="35000"/>
                  </a:schemeClr>
                </a:solidFill>
              </a:rPr>
              <a:t>choose the tools that</a:t>
            </a:r>
            <a:r>
              <a:rPr lang="en-US" sz="3530" dirty="0">
                <a:solidFill>
                  <a:schemeClr val="tx1">
                    <a:lumMod val="65000"/>
                    <a:lumOff val="35000"/>
                  </a:schemeClr>
                </a:solidFill>
                <a:cs typeface="Segoe UI"/>
              </a:rPr>
              <a:t> </a:t>
            </a:r>
            <a:r>
              <a:rPr lang="en-US" sz="353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8380370" y="11131801"/>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16646018" y="11131737"/>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18657414" y="11131801"/>
            <a:ext cx="1102132" cy="1102334"/>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ctr" defTabSz="1828204" fontAlgn="base">
              <a:lnSpc>
                <a:spcPct val="90000"/>
              </a:lnSpc>
              <a:spcBef>
                <a:spcPct val="0"/>
              </a:spcBef>
              <a:spcAft>
                <a:spcPct val="0"/>
              </a:spcAft>
            </a:pPr>
            <a:endParaRPr lang="en-US" sz="4706"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4824855" y="9706518"/>
            <a:ext cx="14651950" cy="934744"/>
          </a:xfrm>
          <a:prstGeom prst="rect">
            <a:avLst/>
          </a:prstGeom>
          <a:solidFill>
            <a:schemeClr val="bg2">
              <a:lumMod val="20000"/>
              <a:lumOff val="80000"/>
            </a:schemeClr>
          </a:solidFill>
          <a:ln>
            <a:noFill/>
          </a:ln>
        </p:spPr>
        <p:style>
          <a:lnRef idx="3">
            <a:schemeClr val="lt1"/>
          </a:lnRef>
          <a:fillRef idx="1">
            <a:schemeClr val="accent3"/>
          </a:fillRef>
          <a:effectRef idx="1">
            <a:schemeClr val="accent3"/>
          </a:effectRef>
          <a:fontRef idx="minor">
            <a:schemeClr val="lt1"/>
          </a:fontRef>
        </p:style>
        <p:txBody>
          <a:bodyPr wrap="square" lIns="358570" tIns="286856" rIns="358570" bIns="286856" rtlCol="0" anchor="ctr" anchorCtr="0">
            <a:noAutofit/>
          </a:bodyPr>
          <a:lstStyle/>
          <a:p>
            <a:pPr algn="ctr"/>
            <a:r>
              <a:rPr lang="en-US" sz="3136" dirty="0">
                <a:solidFill>
                  <a:schemeClr val="tx1">
                    <a:lumMod val="65000"/>
                    <a:lumOff val="35000"/>
                  </a:schemeClr>
                </a:solidFill>
              </a:rPr>
              <a:t>Target any cloud, on-prem or both and deploy to the servers you need</a:t>
            </a:r>
            <a:endParaRPr lang="en-US" sz="3136"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10574191" y="11296777"/>
            <a:ext cx="872582" cy="74275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4321104" y="11347940"/>
            <a:ext cx="1111144" cy="550852"/>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6238727" y="11271302"/>
            <a:ext cx="1475658" cy="723392"/>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8165931" y="10952443"/>
            <a:ext cx="1523618" cy="1484910"/>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12212111" y="11051105"/>
            <a:ext cx="1638730" cy="1182674"/>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14800892" y="11402978"/>
            <a:ext cx="593152" cy="554656"/>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16852743" y="11307114"/>
            <a:ext cx="708262" cy="698512"/>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18887724" y="11271651"/>
            <a:ext cx="627500" cy="788866"/>
          </a:xfrm>
          <a:prstGeom prst="rect">
            <a:avLst/>
          </a:prstGeom>
        </p:spPr>
      </p:pic>
    </p:spTree>
    <p:extLst>
      <p:ext uri="{BB962C8B-B14F-4D97-AF65-F5344CB8AC3E}">
        <p14:creationId xmlns:p14="http://schemas.microsoft.com/office/powerpoint/2010/main" val="240573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defRPr b="1"/>
            </a:pPr>
            <a:endParaRPr/>
          </a:p>
          <a:p>
            <a:pPr marL="0" indent="0">
              <a:buSzTx/>
              <a:buFont typeface="Wingdings"/>
              <a:buNone/>
            </a:pPr>
            <a:r>
              <a:t>Cannot verify changes to an environment before executing</a:t>
            </a:r>
          </a:p>
          <a:p>
            <a:pPr marL="0" indent="0">
              <a:buSzTx/>
              <a:buFont typeface="Wingdings"/>
              <a:buNone/>
            </a:pPr>
            <a:endParaRPr/>
          </a:p>
          <a:p>
            <a:pPr marL="0" indent="0">
              <a:buSzTx/>
              <a:buFont typeface="Wingdings"/>
              <a:buNone/>
            </a:pPr>
            <a:r>
              <a:t>Failures can be difficult to trace</a:t>
            </a:r>
          </a:p>
          <a:p>
            <a:pPr marL="0" indent="0">
              <a:buSzTx/>
              <a:buFont typeface="Wingdings"/>
              <a:buNone/>
            </a:pPr>
            <a:endParaRPr/>
          </a:p>
          <a:p>
            <a:pPr marL="0" indent="0">
              <a:buSzTx/>
              <a:buFont typeface="Wingdings"/>
              <a:buNone/>
            </a:pPr>
            <a:r>
              <a:t>Deployments cannot cross resource groups (or subscriptions)</a:t>
            </a:r>
          </a:p>
          <a:p>
            <a:pPr marL="0" indent="0">
              <a:buSzTx/>
              <a:buFont typeface="Wingdings"/>
              <a:buNone/>
            </a:pPr>
            <a:endParaRPr/>
          </a:p>
          <a:p>
            <a:pPr marL="0" indent="0">
              <a:buSzTx/>
              <a:buFont typeface="Wingdings"/>
              <a:buNone/>
            </a:pPr>
            <a:r>
              <a:t>Custom tooling to create a full deployment</a:t>
            </a:r>
          </a:p>
        </p:txBody>
      </p:sp>
      <p:sp>
        <p:nvSpPr>
          <p:cNvPr id="1404" name="Title 2"/>
          <p:cNvSpPr txBox="1">
            <a:spLocks noGrp="1"/>
          </p:cNvSpPr>
          <p:nvPr>
            <p:ph type="title"/>
          </p:nvPr>
        </p:nvSpPr>
        <p:spPr>
          <a:xfrm>
            <a:off x="1451868" y="783573"/>
            <a:ext cx="21746798" cy="1784533"/>
          </a:xfrm>
          <a:prstGeom prst="rect">
            <a:avLst/>
          </a:prstGeom>
        </p:spPr>
        <p:txBody>
          <a:bodyPr/>
          <a:lstStyle>
            <a:lvl1pPr>
              <a:defRPr spc="-200"/>
            </a:lvl1pPr>
          </a:lstStyle>
          <a:p>
            <a:r>
              <a:t>ARM Templates Drawbacks</a:t>
            </a:r>
          </a:p>
        </p:txBody>
      </p:sp>
      <p:sp>
        <p:nvSpPr>
          <p:cNvPr id="1405"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3">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40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40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14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03">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140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4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1" build="p" animBg="1" advAuto="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1523407" y="650697"/>
            <a:ext cx="22672078" cy="1515828"/>
          </a:xfrm>
        </p:spPr>
        <p:txBody>
          <a:bodyPr/>
          <a:lstStyle/>
          <a:p>
            <a:r>
              <a:rPr lang="en-US" sz="6700" dirty="0">
                <a:solidFill>
                  <a:srgbClr val="000000"/>
                </a:solidFill>
              </a:rPr>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12993051" y="12482255"/>
            <a:ext cx="11121154" cy="352019"/>
          </a:xfrm>
          <a:prstGeom prst="rect">
            <a:avLst/>
          </a:prstGeom>
          <a:noFill/>
        </p:spPr>
        <p:txBody>
          <a:bodyPr wrap="square" rtlCol="0">
            <a:spAutoFit/>
          </a:bodyPr>
          <a:lstStyle/>
          <a:p>
            <a:pPr algn="r"/>
            <a:r>
              <a:rPr lang="en-GB" sz="2058" dirty="0">
                <a:solidFill>
                  <a:schemeClr val="accent6"/>
                </a:solidFill>
              </a:rPr>
              <a:t>Data: Internal Microsoft engineering system activity, August 2018</a:t>
            </a:r>
            <a:endParaRPr lang="en-US" sz="2058" dirty="0">
              <a:solidFill>
                <a:schemeClr val="accent6"/>
              </a:solidFill>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1442129" y="3872115"/>
            <a:ext cx="4002786" cy="4002786"/>
          </a:xfrm>
          <a:prstGeom prst="rect">
            <a:avLst/>
          </a:prstGeom>
          <a:solidFill>
            <a:schemeClr val="accent1">
              <a:lumMod val="75000"/>
            </a:schemeClr>
          </a:solidFill>
        </p:spPr>
        <p:txBody>
          <a:bodyPr wrap="square" lIns="176462" tIns="176462" bIns="176462" rtlCol="0" anchor="b">
            <a:noAutofit/>
          </a:bodyPr>
          <a:lstStyle/>
          <a:p>
            <a:r>
              <a:rPr lang="en-GB" sz="9410" dirty="0">
                <a:solidFill>
                  <a:schemeClr val="bg1"/>
                </a:solidFill>
              </a:rPr>
              <a:t>372k</a:t>
            </a:r>
          </a:p>
          <a:p>
            <a:r>
              <a:rPr lang="en-GB" sz="2744" dirty="0">
                <a:solidFill>
                  <a:schemeClr val="bg1"/>
                </a:solidFill>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1442127" y="8127735"/>
            <a:ext cx="4002786" cy="4002786"/>
          </a:xfrm>
          <a:prstGeom prst="rect">
            <a:avLst/>
          </a:prstGeom>
          <a:solidFill>
            <a:schemeClr val="accent5">
              <a:lumMod val="75000"/>
            </a:schemeClr>
          </a:solidFill>
        </p:spPr>
        <p:txBody>
          <a:bodyPr wrap="square" lIns="176462" tIns="176462" bIns="176462" rtlCol="0" anchor="b">
            <a:noAutofit/>
          </a:bodyPr>
          <a:lstStyle/>
          <a:p>
            <a:r>
              <a:rPr lang="en-GB" sz="9410" dirty="0">
                <a:solidFill>
                  <a:schemeClr val="bg1"/>
                </a:solidFill>
              </a:rPr>
              <a:t>2m </a:t>
            </a:r>
            <a:endParaRPr lang="en-GB" sz="2744" dirty="0">
              <a:solidFill>
                <a:schemeClr val="bg1"/>
              </a:solidFill>
            </a:endParaRPr>
          </a:p>
          <a:p>
            <a:r>
              <a:rPr lang="en-GB" sz="2744" dirty="0">
                <a:solidFill>
                  <a:schemeClr val="bg1"/>
                </a:solidFill>
              </a:rPr>
              <a:t>Git commits per month </a:t>
            </a:r>
          </a:p>
          <a:p>
            <a:endParaRPr lang="en-US" sz="2744" dirty="0">
              <a:solidFill>
                <a:schemeClr val="bg1"/>
              </a:solidFill>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14155336" y="3872115"/>
            <a:ext cx="9958872" cy="8307850"/>
          </a:xfrm>
          <a:prstGeom prst="rect">
            <a:avLst/>
          </a:prstGeom>
          <a:solidFill>
            <a:srgbClr val="0078D7"/>
          </a:solidFill>
        </p:spPr>
        <p:txBody>
          <a:bodyPr wrap="square" lIns="352924" tIns="352924" rIns="352924" bIns="352924" rtlCol="0" anchor="b">
            <a:noAutofit/>
          </a:bodyPr>
          <a:lstStyle/>
          <a:p>
            <a:r>
              <a:rPr lang="en-GB" sz="18822" dirty="0">
                <a:solidFill>
                  <a:schemeClr val="bg1"/>
                </a:solidFill>
              </a:rPr>
              <a:t>78,000</a:t>
            </a:r>
          </a:p>
          <a:p>
            <a:r>
              <a:rPr lang="en-GB" sz="3922" dirty="0">
                <a:solidFill>
                  <a:schemeClr val="bg1"/>
                </a:solidFill>
              </a:rPr>
              <a:t>Deployments per day</a:t>
            </a:r>
            <a:endParaRPr lang="en-US" sz="9410" dirty="0">
              <a:solidFill>
                <a:schemeClr val="bg1"/>
              </a:solidFill>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5679866" y="3870814"/>
            <a:ext cx="4002784" cy="4002784"/>
          </a:xfrm>
          <a:prstGeom prst="rect">
            <a:avLst/>
          </a:prstGeom>
          <a:solidFill>
            <a:schemeClr val="accent3">
              <a:lumMod val="50000"/>
            </a:schemeClr>
          </a:solidFill>
        </p:spPr>
        <p:txBody>
          <a:bodyPr wrap="square" lIns="176462" tIns="176462" bIns="176462" rtlCol="0" anchor="b">
            <a:noAutofit/>
          </a:bodyPr>
          <a:lstStyle/>
          <a:p>
            <a:r>
              <a:rPr lang="en-GB" sz="9410" dirty="0">
                <a:solidFill>
                  <a:schemeClr val="bg1"/>
                </a:solidFill>
              </a:rPr>
              <a:t>4.4m </a:t>
            </a:r>
            <a:endParaRPr lang="en-GB" sz="2744" dirty="0">
              <a:solidFill>
                <a:schemeClr val="bg1"/>
              </a:solidFill>
            </a:endParaRPr>
          </a:p>
          <a:p>
            <a:r>
              <a:rPr lang="en-GB" sz="2744" dirty="0">
                <a:solidFill>
                  <a:schemeClr val="bg1"/>
                </a:solidFill>
              </a:rPr>
              <a:t>Builds per month</a:t>
            </a:r>
          </a:p>
          <a:p>
            <a:r>
              <a:rPr lang="en-GB" sz="2744" dirty="0">
                <a:solidFill>
                  <a:schemeClr val="bg1"/>
                </a:solidFill>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5679867" y="8175885"/>
            <a:ext cx="3954634" cy="3954634"/>
          </a:xfrm>
          <a:prstGeom prst="rect">
            <a:avLst/>
          </a:prstGeom>
          <a:solidFill>
            <a:srgbClr val="00BCF2"/>
          </a:solidFill>
        </p:spPr>
        <p:txBody>
          <a:bodyPr wrap="square" lIns="176462" tIns="176462" bIns="176462" rtlCol="0" anchor="b">
            <a:noAutofit/>
          </a:bodyPr>
          <a:lstStyle/>
          <a:p>
            <a:r>
              <a:rPr lang="en-GB" sz="9410">
                <a:solidFill>
                  <a:schemeClr val="bg1"/>
                </a:solidFill>
              </a:rPr>
              <a:t>500m </a:t>
            </a:r>
            <a:r>
              <a:rPr lang="en-GB" sz="2744">
                <a:solidFill>
                  <a:schemeClr val="bg1"/>
                </a:solidFill>
              </a:rPr>
              <a:t>Test executions per day </a:t>
            </a:r>
          </a:p>
          <a:p>
            <a:endParaRPr lang="en-US" sz="2744">
              <a:solidFill>
                <a:schemeClr val="bg1"/>
              </a:solidFill>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9869453" y="8175884"/>
            <a:ext cx="4050930" cy="3954636"/>
          </a:xfrm>
          <a:prstGeom prst="rect">
            <a:avLst/>
          </a:prstGeom>
          <a:solidFill>
            <a:schemeClr val="accent4"/>
          </a:solidFill>
        </p:spPr>
        <p:txBody>
          <a:bodyPr wrap="square" lIns="176462" tIns="176462" bIns="176462" rtlCol="0" anchor="b">
            <a:noAutofit/>
          </a:bodyPr>
          <a:lstStyle/>
          <a:p>
            <a:r>
              <a:rPr lang="en-GB" sz="9410">
                <a:solidFill>
                  <a:schemeClr val="bg1"/>
                </a:solidFill>
              </a:rPr>
              <a:t>500k</a:t>
            </a:r>
          </a:p>
          <a:p>
            <a:r>
              <a:rPr lang="en-GB" sz="2744">
                <a:solidFill>
                  <a:schemeClr val="bg1"/>
                </a:solidFill>
              </a:rPr>
              <a:t>Work items updated per day</a:t>
            </a:r>
            <a:endParaRPr lang="en-US" sz="2744">
              <a:solidFill>
                <a:schemeClr val="bg1"/>
              </a:solidFill>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9917603" y="3870813"/>
            <a:ext cx="4002782" cy="4002782"/>
          </a:xfrm>
          <a:prstGeom prst="rect">
            <a:avLst/>
          </a:prstGeom>
          <a:solidFill>
            <a:schemeClr val="accent2"/>
          </a:solidFill>
        </p:spPr>
        <p:txBody>
          <a:bodyPr wrap="square" lIns="176462" tIns="176462" bIns="176462" rtlCol="0" anchor="b">
            <a:noAutofit/>
          </a:bodyPr>
          <a:lstStyle/>
          <a:p>
            <a:r>
              <a:rPr lang="en-GB" sz="9410">
                <a:solidFill>
                  <a:schemeClr val="bg1"/>
                </a:solidFill>
              </a:rPr>
              <a:t>5m</a:t>
            </a:r>
          </a:p>
          <a:p>
            <a:r>
              <a:rPr lang="en-GB" sz="2744">
                <a:solidFill>
                  <a:schemeClr val="bg1"/>
                </a:solidFill>
              </a:rPr>
              <a:t>Work items viewed per day</a:t>
            </a:r>
            <a:endParaRPr lang="en-US" sz="7058">
              <a:solidFill>
                <a:schemeClr val="bg1"/>
              </a:solidFill>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1381167" y="1871517"/>
            <a:ext cx="22672078" cy="537840"/>
          </a:xfrm>
          <a:prstGeom prst="rect">
            <a:avLst/>
          </a:prstGeom>
        </p:spPr>
        <p:txBody>
          <a:bodyPr wrap="square" lIns="0" rIns="0">
            <a:spAutoFit/>
          </a:bodyPr>
          <a:lstStyle/>
          <a:p>
            <a:r>
              <a:rPr lang="en-US" sz="3530" dirty="0">
                <a:cs typeface="Segoe UI Semilight" panose="020B0402040204020203" pitchFamily="34" charset="0"/>
              </a:rPr>
              <a:t>Azure DevOps is the toolchain of choice for Microsoft engineering with over 90,000 internal users</a:t>
            </a:r>
            <a:endParaRPr lang="en-US" sz="3530" dirty="0"/>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1442126" y="2487871"/>
            <a:ext cx="11000324" cy="840074"/>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83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28734">
                <a:buNone/>
                <a:defRPr/>
              </a:pPr>
              <a:r>
                <a:rPr lang="en-US" sz="3922" dirty="0">
                  <a:solidFill>
                    <a:schemeClr val="tx2"/>
                  </a:solidFill>
                  <a:latin typeface="Segoe UI Semibold" panose="020B0702040204020203" pitchFamily="34" charset="0"/>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27502" fontAlgn="base">
                <a:spcBef>
                  <a:spcPct val="0"/>
                </a:spcBef>
                <a:spcAft>
                  <a:spcPct val="0"/>
                </a:spcAft>
                <a:defRPr/>
              </a:pPr>
              <a:r>
                <a:rPr lang="en-US" sz="3922"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922" dirty="0">
                <a:ln w="19050">
                  <a:noFill/>
                </a:ln>
                <a:solidFill>
                  <a:schemeClr val="tx2"/>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96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325667" y="3938292"/>
            <a:ext cx="6420278" cy="1712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827152" fontAlgn="base">
              <a:spcBef>
                <a:spcPct val="0"/>
              </a:spcBef>
              <a:spcAft>
                <a:spcPts val="4706"/>
              </a:spcAft>
              <a:defRPr/>
            </a:pPr>
            <a:r>
              <a:rPr lang="en-US" sz="353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214904" y="700433"/>
            <a:ext cx="21031200" cy="2651126"/>
          </a:xfrm>
        </p:spPr>
        <p:txBody>
          <a:bodyPr/>
          <a:lstStyle/>
          <a:p>
            <a:r>
              <a:rPr lang="en-US" dirty="0"/>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1027817" y="1857927"/>
            <a:ext cx="11813946" cy="1122455"/>
          </a:xfrm>
          <a:prstGeom prst="rect">
            <a:avLst/>
          </a:prstGeom>
          <a:noFill/>
        </p:spPr>
        <p:txBody>
          <a:bodyPr wrap="square" lIns="358518" tIns="286814" rIns="358518" bIns="286814"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1863514">
              <a:defRPr/>
            </a:pPr>
            <a:r>
              <a:rPr lang="en-US" sz="3922" dirty="0">
                <a:solidFill>
                  <a:srgbClr val="5C4EE5"/>
                </a:soli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1357215" y="4000074"/>
            <a:ext cx="625074" cy="623376"/>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1357215" y="5818976"/>
            <a:ext cx="625074" cy="623376"/>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1357144" y="8152617"/>
            <a:ext cx="625072" cy="623378"/>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rgbClr val="505050"/>
                </a:solidFill>
                <a:latin typeface="Segoe UI Semilight"/>
              </a:endParaRPr>
            </a:p>
          </p:txBody>
        </p:sp>
      </p:grpSp>
      <p:sp>
        <p:nvSpPr>
          <p:cNvPr id="4" name="Rectangle 3"/>
          <p:cNvSpPr/>
          <p:nvPr/>
        </p:nvSpPr>
        <p:spPr>
          <a:xfrm>
            <a:off x="2325665" y="5734623"/>
            <a:ext cx="6605654" cy="1662238"/>
          </a:xfrm>
          <a:prstGeom prst="rect">
            <a:avLst/>
          </a:prstGeom>
        </p:spPr>
        <p:txBody>
          <a:bodyPr lIns="0" tIns="0" rIns="0" bIns="0">
            <a:noAutofit/>
          </a:bodyPr>
          <a:lstStyle/>
          <a:p>
            <a:pPr defTabSz="1827152" fontAlgn="base">
              <a:spcBef>
                <a:spcPct val="0"/>
              </a:spcBef>
              <a:spcAft>
                <a:spcPts val="4706"/>
              </a:spcAft>
              <a:defRPr/>
            </a:pPr>
            <a:r>
              <a:rPr lang="en-US" sz="353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2325669" y="8090797"/>
            <a:ext cx="5429618" cy="1698886"/>
          </a:xfrm>
          <a:prstGeom prst="rect">
            <a:avLst/>
          </a:prstGeom>
        </p:spPr>
        <p:txBody>
          <a:bodyPr lIns="0" tIns="0" rIns="0" bIns="0">
            <a:noAutofit/>
          </a:bodyPr>
          <a:lstStyle/>
          <a:p>
            <a:pPr defTabSz="1827152" fontAlgn="base">
              <a:spcBef>
                <a:spcPct val="0"/>
              </a:spcBef>
              <a:spcAft>
                <a:spcPts val="4706"/>
              </a:spcAft>
              <a:defRPr/>
            </a:pPr>
            <a:r>
              <a:rPr lang="en-US" sz="353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9013520" y="4176466"/>
            <a:ext cx="14450648" cy="8109612"/>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0620" y="9956975"/>
            <a:ext cx="7033980" cy="331791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5742230" y="1400272"/>
            <a:ext cx="18641772" cy="12314756"/>
          </a:xfrm>
          <a:prstGeom prst="rect">
            <a:avLst/>
          </a:prstGeom>
        </p:spPr>
      </p:pic>
    </p:spTree>
    <p:extLst>
      <p:ext uri="{BB962C8B-B14F-4D97-AF65-F5344CB8AC3E}">
        <p14:creationId xmlns:p14="http://schemas.microsoft.com/office/powerpoint/2010/main" val="92669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314492" y="586072"/>
            <a:ext cx="21031200" cy="2651126"/>
          </a:xfrm>
        </p:spPr>
        <p:txBody>
          <a:bodyPr/>
          <a:lstStyle/>
          <a:p>
            <a:r>
              <a:rPr lang="en-US" dirty="0"/>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1246894" y="1711931"/>
            <a:ext cx="19299420" cy="1122455"/>
          </a:xfrm>
          <a:prstGeom prst="rect">
            <a:avLst/>
          </a:prstGeom>
          <a:noFill/>
        </p:spPr>
        <p:txBody>
          <a:bodyPr wrap="square" lIns="358518" tIns="286814" rIns="358518" bIns="286814"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1863514">
              <a:defRPr/>
            </a:pPr>
            <a:r>
              <a:rPr lang="en-US" sz="3922" dirty="0">
                <a:solidFill>
                  <a:srgbClr val="5C4EE5"/>
                </a:soli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2215415" y="4253749"/>
            <a:ext cx="6420278" cy="1712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1246894" y="4253752"/>
            <a:ext cx="625072" cy="623378"/>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1246894" y="6430886"/>
            <a:ext cx="625072" cy="623378"/>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1246894" y="8521678"/>
            <a:ext cx="625072" cy="623378"/>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2215416" y="6408312"/>
            <a:ext cx="6385148" cy="1662238"/>
          </a:xfrm>
          <a:prstGeom prst="rect">
            <a:avLst/>
          </a:prstGeom>
        </p:spPr>
        <p:txBody>
          <a:bodyPr lIns="0" tIns="0" rIns="0" bIns="0">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2215417" y="8521678"/>
            <a:ext cx="5429618" cy="1698886"/>
          </a:xfrm>
          <a:prstGeom prst="rect">
            <a:avLst/>
          </a:prstGeom>
        </p:spPr>
        <p:txBody>
          <a:bodyPr lIns="0" tIns="0" rIns="0" bIns="0">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1314492" y="10999590"/>
            <a:ext cx="625072" cy="623378"/>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2283017" y="10999590"/>
            <a:ext cx="5429618" cy="1698886"/>
          </a:xfrm>
          <a:prstGeom prst="rect">
            <a:avLst/>
          </a:prstGeom>
        </p:spPr>
        <p:txBody>
          <a:bodyPr lIns="0" tIns="0" rIns="0" bIns="0">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9065966" y="4221861"/>
            <a:ext cx="14351976" cy="8119118"/>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742230" y="1400272"/>
            <a:ext cx="18641772" cy="12314756"/>
          </a:xfrm>
          <a:prstGeom prst="rect">
            <a:avLst/>
          </a:prstGeom>
        </p:spPr>
      </p:pic>
    </p:spTree>
    <p:extLst>
      <p:ext uri="{BB962C8B-B14F-4D97-AF65-F5344CB8AC3E}">
        <p14:creationId xmlns:p14="http://schemas.microsoft.com/office/powerpoint/2010/main" val="166849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1434027" y="601588"/>
            <a:ext cx="21031200" cy="2651126"/>
          </a:xfrm>
        </p:spPr>
        <p:txBody>
          <a:bodyPr/>
          <a:lstStyle/>
          <a:p>
            <a:r>
              <a:rPr lang="en-US" dirty="0"/>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1247240" y="1847439"/>
            <a:ext cx="18058218" cy="1122455"/>
          </a:xfrm>
          <a:prstGeom prst="rect">
            <a:avLst/>
          </a:prstGeom>
          <a:noFill/>
        </p:spPr>
        <p:txBody>
          <a:bodyPr wrap="square" lIns="358518" tIns="286814" rIns="358518" bIns="286814"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1863514">
              <a:defRPr/>
            </a:pPr>
            <a:r>
              <a:rPr lang="en-US" sz="3922" dirty="0">
                <a:solidFill>
                  <a:srgbClr val="5C4EE5"/>
                </a:solidFill>
              </a:rPr>
              <a:t>Azure Resource Manager, Automation &amp; 3</a:t>
            </a:r>
            <a:r>
              <a:rPr lang="en-US" sz="3922" baseline="30000" dirty="0">
                <a:solidFill>
                  <a:srgbClr val="5C4EE5"/>
                </a:solidFill>
              </a:rPr>
              <a:t>rd</a:t>
            </a:r>
            <a:r>
              <a:rPr lang="en-US" sz="3922" dirty="0">
                <a:solidFill>
                  <a:srgbClr val="5C4EE5"/>
                </a:solidFill>
              </a:rPr>
              <a:t> Party Integrations</a:t>
            </a:r>
          </a:p>
        </p:txBody>
      </p:sp>
      <p:sp>
        <p:nvSpPr>
          <p:cNvPr id="35" name="Rectangle 34"/>
          <p:cNvSpPr/>
          <p:nvPr/>
        </p:nvSpPr>
        <p:spPr bwMode="auto">
          <a:xfrm>
            <a:off x="2215415" y="4175866"/>
            <a:ext cx="6420278" cy="1712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Infrastructure as Code, </a:t>
            </a:r>
            <a:br>
              <a:rPr lang="en-US" sz="3530">
                <a:solidFill>
                  <a:schemeClr val="bg1"/>
                </a:solidFill>
                <a:latin typeface="Segoe UI Semilight" panose="020B0402040204020203" pitchFamily="34" charset="0"/>
                <a:ea typeface="Segoe UI Light" charset="0"/>
                <a:cs typeface="Segoe UI Semilight" panose="020B0402040204020203" pitchFamily="34" charset="0"/>
              </a:rPr>
            </a:br>
            <a:r>
              <a:rPr lang="en-US" sz="3530">
                <a:solidFill>
                  <a:schemeClr val="bg1"/>
                </a:soli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1247240" y="4175869"/>
            <a:ext cx="625072" cy="623378"/>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1247240" y="7159323"/>
            <a:ext cx="625072" cy="623378"/>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sp>
        <p:nvSpPr>
          <p:cNvPr id="48" name="Rectangle 47"/>
          <p:cNvSpPr/>
          <p:nvPr/>
        </p:nvSpPr>
        <p:spPr>
          <a:xfrm>
            <a:off x="2215412" y="7136751"/>
            <a:ext cx="6420280" cy="1662238"/>
          </a:xfrm>
          <a:prstGeom prst="rect">
            <a:avLst/>
          </a:prstGeom>
        </p:spPr>
        <p:txBody>
          <a:bodyPr lIns="0" tIns="0" rIns="0" bIns="0">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Support for 3</a:t>
            </a:r>
            <a:r>
              <a:rPr lang="en-US" sz="3530" baseline="30000">
                <a:solidFill>
                  <a:schemeClr val="bg1"/>
                </a:solidFill>
                <a:latin typeface="Segoe UI Semilight" panose="020B0402040204020203" pitchFamily="34" charset="0"/>
                <a:ea typeface="Segoe UI Light" charset="0"/>
                <a:cs typeface="Segoe UI Semilight" panose="020B0402040204020203" pitchFamily="34" charset="0"/>
              </a:rPr>
              <a:t>rd</a:t>
            </a:r>
            <a:r>
              <a:rPr lang="en-US" sz="3530">
                <a:solidFill>
                  <a:schemeClr val="bg1"/>
                </a:soli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sz="3530" err="1">
                <a:solidFill>
                  <a:schemeClr val="bg1"/>
                </a:solidFill>
                <a:latin typeface="Segoe UI Semilight" panose="020B0402040204020203" pitchFamily="34" charset="0"/>
                <a:ea typeface="Segoe UI Light" charset="0"/>
                <a:cs typeface="Segoe UI Semilight" panose="020B0402040204020203" pitchFamily="34" charset="0"/>
              </a:rPr>
              <a:t>SaltStack</a:t>
            </a:r>
            <a:endParaRPr lang="en-US" sz="3530">
              <a:solidFill>
                <a:schemeClr val="bg1"/>
              </a:soli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9057855" y="4088412"/>
            <a:ext cx="14406318" cy="8233548"/>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2215761" y="5847262"/>
            <a:ext cx="6420278" cy="1712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1827152" fontAlgn="base">
              <a:spcBef>
                <a:spcPct val="0"/>
              </a:spcBef>
              <a:spcAft>
                <a:spcPts val="4706"/>
              </a:spcAft>
              <a:defRPr/>
            </a:pPr>
            <a:r>
              <a:rPr lang="en-US" sz="3530">
                <a:solidFill>
                  <a:schemeClr val="bg1"/>
                </a:soli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1247586" y="5847265"/>
            <a:ext cx="625072" cy="623378"/>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3672">
                <a:solidFill>
                  <a:schemeClr val="bg1"/>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3672">
                <a:solidFill>
                  <a:schemeClr val="bg1"/>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6532819" y="10039121"/>
            <a:ext cx="1129086" cy="1393438"/>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4256911" y="10039123"/>
            <a:ext cx="1130818" cy="1130818"/>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1432780" y="12129696"/>
            <a:ext cx="1712268" cy="6018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1291760" y="10088475"/>
            <a:ext cx="2258836" cy="1033482"/>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4202914" y="11655836"/>
            <a:ext cx="2086540" cy="1075728"/>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5742230" y="1400272"/>
            <a:ext cx="18641772" cy="12314756"/>
          </a:xfrm>
          <a:prstGeom prst="rect">
            <a:avLst/>
          </a:prstGeom>
        </p:spPr>
      </p:pic>
      <p:sp>
        <p:nvSpPr>
          <p:cNvPr id="3" name="Rectangle 2">
            <a:extLst>
              <a:ext uri="{FF2B5EF4-FFF2-40B4-BE49-F238E27FC236}">
                <a16:creationId xmlns:a16="http://schemas.microsoft.com/office/drawing/2014/main" id="{D7457CCC-2F68-463D-AE32-83E78F7B5DB7}"/>
              </a:ext>
            </a:extLst>
          </p:cNvPr>
          <p:cNvSpPr/>
          <p:nvPr/>
        </p:nvSpPr>
        <p:spPr>
          <a:xfrm>
            <a:off x="11949627" y="6488668"/>
            <a:ext cx="492443" cy="1295932"/>
          </a:xfrm>
          <a:prstGeom prst="rect">
            <a:avLst/>
          </a:prstGeom>
        </p:spPr>
        <p:txBody>
          <a:bodyPr wrap="none">
            <a:spAutoFit/>
          </a:bodyPr>
          <a:lstStyle/>
          <a:p>
            <a:r>
              <a:rPr lang="es-ES" sz="9600" dirty="0">
                <a:latin typeface="Times New Roman" panose="02020603050405020304" pitchFamily="18" charset="0"/>
              </a:rPr>
              <a:t> </a:t>
            </a:r>
            <a:endParaRPr lang="en-US" sz="9600" dirty="0"/>
          </a:p>
        </p:txBody>
      </p:sp>
    </p:spTree>
    <p:extLst>
      <p:ext uri="{BB962C8B-B14F-4D97-AF65-F5344CB8AC3E}">
        <p14:creationId xmlns:p14="http://schemas.microsoft.com/office/powerpoint/2010/main" val="305492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414F-5505-47A7-9091-18E9D6870056}"/>
              </a:ext>
            </a:extLst>
          </p:cNvPr>
          <p:cNvSpPr>
            <a:spLocks noGrp="1"/>
          </p:cNvSpPr>
          <p:nvPr>
            <p:ph type="title"/>
          </p:nvPr>
        </p:nvSpPr>
        <p:spPr>
          <a:xfrm>
            <a:off x="1176526" y="914401"/>
            <a:ext cx="22037040" cy="861774"/>
          </a:xfrm>
        </p:spPr>
        <p:txBody>
          <a:bodyPr>
            <a:normAutofit fontScale="90000"/>
          </a:bodyPr>
          <a:lstStyle/>
          <a:p>
            <a:r>
              <a:rPr lang="en-US" dirty="0"/>
              <a:t>Azure DevOps Pipelines/Projects</a:t>
            </a:r>
          </a:p>
        </p:txBody>
      </p:sp>
      <p:pic>
        <p:nvPicPr>
          <p:cNvPr id="4" name="Picture 4" descr="A screenshot of a cell phone&#10;&#10;Description generated with very high confidence">
            <a:extLst>
              <a:ext uri="{FF2B5EF4-FFF2-40B4-BE49-F238E27FC236}">
                <a16:creationId xmlns:a16="http://schemas.microsoft.com/office/drawing/2014/main" id="{8A0E2BF5-636D-42B3-930B-069477D184C7}"/>
              </a:ext>
            </a:extLst>
          </p:cNvPr>
          <p:cNvPicPr>
            <a:picLocks noChangeAspect="1"/>
          </p:cNvPicPr>
          <p:nvPr/>
        </p:nvPicPr>
        <p:blipFill>
          <a:blip r:embed="rId2"/>
          <a:stretch>
            <a:fillRect/>
          </a:stretch>
        </p:blipFill>
        <p:spPr>
          <a:xfrm>
            <a:off x="1043710" y="2653761"/>
            <a:ext cx="8091056" cy="7658574"/>
          </a:xfrm>
          <a:prstGeom prst="rect">
            <a:avLst/>
          </a:prstGeom>
        </p:spPr>
      </p:pic>
      <p:sp>
        <p:nvSpPr>
          <p:cNvPr id="6" name="TextBox 5">
            <a:extLst>
              <a:ext uri="{FF2B5EF4-FFF2-40B4-BE49-F238E27FC236}">
                <a16:creationId xmlns:a16="http://schemas.microsoft.com/office/drawing/2014/main" id="{97FA384D-1D14-490C-9B9B-A6D7AEF04627}"/>
              </a:ext>
            </a:extLst>
          </p:cNvPr>
          <p:cNvSpPr txBox="1"/>
          <p:nvPr/>
        </p:nvSpPr>
        <p:spPr>
          <a:xfrm>
            <a:off x="10021455" y="3189045"/>
            <a:ext cx="13725234" cy="26027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685800" indent="-685800">
              <a:buFont typeface="Arial"/>
              <a:buChar char="•"/>
            </a:pPr>
            <a:r>
              <a:rPr lang="en-US" sz="4000" b="0" dirty="0">
                <a:gradFill>
                  <a:gsLst>
                    <a:gs pos="2917">
                      <a:schemeClr val="tx1"/>
                    </a:gs>
                    <a:gs pos="30000">
                      <a:schemeClr val="tx1"/>
                    </a:gs>
                  </a:gsLst>
                  <a:lin ang="5400000" scaled="0"/>
                </a:gradFill>
                <a:cs typeface="Segoe UI"/>
              </a:rPr>
              <a:t>Simplest possible process is a release pipeline that runs init, plan, apply</a:t>
            </a:r>
          </a:p>
          <a:p>
            <a:pPr marL="685800" indent="-685800">
              <a:buFont typeface="Arial"/>
              <a:buChar char="•"/>
            </a:pPr>
            <a:r>
              <a:rPr lang="en-US" sz="4000" b="0" dirty="0">
                <a:gradFill>
                  <a:gsLst>
                    <a:gs pos="2917">
                      <a:schemeClr val="tx1"/>
                    </a:gs>
                    <a:gs pos="30000">
                      <a:schemeClr val="tx1"/>
                    </a:gs>
                  </a:gsLst>
                  <a:lin ang="5400000" scaled="0"/>
                </a:gradFill>
                <a:cs typeface="Segoe UI"/>
              </a:rPr>
              <a:t>Recommended approach is to run plan in the build pipeline</a:t>
            </a:r>
          </a:p>
          <a:p>
            <a:pPr marL="1598930" lvl="1" indent="-685800">
              <a:buFont typeface="Arial"/>
              <a:buChar char="•"/>
            </a:pPr>
            <a:r>
              <a:rPr lang="en-US" sz="4000" b="0" dirty="0">
                <a:gradFill>
                  <a:gsLst>
                    <a:gs pos="2917">
                      <a:schemeClr val="tx1"/>
                    </a:gs>
                    <a:gs pos="30000">
                      <a:schemeClr val="tx1"/>
                    </a:gs>
                  </a:gsLst>
                  <a:lin ang="5400000" scaled="0"/>
                </a:gradFill>
                <a:cs typeface="Segoe UI"/>
              </a:rPr>
              <a:t>Allows saving the plan artifact for review before an approval step in the release plan that runs terraform apply</a:t>
            </a:r>
          </a:p>
        </p:txBody>
      </p:sp>
      <p:pic>
        <p:nvPicPr>
          <p:cNvPr id="7" name="Picture 7" descr="A screenshot of a cell phone&#10;&#10;Description generated with very high confidence">
            <a:extLst>
              <a:ext uri="{FF2B5EF4-FFF2-40B4-BE49-F238E27FC236}">
                <a16:creationId xmlns:a16="http://schemas.microsoft.com/office/drawing/2014/main" id="{2E377641-F281-49CC-A8D7-92A00C25D238}"/>
              </a:ext>
            </a:extLst>
          </p:cNvPr>
          <p:cNvPicPr>
            <a:picLocks noChangeAspect="1"/>
          </p:cNvPicPr>
          <p:nvPr/>
        </p:nvPicPr>
        <p:blipFill>
          <a:blip r:embed="rId3"/>
          <a:stretch>
            <a:fillRect/>
          </a:stretch>
        </p:blipFill>
        <p:spPr>
          <a:xfrm>
            <a:off x="9929093" y="7647244"/>
            <a:ext cx="13900726" cy="3205948"/>
          </a:xfrm>
          <a:prstGeom prst="rect">
            <a:avLst/>
          </a:prstGeom>
        </p:spPr>
      </p:pic>
    </p:spTree>
    <p:extLst>
      <p:ext uri="{BB962C8B-B14F-4D97-AF65-F5344CB8AC3E}">
        <p14:creationId xmlns:p14="http://schemas.microsoft.com/office/powerpoint/2010/main" val="27114588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9" name="Text Placeholder 1"/>
          <p:cNvSpPr txBox="1">
            <a:spLocks noGrp="1"/>
          </p:cNvSpPr>
          <p:nvPr>
            <p:ph type="body" idx="1"/>
          </p:nvPr>
        </p:nvSpPr>
        <p:spPr>
          <a:xfrm>
            <a:off x="1453185" y="3349718"/>
            <a:ext cx="21745482" cy="9241294"/>
          </a:xfrm>
          <a:prstGeom prst="rect">
            <a:avLst/>
          </a:prstGeom>
        </p:spPr>
        <p:txBody>
          <a:bodyPr/>
          <a:lstStyle/>
          <a:p>
            <a:pPr marL="0" indent="0">
              <a:lnSpc>
                <a:spcPct val="81000"/>
              </a:lnSpc>
              <a:buSzTx/>
              <a:buFont typeface="Wingdings"/>
              <a:buNone/>
            </a:pPr>
            <a:endParaRPr/>
          </a:p>
          <a:p>
            <a:pPr marL="0" indent="0">
              <a:lnSpc>
                <a:spcPct val="81000"/>
              </a:lnSpc>
              <a:buSzTx/>
              <a:buFont typeface="Wingdings"/>
              <a:buNone/>
            </a:pPr>
            <a:r>
              <a:t>Enables organizations to adopt an Infrastructure as Code</a:t>
            </a:r>
          </a:p>
          <a:p>
            <a:pPr marL="0" indent="0">
              <a:lnSpc>
                <a:spcPct val="81000"/>
              </a:lnSpc>
              <a:buSzTx/>
              <a:buFont typeface="Wingdings"/>
              <a:buNone/>
            </a:pPr>
            <a:endParaRPr/>
          </a:p>
          <a:p>
            <a:pPr marL="0" indent="0">
              <a:lnSpc>
                <a:spcPct val="81000"/>
              </a:lnSpc>
              <a:buSzTx/>
              <a:buFont typeface="Wingdings"/>
              <a:buNone/>
            </a:pPr>
            <a:r>
              <a:t>Import existing Infrastructure</a:t>
            </a:r>
          </a:p>
          <a:p>
            <a:pPr marL="0" indent="0">
              <a:lnSpc>
                <a:spcPct val="81000"/>
              </a:lnSpc>
              <a:buSzTx/>
              <a:buFont typeface="Wingdings"/>
              <a:buNone/>
            </a:pPr>
            <a:endParaRPr/>
          </a:p>
          <a:p>
            <a:pPr marL="0" indent="0">
              <a:lnSpc>
                <a:spcPct val="81000"/>
              </a:lnSpc>
              <a:buSzTx/>
              <a:buFont typeface="Wingdings"/>
              <a:buNone/>
            </a:pPr>
            <a:r>
              <a:t>Support for Linux and Windows Virtual Machines</a:t>
            </a:r>
          </a:p>
          <a:p>
            <a:pPr marL="0" indent="0">
              <a:lnSpc>
                <a:spcPct val="81000"/>
              </a:lnSpc>
              <a:buSzTx/>
              <a:buFont typeface="Wingdings"/>
              <a:buNone/>
            </a:pPr>
            <a:endParaRPr/>
          </a:p>
          <a:p>
            <a:pPr marL="0" indent="0">
              <a:lnSpc>
                <a:spcPct val="81000"/>
              </a:lnSpc>
              <a:buSzTx/>
              <a:buFont typeface="Wingdings"/>
              <a:buNone/>
            </a:pPr>
            <a:r>
              <a:t>Separate planning and execution phases</a:t>
            </a:r>
          </a:p>
          <a:p>
            <a:pPr marL="0" indent="0">
              <a:lnSpc>
                <a:spcPct val="81000"/>
              </a:lnSpc>
              <a:buSzTx/>
              <a:buFont typeface="Wingdings"/>
              <a:buNone/>
            </a:pPr>
            <a:endParaRPr/>
          </a:p>
          <a:p>
            <a:pPr marL="0" indent="0">
              <a:lnSpc>
                <a:spcPct val="81000"/>
              </a:lnSpc>
              <a:buSzTx/>
              <a:buFont typeface="Wingdings"/>
              <a:buNone/>
            </a:pPr>
            <a:r>
              <a:t>Represents entire infrastructure and supporting services with a common language</a:t>
            </a:r>
          </a:p>
        </p:txBody>
      </p:sp>
      <p:sp>
        <p:nvSpPr>
          <p:cNvPr id="1410" name="Title 2"/>
          <p:cNvSpPr txBox="1">
            <a:spLocks noGrp="1"/>
          </p:cNvSpPr>
          <p:nvPr>
            <p:ph type="title"/>
          </p:nvPr>
        </p:nvSpPr>
        <p:spPr>
          <a:xfrm>
            <a:off x="1451868" y="783573"/>
            <a:ext cx="21746798" cy="1784533"/>
          </a:xfrm>
          <a:prstGeom prst="rect">
            <a:avLst/>
          </a:prstGeom>
        </p:spPr>
        <p:txBody>
          <a:bodyPr/>
          <a:lstStyle>
            <a:lvl1pPr>
              <a:defRPr spc="-200"/>
            </a:lvl1pPr>
          </a:lstStyle>
          <a:p>
            <a:r>
              <a:t>Why Terraform?</a:t>
            </a:r>
          </a:p>
        </p:txBody>
      </p:sp>
      <p:sp>
        <p:nvSpPr>
          <p:cNvPr id="1411"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09">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409">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1" nodeType="clickEffect">
                                  <p:stCondLst>
                                    <p:cond delay="0"/>
                                  </p:stCondLst>
                                  <p:iterate>
                                    <p:tmAbs val="0"/>
                                  </p:iterate>
                                  <p:childTnLst>
                                    <p:set>
                                      <p:cBhvr>
                                        <p:cTn id="13" fill="hold"/>
                                        <p:tgtEl>
                                          <p:spTgt spid="1409">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140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409">
                                            <p:txEl>
                                              <p:pRg st="5" end="5"/>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1" nodeType="afterEffect">
                                  <p:stCondLst>
                                    <p:cond delay="0"/>
                                  </p:stCondLst>
                                  <p:iterate>
                                    <p:tmAbs val="0"/>
                                  </p:iterate>
                                  <p:childTnLst>
                                    <p:set>
                                      <p:cBhvr>
                                        <p:cTn id="23" fill="hold"/>
                                        <p:tgtEl>
                                          <p:spTgt spid="1409">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iterate>
                                    <p:tmAbs val="0"/>
                                  </p:iterate>
                                  <p:childTnLst>
                                    <p:set>
                                      <p:cBhvr>
                                        <p:cTn id="27" fill="hold"/>
                                        <p:tgtEl>
                                          <p:spTgt spid="1409">
                                            <p:txEl>
                                              <p:pRg st="7" end="7"/>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1" nodeType="afterEffect">
                                  <p:stCondLst>
                                    <p:cond delay="0"/>
                                  </p:stCondLst>
                                  <p:iterate>
                                    <p:tmAbs val="0"/>
                                  </p:iterate>
                                  <p:childTnLst>
                                    <p:set>
                                      <p:cBhvr>
                                        <p:cTn id="30" fill="hold"/>
                                        <p:tgtEl>
                                          <p:spTgt spid="140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iterate>
                                    <p:tmAbs val="0"/>
                                  </p:iterate>
                                  <p:childTnLst>
                                    <p:set>
                                      <p:cBhvr>
                                        <p:cTn id="34" fill="hold"/>
                                        <p:tgtEl>
                                          <p:spTgt spid="140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9" grpId="1" build="p"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5" name="Picture 5" descr="Picture 5"/>
          <p:cNvPicPr>
            <a:picLocks noChangeAspect="1"/>
          </p:cNvPicPr>
          <p:nvPr/>
        </p:nvPicPr>
        <p:blipFill>
          <a:blip r:embed="rId3"/>
          <a:stretch>
            <a:fillRect/>
          </a:stretch>
        </p:blipFill>
        <p:spPr>
          <a:xfrm>
            <a:off x="12860594" y="4260984"/>
            <a:ext cx="9949138" cy="7418762"/>
          </a:xfrm>
          <a:prstGeom prst="rect">
            <a:avLst/>
          </a:prstGeom>
          <a:ln w="38100" cap="sq">
            <a:solidFill>
              <a:srgbClr val="000000"/>
            </a:solidFill>
            <a:miter/>
          </a:ln>
          <a:effectLst>
            <a:outerShdw blurRad="50800" dist="38100" dir="2700000" rotWithShape="0">
              <a:srgbClr val="000000">
                <a:alpha val="43000"/>
              </a:srgbClr>
            </a:outerShdw>
          </a:effectLst>
        </p:spPr>
      </p:pic>
      <p:sp>
        <p:nvSpPr>
          <p:cNvPr id="1416" name="Text Placeholder 1"/>
          <p:cNvSpPr txBox="1">
            <a:spLocks noGrp="1"/>
          </p:cNvSpPr>
          <p:nvPr>
            <p:ph type="body" sz="half" idx="1"/>
          </p:nvPr>
        </p:nvSpPr>
        <p:spPr>
          <a:xfrm>
            <a:off x="1453186" y="3349718"/>
            <a:ext cx="10522506" cy="9241294"/>
          </a:xfrm>
          <a:prstGeom prst="rect">
            <a:avLst/>
          </a:prstGeom>
        </p:spPr>
        <p:txBody>
          <a:bodyPr/>
          <a:lstStyle/>
          <a:p>
            <a:pPr marL="0" indent="0">
              <a:buSzTx/>
              <a:buFont typeface="Wingdings"/>
              <a:buNone/>
            </a:pPr>
            <a:r>
              <a:rPr dirty="0"/>
              <a:t>Microsoft Investing in Terraform</a:t>
            </a:r>
          </a:p>
          <a:p>
            <a:pPr marL="0" indent="0">
              <a:buSzTx/>
              <a:buFont typeface="Wingdings"/>
              <a:buNone/>
            </a:pPr>
            <a:endParaRPr dirty="0"/>
          </a:p>
          <a:p>
            <a:pPr marL="0" indent="0">
              <a:buSzTx/>
              <a:buFont typeface="Wingdings"/>
              <a:buNone/>
            </a:pPr>
            <a:r>
              <a:rPr dirty="0"/>
              <a:t>Azure Container Instance</a:t>
            </a:r>
          </a:p>
          <a:p>
            <a:pPr marL="0" indent="0">
              <a:buSzTx/>
              <a:buFont typeface="Wingdings"/>
              <a:buNone/>
            </a:pPr>
            <a:endParaRPr dirty="0"/>
          </a:p>
          <a:p>
            <a:pPr marL="0" indent="0">
              <a:buSzTx/>
              <a:buFont typeface="Wingdings"/>
              <a:buNone/>
            </a:pPr>
            <a:r>
              <a:rPr dirty="0"/>
              <a:t>Azure Kubernetes Service</a:t>
            </a:r>
          </a:p>
          <a:p>
            <a:pPr marL="0" indent="0">
              <a:buSzTx/>
              <a:buFont typeface="Wingdings"/>
              <a:buNone/>
            </a:pPr>
            <a:endParaRPr dirty="0"/>
          </a:p>
          <a:p>
            <a:pPr marL="0" indent="0">
              <a:buSzTx/>
              <a:buFont typeface="Wingdings"/>
              <a:buNone/>
            </a:pPr>
            <a:r>
              <a:rPr u="sng" dirty="0">
                <a:solidFill>
                  <a:srgbClr val="0000FF"/>
                </a:solidFill>
                <a:uFill>
                  <a:solidFill>
                    <a:srgbClr val="0000FF"/>
                  </a:solidFill>
                </a:uFill>
                <a:hlinkClick r:id="rId4"/>
              </a:rPr>
              <a:t>https://aka.ms/terraform</a:t>
            </a:r>
          </a:p>
          <a:p>
            <a:pPr marL="0" indent="0">
              <a:buSzTx/>
              <a:buFont typeface="Wingdings"/>
              <a:buNone/>
            </a:pPr>
            <a:endParaRPr u="sng" dirty="0">
              <a:solidFill>
                <a:srgbClr val="0000FF"/>
              </a:solidFill>
              <a:uFill>
                <a:solidFill>
                  <a:srgbClr val="0000FF"/>
                </a:solidFill>
              </a:uFill>
              <a:hlinkClick r:id="rId4"/>
            </a:endParaRPr>
          </a:p>
          <a:p>
            <a:pPr marL="0" indent="0">
              <a:buSzTx/>
              <a:buFont typeface="Wingdings"/>
              <a:buNone/>
            </a:pPr>
            <a:r>
              <a:rPr u="sng" dirty="0">
                <a:solidFill>
                  <a:srgbClr val="0000FF"/>
                </a:solidFill>
                <a:uFill>
                  <a:solidFill>
                    <a:srgbClr val="0000FF"/>
                  </a:solidFill>
                </a:uFill>
                <a:hlinkClick r:id="rId5"/>
              </a:rPr>
              <a:t>https://aka.ms/terraformdocs</a:t>
            </a:r>
          </a:p>
        </p:txBody>
      </p:sp>
      <p:sp>
        <p:nvSpPr>
          <p:cNvPr id="1417" name="Title 2"/>
          <p:cNvSpPr txBox="1">
            <a:spLocks noGrp="1"/>
          </p:cNvSpPr>
          <p:nvPr>
            <p:ph type="title"/>
          </p:nvPr>
        </p:nvSpPr>
        <p:spPr>
          <a:xfrm>
            <a:off x="1451868" y="783573"/>
            <a:ext cx="21746798" cy="1784533"/>
          </a:xfrm>
          <a:prstGeom prst="rect">
            <a:avLst/>
          </a:prstGeom>
        </p:spPr>
        <p:txBody>
          <a:bodyPr/>
          <a:lstStyle>
            <a:lvl1pPr>
              <a:defRPr spc="-200"/>
            </a:lvl1pPr>
          </a:lstStyle>
          <a:p>
            <a:r>
              <a:t>Microsoft &lt;3 Terraform</a:t>
            </a:r>
          </a:p>
        </p:txBody>
      </p:sp>
      <p:sp>
        <p:nvSpPr>
          <p:cNvPr id="1418" name="Text Placeholder 3"/>
          <p:cNvSpPr>
            <a:spLocks noGrp="1"/>
          </p:cNvSpPr>
          <p:nvPr>
            <p:ph type="body" idx="13"/>
          </p:nvPr>
        </p:nvSpPr>
        <p:spPr>
          <a:xfrm>
            <a:off x="8849032" y="12882564"/>
            <a:ext cx="13442645" cy="49006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1682495">
              <a:spcBef>
                <a:spcPts val="1700"/>
              </a:spcBef>
              <a:buClrTx/>
              <a:buSzTx/>
              <a:buNone/>
              <a:defRPr sz="1656">
                <a:solidFill>
                  <a:schemeClr val="accent2"/>
                </a:solidFill>
              </a:defRPr>
            </a:lvl1pPr>
          </a:lstStyle>
          <a:p>
            <a:r>
              <a:t>https://azure.microsoft.com/en-us/blog/investing-deeply-in-terraform-on-azure/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6">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416">
                                            <p:txEl>
                                              <p:pRg st="3" end="3"/>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1416">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1416">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416">
                                            <p:txEl>
                                              <p:pRg st="6" end="6"/>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1" nodeType="afterEffect">
                                  <p:stCondLst>
                                    <p:cond delay="0"/>
                                  </p:stCondLst>
                                  <p:iterate>
                                    <p:tmAbs val="0"/>
                                  </p:iterate>
                                  <p:childTnLst>
                                    <p:set>
                                      <p:cBhvr>
                                        <p:cTn id="22" fill="hold"/>
                                        <p:tgtEl>
                                          <p:spTgt spid="1416">
                                            <p:txEl>
                                              <p:pRg st="7" end="7"/>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1" nodeType="afterEffect">
                                  <p:stCondLst>
                                    <p:cond delay="0"/>
                                  </p:stCondLst>
                                  <p:iterate>
                                    <p:tmAbs val="0"/>
                                  </p:iterate>
                                  <p:childTnLst>
                                    <p:set>
                                      <p:cBhvr>
                                        <p:cTn id="25" fill="hold"/>
                                        <p:tgtEl>
                                          <p:spTgt spid="14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6" grpId="1" build="p" bldLvl="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itle 17"/>
          <p:cNvSpPr txBox="1">
            <a:spLocks noGrp="1"/>
          </p:cNvSpPr>
          <p:nvPr>
            <p:ph type="title"/>
          </p:nvPr>
        </p:nvSpPr>
        <p:spPr>
          <a:xfrm>
            <a:off x="1451868" y="783573"/>
            <a:ext cx="21746798" cy="1784533"/>
          </a:xfrm>
          <a:prstGeom prst="rect">
            <a:avLst/>
          </a:prstGeom>
        </p:spPr>
        <p:txBody>
          <a:bodyPr/>
          <a:lstStyle>
            <a:lvl1pPr>
              <a:defRPr spc="-200"/>
            </a:lvl1pPr>
          </a:lstStyle>
          <a:p>
            <a:r>
              <a:rPr dirty="0"/>
              <a:t>&lt;</a:t>
            </a:r>
            <a:r>
              <a:rPr lang="en-US" dirty="0"/>
              <a:t>Laura Nicolas</a:t>
            </a:r>
            <a:r>
              <a:rPr dirty="0"/>
              <a:t>&gt; - &lt;</a:t>
            </a:r>
            <a:r>
              <a:rPr lang="en-US" dirty="0"/>
              <a:t>Microsoft</a:t>
            </a:r>
            <a:r>
              <a:rPr dirty="0"/>
              <a:t>&gt;</a:t>
            </a:r>
          </a:p>
        </p:txBody>
      </p:sp>
      <p:sp>
        <p:nvSpPr>
          <p:cNvPr id="705" name="Text Placeholder 2"/>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
        <p:nvSpPr>
          <p:cNvPr id="4" name="Title 17">
            <a:extLst>
              <a:ext uri="{FF2B5EF4-FFF2-40B4-BE49-F238E27FC236}">
                <a16:creationId xmlns:a16="http://schemas.microsoft.com/office/drawing/2014/main" id="{680C15C0-3829-C149-9F4C-DF0FD6871E5D}"/>
              </a:ext>
            </a:extLst>
          </p:cNvPr>
          <p:cNvSpPr txBox="1">
            <a:spLocks/>
          </p:cNvSpPr>
          <p:nvPr/>
        </p:nvSpPr>
        <p:spPr>
          <a:xfrm>
            <a:off x="1318601" y="2568106"/>
            <a:ext cx="21746798" cy="1784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normAutofit/>
          </a:bodyPr>
          <a:lstStyle>
            <a:lvl1pPr marL="0" marR="0" indent="0" algn="l" defTabSz="1828800" rtl="0" latinLnBrk="0">
              <a:lnSpc>
                <a:spcPct val="100000"/>
              </a:lnSpc>
              <a:spcBef>
                <a:spcPts val="1800"/>
              </a:spcBef>
              <a:spcAft>
                <a:spcPts val="0"/>
              </a:spcAft>
              <a:buClrTx/>
              <a:buSzTx/>
              <a:buFontTx/>
              <a:buNone/>
              <a:tabLst/>
              <a:defRPr sz="7400" b="1" i="0" u="none" strike="noStrike" cap="none" spc="-200" baseline="0">
                <a:ln>
                  <a:noFill/>
                </a:ln>
                <a:solidFill>
                  <a:srgbClr val="000000"/>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hangingPunct="1"/>
            <a:r>
              <a:rPr lang="en-US"/>
              <a:t>&lt;Philippe Zenhaeusern&gt; - &lt;Microsoft&gt;</a:t>
            </a:r>
            <a:endParaRPr 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 name="Text Placeholder 1"/>
          <p:cNvSpPr txBox="1">
            <a:spLocks noGrp="1"/>
          </p:cNvSpPr>
          <p:nvPr>
            <p:ph type="body" idx="1"/>
          </p:nvPr>
        </p:nvSpPr>
        <p:spPr>
          <a:xfrm>
            <a:off x="1453185" y="3349718"/>
            <a:ext cx="21745482" cy="9241294"/>
          </a:xfrm>
          <a:prstGeom prst="rect">
            <a:avLst/>
          </a:prstGeom>
        </p:spPr>
        <p:txBody>
          <a:bodyPr/>
          <a:lstStyle>
            <a:lvl1pPr marL="0" indent="0">
              <a:buSzTx/>
              <a:buFont typeface="Wingdings"/>
              <a:buNone/>
            </a:lvl1pPr>
          </a:lstStyle>
          <a:p>
            <a:r>
              <a:t>Azure Cloud Shell Integration</a:t>
            </a:r>
          </a:p>
        </p:txBody>
      </p:sp>
      <p:sp>
        <p:nvSpPr>
          <p:cNvPr id="1423" name="Title 2"/>
          <p:cNvSpPr txBox="1">
            <a:spLocks noGrp="1"/>
          </p:cNvSpPr>
          <p:nvPr>
            <p:ph type="title"/>
          </p:nvPr>
        </p:nvSpPr>
        <p:spPr>
          <a:xfrm>
            <a:off x="1451868" y="783573"/>
            <a:ext cx="21746798" cy="1784533"/>
          </a:xfrm>
          <a:prstGeom prst="rect">
            <a:avLst/>
          </a:prstGeom>
        </p:spPr>
        <p:txBody>
          <a:bodyPr/>
          <a:lstStyle>
            <a:lvl1pPr>
              <a:defRPr spc="-200"/>
            </a:lvl1pPr>
          </a:lstStyle>
          <a:p>
            <a:r>
              <a:t>Microsoft &lt;3 Terraform</a:t>
            </a:r>
          </a:p>
        </p:txBody>
      </p:sp>
      <p:sp>
        <p:nvSpPr>
          <p:cNvPr id="1424"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https://docs.microsoft.com/en-us/azure/terraform/terraform-cloud-shell</a:t>
            </a:r>
          </a:p>
        </p:txBody>
      </p:sp>
      <p:pic>
        <p:nvPicPr>
          <p:cNvPr id="1425" name="Picture 5" descr="Picture 5"/>
          <p:cNvPicPr>
            <a:picLocks noChangeAspect="1"/>
          </p:cNvPicPr>
          <p:nvPr/>
        </p:nvPicPr>
        <p:blipFill>
          <a:blip r:embed="rId3"/>
          <a:stretch>
            <a:fillRect/>
          </a:stretch>
        </p:blipFill>
        <p:spPr>
          <a:xfrm>
            <a:off x="10884933" y="3569110"/>
            <a:ext cx="11406744" cy="902190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9" name="Text Placeholder 1"/>
          <p:cNvSpPr txBox="1">
            <a:spLocks noGrp="1"/>
          </p:cNvSpPr>
          <p:nvPr>
            <p:ph type="body" idx="1"/>
          </p:nvPr>
        </p:nvSpPr>
        <p:spPr>
          <a:xfrm>
            <a:off x="1453185" y="3349718"/>
            <a:ext cx="21745482" cy="9241294"/>
          </a:xfrm>
          <a:prstGeom prst="rect">
            <a:avLst/>
          </a:prstGeom>
        </p:spPr>
        <p:txBody>
          <a:bodyPr/>
          <a:lstStyle>
            <a:lvl1pPr marL="0" indent="0">
              <a:buSzTx/>
              <a:buFont typeface="Wingdings"/>
              <a:buNone/>
            </a:lvl1pPr>
          </a:lstStyle>
          <a:p>
            <a:r>
              <a:t>VS Code Extension</a:t>
            </a:r>
          </a:p>
        </p:txBody>
      </p:sp>
      <p:sp>
        <p:nvSpPr>
          <p:cNvPr id="1430" name="Title 2"/>
          <p:cNvSpPr txBox="1">
            <a:spLocks noGrp="1"/>
          </p:cNvSpPr>
          <p:nvPr>
            <p:ph type="title"/>
          </p:nvPr>
        </p:nvSpPr>
        <p:spPr>
          <a:xfrm>
            <a:off x="1451868" y="783573"/>
            <a:ext cx="21746798" cy="1784533"/>
          </a:xfrm>
          <a:prstGeom prst="rect">
            <a:avLst/>
          </a:prstGeom>
        </p:spPr>
        <p:txBody>
          <a:bodyPr/>
          <a:lstStyle>
            <a:lvl1pPr>
              <a:defRPr spc="-200"/>
            </a:lvl1pPr>
          </a:lstStyle>
          <a:p>
            <a:r>
              <a:t>Microsoft &lt;3 Terraform</a:t>
            </a:r>
          </a:p>
        </p:txBody>
      </p:sp>
      <p:sp>
        <p:nvSpPr>
          <p:cNvPr id="143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https://docs.microsoft.com/en-us/azure/terraform/terraform-cloud-shell</a:t>
            </a:r>
          </a:p>
        </p:txBody>
      </p:sp>
      <p:pic>
        <p:nvPicPr>
          <p:cNvPr id="1432" name="Picture 4" descr="Picture 4"/>
          <p:cNvPicPr>
            <a:picLocks noChangeAspect="1"/>
          </p:cNvPicPr>
          <p:nvPr/>
        </p:nvPicPr>
        <p:blipFill>
          <a:blip r:embed="rId3"/>
          <a:stretch>
            <a:fillRect/>
          </a:stretch>
        </p:blipFill>
        <p:spPr>
          <a:xfrm>
            <a:off x="11025050" y="2459116"/>
            <a:ext cx="12127864" cy="1027767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6" name="Picture 5" descr="Picture 5"/>
          <p:cNvPicPr>
            <a:picLocks noChangeAspect="1"/>
          </p:cNvPicPr>
          <p:nvPr/>
        </p:nvPicPr>
        <p:blipFill>
          <a:blip r:embed="rId3"/>
          <a:stretch>
            <a:fillRect/>
          </a:stretch>
        </p:blipFill>
        <p:spPr>
          <a:xfrm>
            <a:off x="15338322" y="673285"/>
            <a:ext cx="7860344" cy="11917727"/>
          </a:xfrm>
          <a:prstGeom prst="rect">
            <a:avLst/>
          </a:prstGeom>
          <a:ln w="12700">
            <a:miter lim="400000"/>
          </a:ln>
        </p:spPr>
      </p:pic>
      <p:sp>
        <p:nvSpPr>
          <p:cNvPr id="1437" name="Text Placeholder 1"/>
          <p:cNvSpPr txBox="1">
            <a:spLocks noGrp="1"/>
          </p:cNvSpPr>
          <p:nvPr>
            <p:ph type="body" sz="half" idx="1"/>
          </p:nvPr>
        </p:nvSpPr>
        <p:spPr>
          <a:xfrm>
            <a:off x="1453186" y="3349718"/>
            <a:ext cx="13885137" cy="9241294"/>
          </a:xfrm>
          <a:prstGeom prst="rect">
            <a:avLst/>
          </a:prstGeom>
        </p:spPr>
        <p:txBody>
          <a:bodyPr/>
          <a:lstStyle/>
          <a:p>
            <a:pPr marL="0" indent="0" defTabSz="1792223">
              <a:lnSpc>
                <a:spcPct val="81000"/>
              </a:lnSpc>
              <a:spcBef>
                <a:spcPts val="1500"/>
              </a:spcBef>
              <a:buSzTx/>
              <a:buFont typeface="Wingdings"/>
              <a:buNone/>
              <a:defRPr sz="4704"/>
            </a:pPr>
            <a:r>
              <a:t>Terraform Marketplace Image</a:t>
            </a:r>
          </a:p>
          <a:p>
            <a:pPr marL="0" indent="0" defTabSz="1792223">
              <a:lnSpc>
                <a:spcPct val="81000"/>
              </a:lnSpc>
              <a:spcBef>
                <a:spcPts val="1500"/>
              </a:spcBef>
              <a:buSzTx/>
              <a:buFont typeface="Wingdings"/>
              <a:buNone/>
              <a:defRPr sz="4704"/>
            </a:pPr>
            <a:endParaRPr/>
          </a:p>
          <a:p>
            <a:pPr marL="448055" indent="-448055" defTabSz="1792223">
              <a:lnSpc>
                <a:spcPct val="81000"/>
              </a:lnSpc>
              <a:spcBef>
                <a:spcPts val="1500"/>
              </a:spcBef>
              <a:defRPr sz="3528"/>
            </a:pPr>
            <a:r>
              <a:t>Creates a VM with system-assigned identity that's based on the Ubuntu 16.04 LTS image.</a:t>
            </a:r>
          </a:p>
          <a:p>
            <a:pPr marL="448055" indent="-448055" defTabSz="1792223">
              <a:lnSpc>
                <a:spcPct val="81000"/>
              </a:lnSpc>
              <a:spcBef>
                <a:spcPts val="1500"/>
              </a:spcBef>
              <a:defRPr sz="3528"/>
            </a:pPr>
            <a:endParaRPr/>
          </a:p>
          <a:p>
            <a:pPr marL="448055" indent="-448055" defTabSz="1792223">
              <a:lnSpc>
                <a:spcPct val="81000"/>
              </a:lnSpc>
              <a:spcBef>
                <a:spcPts val="1500"/>
              </a:spcBef>
              <a:defRPr sz="3528"/>
            </a:pPr>
            <a:r>
              <a:t>Installs the MSI extension on the VM to allow OAuth tokens to be issued for Azure resources.</a:t>
            </a:r>
          </a:p>
          <a:p>
            <a:pPr marL="448055" indent="-448055" defTabSz="1792223">
              <a:lnSpc>
                <a:spcPct val="81000"/>
              </a:lnSpc>
              <a:spcBef>
                <a:spcPts val="1500"/>
              </a:spcBef>
              <a:defRPr sz="3528"/>
            </a:pPr>
            <a:endParaRPr/>
          </a:p>
          <a:p>
            <a:pPr marL="448055" indent="-448055" defTabSz="1792223">
              <a:lnSpc>
                <a:spcPct val="81000"/>
              </a:lnSpc>
              <a:spcBef>
                <a:spcPts val="1500"/>
              </a:spcBef>
              <a:defRPr sz="3528"/>
            </a:pPr>
            <a:r>
              <a:t>Assigns RBAC permissions to the managed identity, granting owner rights for the resource group.</a:t>
            </a:r>
          </a:p>
          <a:p>
            <a:pPr marL="448055" indent="-448055" defTabSz="1792223">
              <a:lnSpc>
                <a:spcPct val="81000"/>
              </a:lnSpc>
              <a:spcBef>
                <a:spcPts val="1500"/>
              </a:spcBef>
              <a:defRPr sz="3528"/>
            </a:pPr>
            <a:endParaRPr/>
          </a:p>
          <a:p>
            <a:pPr marL="448055" indent="-448055" defTabSz="1792223">
              <a:lnSpc>
                <a:spcPct val="81000"/>
              </a:lnSpc>
              <a:spcBef>
                <a:spcPts val="1500"/>
              </a:spcBef>
              <a:defRPr sz="3528"/>
            </a:pPr>
            <a:r>
              <a:t>Creates a Terraform template folder (tfTemplate).</a:t>
            </a:r>
          </a:p>
          <a:p>
            <a:pPr marL="448055" indent="-448055" defTabSz="1792223">
              <a:lnSpc>
                <a:spcPct val="81000"/>
              </a:lnSpc>
              <a:spcBef>
                <a:spcPts val="1500"/>
              </a:spcBef>
              <a:defRPr sz="3528"/>
            </a:pPr>
            <a:endParaRPr/>
          </a:p>
          <a:p>
            <a:pPr marL="448055" indent="-448055" defTabSz="1792223">
              <a:lnSpc>
                <a:spcPct val="81000"/>
              </a:lnSpc>
              <a:spcBef>
                <a:spcPts val="1500"/>
              </a:spcBef>
              <a:defRPr sz="3528"/>
            </a:pPr>
            <a:r>
              <a:t>Pre-configures a Terraform remote state with the Azure back end.</a:t>
            </a:r>
          </a:p>
        </p:txBody>
      </p:sp>
      <p:sp>
        <p:nvSpPr>
          <p:cNvPr id="1438" name="Title 2"/>
          <p:cNvSpPr txBox="1">
            <a:spLocks noGrp="1"/>
          </p:cNvSpPr>
          <p:nvPr>
            <p:ph type="title"/>
          </p:nvPr>
        </p:nvSpPr>
        <p:spPr>
          <a:xfrm>
            <a:off x="1451868" y="783573"/>
            <a:ext cx="21746798" cy="1784533"/>
          </a:xfrm>
          <a:prstGeom prst="rect">
            <a:avLst/>
          </a:prstGeom>
        </p:spPr>
        <p:txBody>
          <a:bodyPr/>
          <a:lstStyle>
            <a:lvl1pPr>
              <a:defRPr spc="-200"/>
            </a:lvl1pPr>
          </a:lstStyle>
          <a:p>
            <a:r>
              <a:t>Microsoft &lt;3 Terraform</a:t>
            </a:r>
          </a:p>
        </p:txBody>
      </p:sp>
      <p:sp>
        <p:nvSpPr>
          <p:cNvPr id="143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https://aka.ms/aztfmkt</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0" name="Text Placeholder 4"/>
          <p:cNvSpPr txBox="1">
            <a:spLocks noGrp="1"/>
          </p:cNvSpPr>
          <p:nvPr>
            <p:ph type="body" sz="quarter" idx="1"/>
          </p:nvPr>
        </p:nvSpPr>
        <p:spPr>
          <a:xfrm>
            <a:off x="7996235" y="7817349"/>
            <a:ext cx="12890739" cy="2670543"/>
          </a:xfrm>
          <a:prstGeom prst="rect">
            <a:avLst/>
          </a:prstGeom>
        </p:spPr>
        <p:txBody>
          <a:bodyPr/>
          <a:lstStyle/>
          <a:p>
            <a:endParaRPr/>
          </a:p>
        </p:txBody>
      </p:sp>
      <p:sp>
        <p:nvSpPr>
          <p:cNvPr id="1451" name="Title 3"/>
          <p:cNvSpPr txBox="1">
            <a:spLocks noGrp="1"/>
          </p:cNvSpPr>
          <p:nvPr>
            <p:ph type="title"/>
          </p:nvPr>
        </p:nvSpPr>
        <p:spPr>
          <a:xfrm>
            <a:off x="7996235" y="4148299"/>
            <a:ext cx="13030202" cy="3315759"/>
          </a:xfrm>
          <a:prstGeom prst="rect">
            <a:avLst/>
          </a:prstGeom>
        </p:spPr>
        <p:txBody>
          <a:bodyPr/>
          <a:lstStyle/>
          <a:p>
            <a:r>
              <a:t>Terraform</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rPr u="sng">
                <a:solidFill>
                  <a:srgbClr val="0000FF"/>
                </a:solidFill>
                <a:uFill>
                  <a:solidFill>
                    <a:srgbClr val="0000FF"/>
                  </a:solidFill>
                </a:uFill>
                <a:hlinkClick r:id="rId3"/>
              </a:rPr>
              <a:t>https://www.terraform.io/</a:t>
            </a:r>
          </a:p>
          <a:p>
            <a:pPr marL="0" indent="0">
              <a:buSzTx/>
              <a:buFont typeface="Wingdings"/>
              <a:buNone/>
            </a:pPr>
            <a:endParaRPr u="sng">
              <a:solidFill>
                <a:srgbClr val="0000FF"/>
              </a:solidFill>
              <a:uFill>
                <a:solidFill>
                  <a:srgbClr val="0000FF"/>
                </a:solidFill>
              </a:uFill>
              <a:hlinkClick r:id="rId3"/>
            </a:endParaRPr>
          </a:p>
          <a:p>
            <a:pPr marL="0" indent="0">
              <a:buSzTx/>
              <a:buFont typeface="Wingdings"/>
              <a:buNone/>
            </a:pPr>
            <a:r>
              <a:t>Open Source Software</a:t>
            </a:r>
          </a:p>
          <a:p>
            <a:pPr marL="0" indent="0">
              <a:buSzTx/>
              <a:buFont typeface="Wingdings"/>
              <a:buNone/>
            </a:pPr>
            <a:r>
              <a:rPr u="sng">
                <a:solidFill>
                  <a:srgbClr val="0000FF"/>
                </a:solidFill>
                <a:uFill>
                  <a:solidFill>
                    <a:srgbClr val="0000FF"/>
                  </a:solidFill>
                </a:uFill>
                <a:hlinkClick r:id="rId4"/>
              </a:rPr>
              <a:t>https://github.com/hashicorp/terraform</a:t>
            </a:r>
            <a:r>
              <a:t> </a:t>
            </a:r>
          </a:p>
          <a:p>
            <a:pPr marL="0" indent="0">
              <a:buSzTx/>
              <a:buFont typeface="Wingdings"/>
              <a:buNone/>
            </a:pPr>
            <a:r>
              <a:t> </a:t>
            </a:r>
          </a:p>
          <a:p>
            <a:pPr marL="0" indent="0">
              <a:buSzTx/>
              <a:buFont typeface="Wingdings"/>
              <a:buNone/>
            </a:pPr>
            <a:r>
              <a:t>Written in GO</a:t>
            </a:r>
          </a:p>
          <a:p>
            <a:pPr marL="0" indent="0">
              <a:buSzTx/>
              <a:buFont typeface="Wingdings"/>
              <a:buNone/>
            </a:pPr>
            <a:r>
              <a:rPr u="sng">
                <a:solidFill>
                  <a:srgbClr val="0000FF"/>
                </a:solidFill>
                <a:uFill>
                  <a:solidFill>
                    <a:srgbClr val="0000FF"/>
                  </a:solidFill>
                </a:uFill>
                <a:hlinkClick r:id="rId5"/>
              </a:rPr>
              <a:t>https://golang.org/</a:t>
            </a:r>
            <a:r>
              <a:t> </a:t>
            </a:r>
          </a:p>
        </p:txBody>
      </p:sp>
      <p:sp>
        <p:nvSpPr>
          <p:cNvPr id="1454"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a:t>
            </a:r>
          </a:p>
        </p:txBody>
      </p:sp>
      <p:pic>
        <p:nvPicPr>
          <p:cNvPr id="1455" name="Picture 2" descr="Picture 2"/>
          <p:cNvPicPr>
            <a:picLocks noChangeAspect="1"/>
          </p:cNvPicPr>
          <p:nvPr/>
        </p:nvPicPr>
        <p:blipFill>
          <a:blip r:embed="rId6"/>
          <a:stretch>
            <a:fillRect/>
          </a:stretch>
        </p:blipFill>
        <p:spPr>
          <a:xfrm>
            <a:off x="20023666" y="3349719"/>
            <a:ext cx="3175001" cy="4318001"/>
          </a:xfrm>
          <a:prstGeom prst="rect">
            <a:avLst/>
          </a:prstGeom>
          <a:ln w="12700">
            <a:miter lim="400000"/>
          </a:ln>
        </p:spPr>
      </p:pic>
      <p:pic>
        <p:nvPicPr>
          <p:cNvPr id="1456" name="Picture 4" descr="Picture 4"/>
          <p:cNvPicPr>
            <a:picLocks noChangeAspect="1"/>
          </p:cNvPicPr>
          <p:nvPr/>
        </p:nvPicPr>
        <p:blipFill>
          <a:blip r:embed="rId7"/>
          <a:stretch>
            <a:fillRect/>
          </a:stretch>
        </p:blipFill>
        <p:spPr>
          <a:xfrm>
            <a:off x="20023666" y="8922326"/>
            <a:ext cx="3177310" cy="3177310"/>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0" name="Text Placeholder 1"/>
          <p:cNvSpPr txBox="1">
            <a:spLocks noGrp="1"/>
          </p:cNvSpPr>
          <p:nvPr>
            <p:ph type="body" idx="1"/>
          </p:nvPr>
        </p:nvSpPr>
        <p:spPr>
          <a:xfrm>
            <a:off x="1453185" y="3349718"/>
            <a:ext cx="21745482" cy="9241294"/>
          </a:xfrm>
          <a:prstGeom prst="rect">
            <a:avLst/>
          </a:prstGeom>
        </p:spPr>
        <p:txBody>
          <a:bodyPr/>
          <a:lstStyle/>
          <a:p>
            <a:endParaRPr/>
          </a:p>
        </p:txBody>
      </p:sp>
      <p:sp>
        <p:nvSpPr>
          <p:cNvPr id="1461"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Documentation</a:t>
            </a:r>
          </a:p>
        </p:txBody>
      </p:sp>
      <p:sp>
        <p:nvSpPr>
          <p:cNvPr id="1462"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u="sng">
                <a:solidFill>
                  <a:srgbClr val="0000FF"/>
                </a:solidFill>
                <a:uFill>
                  <a:solidFill>
                    <a:srgbClr val="0000FF"/>
                  </a:solidFill>
                </a:uFill>
                <a:hlinkClick r:id="rId3"/>
              </a:defRPr>
            </a:lvl1pPr>
          </a:lstStyle>
          <a:p>
            <a:pPr>
              <a:defRPr u="none">
                <a:solidFill>
                  <a:schemeClr val="accent2"/>
                </a:solidFill>
                <a:uFillTx/>
              </a:defRPr>
            </a:pPr>
            <a:r>
              <a:rPr u="sng">
                <a:solidFill>
                  <a:srgbClr val="0000FF"/>
                </a:solidFill>
                <a:uFill>
                  <a:solidFill>
                    <a:srgbClr val="0000FF"/>
                  </a:solidFill>
                </a:uFill>
                <a:hlinkClick r:id="rId3"/>
              </a:rPr>
              <a:t>https://www.terraform.io/docs</a:t>
            </a:r>
          </a:p>
        </p:txBody>
      </p:sp>
      <p:pic>
        <p:nvPicPr>
          <p:cNvPr id="1463" name="Picture 4" descr="Picture 4"/>
          <p:cNvPicPr>
            <a:picLocks noChangeAspect="1"/>
          </p:cNvPicPr>
          <p:nvPr/>
        </p:nvPicPr>
        <p:blipFill>
          <a:blip r:embed="rId4"/>
          <a:stretch>
            <a:fillRect/>
          </a:stretch>
        </p:blipFill>
        <p:spPr>
          <a:xfrm>
            <a:off x="1853694" y="2611271"/>
            <a:ext cx="20943147" cy="997974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7"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468"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469" name="Shape 1881"/>
          <p:cNvSpPr txBox="1">
            <a:spLocks noGrp="1"/>
          </p:cNvSpPr>
          <p:nvPr>
            <p:ph type="sldNum" sz="quarter" idx="4294967295"/>
          </p:nvPr>
        </p:nvSpPr>
        <p:spPr>
          <a:xfrm>
            <a:off x="23456898" y="12945581"/>
            <a:ext cx="514905" cy="485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1470" name="Shape 1882"/>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475" name="Group 1887"/>
          <p:cNvGrpSpPr/>
          <p:nvPr/>
        </p:nvGrpSpPr>
        <p:grpSpPr>
          <a:xfrm>
            <a:off x="12465369" y="10280273"/>
            <a:ext cx="611225" cy="696702"/>
            <a:chOff x="0" y="0"/>
            <a:chExt cx="611223" cy="696700"/>
          </a:xfrm>
        </p:grpSpPr>
        <p:sp>
          <p:nvSpPr>
            <p:cNvPr id="1471" name="Shape 1883"/>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2" name="Shape 1884"/>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3" name="Shape 1885"/>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474" name="Shape 1886"/>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478" name="Shape 1888"/>
          <p:cNvGrpSpPr/>
          <p:nvPr/>
        </p:nvGrpSpPr>
        <p:grpSpPr>
          <a:xfrm>
            <a:off x="8772953" y="10118800"/>
            <a:ext cx="2557733" cy="1019647"/>
            <a:chOff x="0" y="0"/>
            <a:chExt cx="2557732" cy="1019645"/>
          </a:xfrm>
        </p:grpSpPr>
        <p:sp>
          <p:nvSpPr>
            <p:cNvPr id="1476"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Klavika Basic"/>
                  <a:ea typeface="Klavika Basic"/>
                  <a:cs typeface="Klavika Basic"/>
                  <a:sym typeface="Klavika Basic"/>
                </a:defRPr>
              </a:pPr>
              <a:endParaRPr/>
            </a:p>
          </p:txBody>
        </p:sp>
        <p:sp>
          <p:nvSpPr>
            <p:cNvPr id="147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Klavika Basic"/>
                  <a:ea typeface="Klavika Basic"/>
                  <a:cs typeface="Klavika Basic"/>
                  <a:sym typeface="Klavika Basic"/>
                </a:defRPr>
              </a:lvl1pPr>
            </a:lstStyle>
            <a:p>
              <a:r>
                <a:t>Core</a:t>
              </a:r>
            </a:p>
          </p:txBody>
        </p:sp>
      </p:grpSp>
      <p:sp>
        <p:nvSpPr>
          <p:cNvPr id="1479" name="Shape 1889"/>
          <p:cNvSpPr txBox="1">
            <a:spLocks noGrp="1"/>
          </p:cNvSpPr>
          <p:nvPr>
            <p:ph type="title"/>
          </p:nvPr>
        </p:nvSpPr>
        <p:spPr>
          <a:xfrm>
            <a:off x="1565395" y="875900"/>
            <a:ext cx="21746798" cy="1323496"/>
          </a:xfrm>
          <a:prstGeom prst="rect">
            <a:avLst/>
          </a:prstGeom>
        </p:spPr>
        <p:txBody>
          <a:bodyPr/>
          <a:lstStyle>
            <a:lvl1pPr defTabSz="1700783">
              <a:spcBef>
                <a:spcPts val="1700"/>
              </a:spcBef>
              <a:defRPr sz="6800" spc="-300">
                <a:latin typeface="Verdana"/>
                <a:ea typeface="Verdana"/>
                <a:cs typeface="Verdana"/>
                <a:sym typeface="Verdana"/>
              </a:defRPr>
            </a:lvl1pPr>
          </a:lstStyle>
          <a:p>
            <a:r>
              <a:t>Terraform Ecosystem</a:t>
            </a:r>
          </a:p>
        </p:txBody>
      </p:sp>
      <p:grpSp>
        <p:nvGrpSpPr>
          <p:cNvPr id="1482" name="Shape 1890"/>
          <p:cNvGrpSpPr/>
          <p:nvPr/>
        </p:nvGrpSpPr>
        <p:grpSpPr>
          <a:xfrm>
            <a:off x="14211275" y="10118800"/>
            <a:ext cx="2557733" cy="1019647"/>
            <a:chOff x="0" y="0"/>
            <a:chExt cx="2557732" cy="1019645"/>
          </a:xfrm>
        </p:grpSpPr>
        <p:sp>
          <p:nvSpPr>
            <p:cNvPr id="1480"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Klavika Basic"/>
                  <a:ea typeface="Klavika Basic"/>
                  <a:cs typeface="Klavika Basic"/>
                  <a:sym typeface="Klavika Basic"/>
                </a:defRPr>
              </a:pPr>
              <a:endParaRPr/>
            </a:p>
          </p:txBody>
        </p:sp>
        <p:sp>
          <p:nvSpPr>
            <p:cNvPr id="1481"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Klavika Basic"/>
                  <a:ea typeface="Klavika Basic"/>
                  <a:cs typeface="Klavika Basic"/>
                  <a:sym typeface="Klavika Basic"/>
                </a:defRPr>
              </a:lvl1pPr>
            </a:lstStyle>
            <a:p>
              <a:r>
                <a:t>Provider</a:t>
              </a:r>
            </a:p>
          </p:txBody>
        </p:sp>
      </p:grpSp>
      <p:sp>
        <p:nvSpPr>
          <p:cNvPr id="1483" name="Shape 1891"/>
          <p:cNvSpPr txBox="1"/>
          <p:nvPr/>
        </p:nvSpPr>
        <p:spPr>
          <a:xfrm>
            <a:off x="1570921" y="2091594"/>
            <a:ext cx="22599213" cy="8407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nchor="b">
            <a:spAutoFit/>
          </a:bodyPr>
          <a:lstStyle>
            <a:lvl1pPr marL="88900" indent="-88900">
              <a:lnSpc>
                <a:spcPct val="90000"/>
              </a:lnSpc>
              <a:spcBef>
                <a:spcPts val="0"/>
              </a:spcBef>
              <a:defRPr sz="3900" i="1">
                <a:solidFill>
                  <a:schemeClr val="accent1"/>
                </a:solidFill>
                <a:latin typeface="Verdana"/>
                <a:ea typeface="Verdana"/>
                <a:cs typeface="Verdana"/>
                <a:sym typeface="Verdana"/>
              </a:defRPr>
            </a:lvl1pPr>
          </a:lstStyle>
          <a:p>
            <a:r>
              <a:t>Partnerships with 25+ technology providers, community support for many more</a:t>
            </a:r>
          </a:p>
        </p:txBody>
      </p:sp>
      <p:pic>
        <p:nvPicPr>
          <p:cNvPr id="1484" name="image26.png" descr="image26.png"/>
          <p:cNvPicPr>
            <a:picLocks noChangeAspect="1"/>
          </p:cNvPicPr>
          <p:nvPr/>
        </p:nvPicPr>
        <p:blipFill>
          <a:blip r:embed="rId3"/>
          <a:stretch>
            <a:fillRect/>
          </a:stretch>
        </p:blipFill>
        <p:spPr>
          <a:xfrm>
            <a:off x="20722594" y="6487557"/>
            <a:ext cx="2339447" cy="935780"/>
          </a:xfrm>
          <a:prstGeom prst="rect">
            <a:avLst/>
          </a:prstGeom>
          <a:ln w="12700">
            <a:miter lim="400000"/>
          </a:ln>
        </p:spPr>
      </p:pic>
      <p:pic>
        <p:nvPicPr>
          <p:cNvPr id="1485" name="image27.png" descr="image27.png"/>
          <p:cNvPicPr>
            <a:picLocks noChangeAspect="1"/>
          </p:cNvPicPr>
          <p:nvPr/>
        </p:nvPicPr>
        <p:blipFill>
          <a:blip r:embed="rId4"/>
          <a:stretch>
            <a:fillRect/>
          </a:stretch>
        </p:blipFill>
        <p:spPr>
          <a:xfrm>
            <a:off x="15164113" y="6162940"/>
            <a:ext cx="2249955" cy="1390121"/>
          </a:xfrm>
          <a:prstGeom prst="rect">
            <a:avLst/>
          </a:prstGeom>
          <a:ln w="12700">
            <a:miter lim="400000"/>
          </a:ln>
        </p:spPr>
      </p:pic>
      <p:pic>
        <p:nvPicPr>
          <p:cNvPr id="1486" name="image29.png" descr="image29.png"/>
          <p:cNvPicPr>
            <a:picLocks noChangeAspect="1"/>
          </p:cNvPicPr>
          <p:nvPr/>
        </p:nvPicPr>
        <p:blipFill>
          <a:blip r:embed="rId5"/>
          <a:stretch>
            <a:fillRect/>
          </a:stretch>
        </p:blipFill>
        <p:spPr>
          <a:xfrm>
            <a:off x="20771082" y="8504700"/>
            <a:ext cx="2242604" cy="419102"/>
          </a:xfrm>
          <a:prstGeom prst="rect">
            <a:avLst/>
          </a:prstGeom>
          <a:ln w="12700">
            <a:miter lim="400000"/>
          </a:ln>
        </p:spPr>
      </p:pic>
      <p:pic>
        <p:nvPicPr>
          <p:cNvPr id="1487" name="image33.png" descr="image33.png"/>
          <p:cNvPicPr>
            <a:picLocks noChangeAspect="1"/>
          </p:cNvPicPr>
          <p:nvPr/>
        </p:nvPicPr>
        <p:blipFill>
          <a:blip r:embed="rId6"/>
          <a:stretch>
            <a:fillRect/>
          </a:stretch>
        </p:blipFill>
        <p:spPr>
          <a:xfrm>
            <a:off x="15334803" y="8040592"/>
            <a:ext cx="2467374" cy="1347317"/>
          </a:xfrm>
          <a:prstGeom prst="rect">
            <a:avLst/>
          </a:prstGeom>
          <a:ln w="12700">
            <a:miter lim="400000"/>
          </a:ln>
        </p:spPr>
      </p:pic>
      <p:pic>
        <p:nvPicPr>
          <p:cNvPr id="1488" name="pasted-image.tiff" descr="pasted-image.tiff"/>
          <p:cNvPicPr>
            <a:picLocks noChangeAspect="1"/>
          </p:cNvPicPr>
          <p:nvPr/>
        </p:nvPicPr>
        <p:blipFill>
          <a:blip r:embed="rId7"/>
          <a:stretch>
            <a:fillRect/>
          </a:stretch>
        </p:blipFill>
        <p:spPr>
          <a:xfrm>
            <a:off x="5675446" y="7174648"/>
            <a:ext cx="1387477" cy="1521317"/>
          </a:xfrm>
          <a:prstGeom prst="rect">
            <a:avLst/>
          </a:prstGeom>
          <a:ln w="12700">
            <a:miter lim="400000"/>
          </a:ln>
        </p:spPr>
      </p:pic>
      <p:pic>
        <p:nvPicPr>
          <p:cNvPr id="1489" name="pasted-image.tiff" descr="pasted-image.tiff"/>
          <p:cNvPicPr>
            <a:picLocks noChangeAspect="1"/>
          </p:cNvPicPr>
          <p:nvPr/>
        </p:nvPicPr>
        <p:blipFill>
          <a:blip r:embed="rId8"/>
          <a:stretch>
            <a:fillRect/>
          </a:stretch>
        </p:blipFill>
        <p:spPr>
          <a:xfrm>
            <a:off x="7967815" y="7174648"/>
            <a:ext cx="1530538" cy="1521317"/>
          </a:xfrm>
          <a:prstGeom prst="rect">
            <a:avLst/>
          </a:prstGeom>
          <a:ln w="12700">
            <a:miter lim="400000"/>
          </a:ln>
        </p:spPr>
      </p:pic>
      <p:pic>
        <p:nvPicPr>
          <p:cNvPr id="1490" name="pasted-image.tiff" descr="pasted-image.tiff"/>
          <p:cNvPicPr>
            <a:picLocks noChangeAspect="1"/>
          </p:cNvPicPr>
          <p:nvPr/>
        </p:nvPicPr>
        <p:blipFill>
          <a:blip r:embed="rId9"/>
          <a:stretch>
            <a:fillRect/>
          </a:stretch>
        </p:blipFill>
        <p:spPr>
          <a:xfrm>
            <a:off x="2989783" y="6890504"/>
            <a:ext cx="2089607" cy="2089608"/>
          </a:xfrm>
          <a:prstGeom prst="rect">
            <a:avLst/>
          </a:prstGeom>
          <a:ln w="12700">
            <a:miter lim="400000"/>
          </a:ln>
        </p:spPr>
      </p:pic>
      <p:sp>
        <p:nvSpPr>
          <p:cNvPr id="1491" name="Shape 1901"/>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endParaRPr/>
          </a:p>
        </p:txBody>
      </p:sp>
      <p:sp>
        <p:nvSpPr>
          <p:cNvPr id="1492" name="Shape 1902"/>
          <p:cNvSpPr txBox="1"/>
          <p:nvPr/>
        </p:nvSpPr>
        <p:spPr>
          <a:xfrm>
            <a:off x="15628405" y="3444575"/>
            <a:ext cx="7467602" cy="6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Infrastructure providers</a:t>
            </a:r>
          </a:p>
        </p:txBody>
      </p:sp>
      <p:sp>
        <p:nvSpPr>
          <p:cNvPr id="1493" name="Shape 1903"/>
          <p:cNvSpPr txBox="1"/>
          <p:nvPr/>
        </p:nvSpPr>
        <p:spPr>
          <a:xfrm>
            <a:off x="2635385" y="3482675"/>
            <a:ext cx="7467601" cy="6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Version-control Systems</a:t>
            </a:r>
          </a:p>
        </p:txBody>
      </p:sp>
      <p:pic>
        <p:nvPicPr>
          <p:cNvPr id="1494" name="pasted-image.tiff" descr="pasted-image.tiff"/>
          <p:cNvPicPr>
            <a:picLocks noChangeAspect="1"/>
          </p:cNvPicPr>
          <p:nvPr/>
        </p:nvPicPr>
        <p:blipFill>
          <a:blip r:embed="rId10"/>
          <a:stretch>
            <a:fillRect/>
          </a:stretch>
        </p:blipFill>
        <p:spPr>
          <a:xfrm>
            <a:off x="18303230" y="8100349"/>
            <a:ext cx="1739095" cy="1227802"/>
          </a:xfrm>
          <a:prstGeom prst="rect">
            <a:avLst/>
          </a:prstGeom>
          <a:ln w="12700">
            <a:miter lim="400000"/>
          </a:ln>
        </p:spPr>
      </p:pic>
      <p:sp>
        <p:nvSpPr>
          <p:cNvPr id="1495" name="Shape 1905"/>
          <p:cNvSpPr txBox="1"/>
          <p:nvPr/>
        </p:nvSpPr>
        <p:spPr>
          <a:xfrm>
            <a:off x="14569856" y="11765129"/>
            <a:ext cx="8635532" cy="561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chor="b">
            <a:spAutoFit/>
          </a:bodyPr>
          <a:lstStyle/>
          <a:p>
            <a:pPr algn="r">
              <a:lnSpc>
                <a:spcPct val="100000"/>
              </a:lnSpc>
              <a:spcBef>
                <a:spcPts val="0"/>
              </a:spcBef>
              <a:defRPr sz="2100" b="0">
                <a:solidFill>
                  <a:srgbClr val="535353"/>
                </a:solidFill>
                <a:latin typeface="Verdana"/>
                <a:ea typeface="Verdana"/>
                <a:cs typeface="Verdana"/>
                <a:sym typeface="Verdana"/>
              </a:defRPr>
            </a:pPr>
            <a:r>
              <a:t>List of all 70+ providers </a:t>
            </a:r>
            <a:r>
              <a:rPr u="sng">
                <a:solidFill>
                  <a:srgbClr val="0000FF"/>
                </a:solidFill>
                <a:uFill>
                  <a:solidFill>
                    <a:srgbClr val="0000FF"/>
                  </a:solidFill>
                </a:uFill>
                <a:hlinkClick r:id="rId11"/>
              </a:rPr>
              <a:t>www.terraform.io/docs/providers/</a:t>
            </a:r>
          </a:p>
        </p:txBody>
      </p:sp>
      <p:sp>
        <p:nvSpPr>
          <p:cNvPr id="1496" name="Shape 1906"/>
          <p:cNvSpPr/>
          <p:nvPr/>
        </p:nvSpPr>
        <p:spPr>
          <a:xfrm>
            <a:off x="5611140" y="11118581"/>
            <a:ext cx="2532333" cy="1390120"/>
          </a:xfrm>
          <a:prstGeom prst="rect">
            <a:avLst/>
          </a:prstGeom>
          <a:solidFill>
            <a:srgbClr val="DDDDDD"/>
          </a:solidFill>
          <a:ln w="12700">
            <a:miter lim="400000"/>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497" name="Shape 1907"/>
          <p:cNvSpPr/>
          <p:nvPr/>
        </p:nvSpPr>
        <p:spPr>
          <a:xfrm>
            <a:off x="4363894" y="10641323"/>
            <a:ext cx="4261771" cy="2"/>
          </a:xfrm>
          <a:prstGeom prst="line">
            <a:avLst/>
          </a:prstGeom>
          <a:ln w="63500">
            <a:solidFill>
              <a:schemeClr val="accent3"/>
            </a:solidFill>
            <a:miter lim="400000"/>
            <a:tailEnd type="triangle"/>
          </a:ln>
        </p:spPr>
        <p:txBody>
          <a:bodyPr lIns="45718" tIns="45718" rIns="45718" bIns="45718"/>
          <a:lstStyle/>
          <a:p>
            <a:pPr>
              <a:defRPr>
                <a:solidFill>
                  <a:srgbClr val="FFFFFF"/>
                </a:solidFill>
              </a:defRPr>
            </a:pPr>
            <a:endParaRPr/>
          </a:p>
        </p:txBody>
      </p:sp>
      <p:grpSp>
        <p:nvGrpSpPr>
          <p:cNvPr id="1500" name="Group 1910"/>
          <p:cNvGrpSpPr/>
          <p:nvPr/>
        </p:nvGrpSpPr>
        <p:grpSpPr>
          <a:xfrm>
            <a:off x="3535507" y="10158731"/>
            <a:ext cx="681099" cy="786685"/>
            <a:chOff x="0" y="0"/>
            <a:chExt cx="681098" cy="786683"/>
          </a:xfrm>
        </p:grpSpPr>
        <p:sp>
          <p:nvSpPr>
            <p:cNvPr id="1498" name="Shape 1908"/>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499" name="Shape 1909"/>
            <p:cNvSpPr/>
            <p:nvPr/>
          </p:nvSpPr>
          <p:spPr>
            <a:xfrm>
              <a:off x="0" y="399270"/>
              <a:ext cx="681099" cy="38741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grpSp>
      <p:grpSp>
        <p:nvGrpSpPr>
          <p:cNvPr id="1507" name="Group 1917"/>
          <p:cNvGrpSpPr/>
          <p:nvPr/>
        </p:nvGrpSpPr>
        <p:grpSpPr>
          <a:xfrm>
            <a:off x="6028301" y="10006323"/>
            <a:ext cx="1270003" cy="1270003"/>
            <a:chOff x="0" y="0"/>
            <a:chExt cx="1270002" cy="1270002"/>
          </a:xfrm>
        </p:grpSpPr>
        <p:sp>
          <p:nvSpPr>
            <p:cNvPr id="1501" name="Shape 1911"/>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nvGrpSpPr>
            <p:cNvPr id="1506" name="Group 1916"/>
            <p:cNvGrpSpPr/>
            <p:nvPr/>
          </p:nvGrpSpPr>
          <p:grpSpPr>
            <a:xfrm>
              <a:off x="116500" y="159352"/>
              <a:ext cx="1011602" cy="976698"/>
              <a:chOff x="0" y="0"/>
              <a:chExt cx="1011601" cy="976697"/>
            </a:xfrm>
          </p:grpSpPr>
          <p:sp>
            <p:nvSpPr>
              <p:cNvPr id="1502" name="Shape 1912"/>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503" name="Shape 1913"/>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504" name="Shape 1914"/>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endParaRPr/>
              </a:p>
            </p:txBody>
          </p:sp>
          <p:sp>
            <p:nvSpPr>
              <p:cNvPr id="1505" name="Shape 1915"/>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grpSp>
        <p:nvGrpSpPr>
          <p:cNvPr id="1512" name="Group 1922"/>
          <p:cNvGrpSpPr/>
          <p:nvPr/>
        </p:nvGrpSpPr>
        <p:grpSpPr>
          <a:xfrm>
            <a:off x="5789712" y="11303793"/>
            <a:ext cx="1019697" cy="1019697"/>
            <a:chOff x="0" y="0"/>
            <a:chExt cx="1019696" cy="1019696"/>
          </a:xfrm>
        </p:grpSpPr>
        <p:pic>
          <p:nvPicPr>
            <p:cNvPr id="1508" name="pasted-image.pdf" descr="pasted-image.pdf"/>
            <p:cNvPicPr>
              <a:picLocks noChangeAspect="1"/>
            </p:cNvPicPr>
            <p:nvPr/>
          </p:nvPicPr>
          <p:blipFill>
            <a:blip r:embed="rId12">
              <a:alphaModFix amt="34000"/>
            </a:blip>
            <a:stretch>
              <a:fillRect/>
            </a:stretch>
          </p:blipFill>
          <p:spPr>
            <a:xfrm>
              <a:off x="-1" y="-1"/>
              <a:ext cx="1019698" cy="1019698"/>
            </a:xfrm>
            <a:prstGeom prst="rect">
              <a:avLst/>
            </a:prstGeom>
            <a:ln w="12700" cap="flat">
              <a:noFill/>
              <a:miter lim="400000"/>
            </a:ln>
            <a:effectLst/>
          </p:spPr>
        </p:pic>
        <p:sp>
          <p:nvSpPr>
            <p:cNvPr id="1509" name="Shape 1919"/>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510" name="Shape 1920"/>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511" name="Shape 1921"/>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grpSp>
        <p:nvGrpSpPr>
          <p:cNvPr id="1517" name="Group 1927"/>
          <p:cNvGrpSpPr/>
          <p:nvPr/>
        </p:nvGrpSpPr>
        <p:grpSpPr>
          <a:xfrm>
            <a:off x="6945203" y="11303793"/>
            <a:ext cx="1019697" cy="1019697"/>
            <a:chOff x="0" y="0"/>
            <a:chExt cx="1019696" cy="1019696"/>
          </a:xfrm>
        </p:grpSpPr>
        <p:pic>
          <p:nvPicPr>
            <p:cNvPr id="1513" name="pasted-image.pdf" descr="pasted-image.pdf"/>
            <p:cNvPicPr>
              <a:picLocks noChangeAspect="1"/>
            </p:cNvPicPr>
            <p:nvPr/>
          </p:nvPicPr>
          <p:blipFill>
            <a:blip r:embed="rId12">
              <a:alphaModFix amt="34000"/>
            </a:blip>
            <a:stretch>
              <a:fillRect/>
            </a:stretch>
          </p:blipFill>
          <p:spPr>
            <a:xfrm>
              <a:off x="-1" y="-1"/>
              <a:ext cx="1019698" cy="1019698"/>
            </a:xfrm>
            <a:prstGeom prst="rect">
              <a:avLst/>
            </a:prstGeom>
            <a:ln w="12700" cap="flat">
              <a:noFill/>
              <a:miter lim="400000"/>
            </a:ln>
            <a:effectLst/>
          </p:spPr>
        </p:pic>
        <p:sp>
          <p:nvSpPr>
            <p:cNvPr id="1514" name="Shape 1924"/>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515" name="Shape 1925"/>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sp>
          <p:nvSpPr>
            <p:cNvPr id="1516" name="Shape 1926"/>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sz="3400" b="0">
                  <a:latin typeface="Verdana"/>
                  <a:ea typeface="Verdana"/>
                  <a:cs typeface="Verdana"/>
                  <a:sym typeface="Verdana"/>
                </a:defRPr>
              </a:pPr>
              <a:endParaRPr/>
            </a:p>
          </p:txBody>
        </p:sp>
      </p:grpSp>
      <p:pic>
        <p:nvPicPr>
          <p:cNvPr id="1518" name="Picture 2" descr="Picture 2"/>
          <p:cNvPicPr>
            <a:picLocks noChangeAspect="1"/>
          </p:cNvPicPr>
          <p:nvPr/>
        </p:nvPicPr>
        <p:blipFill>
          <a:blip r:embed="rId13"/>
          <a:stretch>
            <a:fillRect/>
          </a:stretch>
        </p:blipFill>
        <p:spPr>
          <a:xfrm>
            <a:off x="17774634" y="6253665"/>
            <a:ext cx="2779776" cy="138988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2" name="Picture 4" descr="Picture 4"/>
          <p:cNvPicPr>
            <a:picLocks noChangeAspect="1"/>
          </p:cNvPicPr>
          <p:nvPr/>
        </p:nvPicPr>
        <p:blipFill>
          <a:blip r:embed="rId3"/>
          <a:stretch>
            <a:fillRect/>
          </a:stretch>
        </p:blipFill>
        <p:spPr>
          <a:xfrm>
            <a:off x="2742078" y="2568107"/>
            <a:ext cx="19166377" cy="9795799"/>
          </a:xfrm>
          <a:prstGeom prst="rect">
            <a:avLst/>
          </a:prstGeom>
          <a:ln w="12700">
            <a:miter lim="400000"/>
          </a:ln>
        </p:spPr>
      </p:pic>
      <p:sp>
        <p:nvSpPr>
          <p:cNvPr id="1523"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Providers</a:t>
            </a:r>
          </a:p>
        </p:txBody>
      </p:sp>
      <p:sp>
        <p:nvSpPr>
          <p:cNvPr id="1524" name="Text Placeholder 3"/>
          <p:cNvSpPr txBox="1">
            <a:spLocks noGrp="1"/>
          </p:cNvSpPr>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t>https://github.com/terraform-providers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3" name="Text Placeholder 1"/>
          <p:cNvSpPr txBox="1">
            <a:spLocks noGrp="1"/>
          </p:cNvSpPr>
          <p:nvPr>
            <p:ph type="body" sz="half" idx="1"/>
          </p:nvPr>
        </p:nvSpPr>
        <p:spPr>
          <a:xfrm>
            <a:off x="1453186" y="3349718"/>
            <a:ext cx="10785387" cy="9241294"/>
          </a:xfrm>
          <a:prstGeom prst="rect">
            <a:avLst/>
          </a:prstGeom>
        </p:spPr>
        <p:txBody>
          <a:bodyPr>
            <a:normAutofit/>
          </a:bodyPr>
          <a:lstStyle/>
          <a:p>
            <a:pPr marL="0" indent="0">
              <a:buSzTx/>
              <a:buFont typeface="Wingdings"/>
              <a:buNone/>
            </a:pPr>
            <a:endParaRPr dirty="0"/>
          </a:p>
          <a:p>
            <a:pPr marL="0" indent="0">
              <a:buSzTx/>
              <a:buFont typeface="Wingdings"/>
              <a:buNone/>
            </a:pPr>
            <a:r>
              <a:rPr dirty="0"/>
              <a:t>100+ resources</a:t>
            </a:r>
          </a:p>
          <a:p>
            <a:pPr marL="0" indent="0">
              <a:buSzTx/>
              <a:buFont typeface="Wingdings"/>
              <a:buNone/>
            </a:pPr>
            <a:endParaRPr dirty="0"/>
          </a:p>
          <a:p>
            <a:pPr marL="0" indent="0">
              <a:buSzTx/>
              <a:buFont typeface="Wingdings"/>
              <a:buNone/>
            </a:pPr>
            <a:r>
              <a:rPr dirty="0"/>
              <a:t>Very active code base</a:t>
            </a:r>
          </a:p>
          <a:p>
            <a:pPr marL="0" indent="0">
              <a:buSzTx/>
              <a:buFont typeface="Wingdings"/>
              <a:buNone/>
            </a:pPr>
            <a:endParaRPr dirty="0"/>
          </a:p>
          <a:p>
            <a:pPr marL="0" indent="0">
              <a:buSzTx/>
              <a:buFont typeface="Wingdings"/>
              <a:buNone/>
            </a:pPr>
            <a:r>
              <a:rPr dirty="0"/>
              <a:t>Frequent releases</a:t>
            </a:r>
          </a:p>
          <a:p>
            <a:pPr lvl="1">
              <a:buFont typeface="Courier New"/>
              <a:buChar char="o"/>
            </a:pPr>
            <a:r>
              <a:rPr dirty="0"/>
              <a:t>Jan</a:t>
            </a:r>
            <a:r>
              <a:rPr lang="en-US" dirty="0"/>
              <a:t> 11</a:t>
            </a:r>
            <a:r>
              <a:rPr dirty="0"/>
              <a:t> 201</a:t>
            </a:r>
            <a:r>
              <a:rPr lang="en-US" dirty="0"/>
              <a:t>9</a:t>
            </a:r>
            <a:r>
              <a:rPr dirty="0"/>
              <a:t> -&gt; </a:t>
            </a:r>
            <a:r>
              <a:rPr b="1" dirty="0"/>
              <a:t>v1.</a:t>
            </a:r>
            <a:r>
              <a:rPr lang="en-US" b="1" dirty="0"/>
              <a:t>21</a:t>
            </a:r>
            <a:r>
              <a:rPr b="1" dirty="0"/>
              <a:t>.0</a:t>
            </a:r>
          </a:p>
          <a:p>
            <a:pPr lvl="1">
              <a:buFont typeface="Courier New"/>
              <a:buChar char="o"/>
            </a:pPr>
            <a:r>
              <a:rPr lang="en-US" dirty="0"/>
              <a:t>Oct 29</a:t>
            </a:r>
            <a:r>
              <a:rPr dirty="0"/>
              <a:t> 201</a:t>
            </a:r>
            <a:r>
              <a:rPr lang="en-US" dirty="0"/>
              <a:t>9</a:t>
            </a:r>
            <a:r>
              <a:rPr dirty="0"/>
              <a:t> -&gt; </a:t>
            </a:r>
            <a:r>
              <a:rPr b="1" dirty="0"/>
              <a:t>v1.</a:t>
            </a:r>
            <a:r>
              <a:rPr lang="en-US" b="1" dirty="0"/>
              <a:t>36</a:t>
            </a:r>
            <a:r>
              <a:rPr b="1" dirty="0"/>
              <a:t>.</a:t>
            </a:r>
            <a:r>
              <a:rPr lang="en-US" b="1" dirty="0"/>
              <a:t>1</a:t>
            </a:r>
            <a:endParaRPr b="1" dirty="0"/>
          </a:p>
          <a:p>
            <a:pPr marL="0" indent="0">
              <a:buSzTx/>
              <a:buFont typeface="Wingdings"/>
              <a:buNone/>
            </a:pPr>
            <a:endParaRPr b="1" dirty="0"/>
          </a:p>
          <a:p>
            <a:pPr marL="0" indent="0">
              <a:buSzTx/>
              <a:buFont typeface="Wingdings"/>
              <a:buNone/>
            </a:pPr>
            <a:r>
              <a:rPr dirty="0"/>
              <a:t>Great visibility into progress</a:t>
            </a:r>
          </a:p>
        </p:txBody>
      </p:sp>
      <p:sp>
        <p:nvSpPr>
          <p:cNvPr id="1544" name="Title 2"/>
          <p:cNvSpPr txBox="1">
            <a:spLocks noGrp="1"/>
          </p:cNvSpPr>
          <p:nvPr>
            <p:ph type="title"/>
          </p:nvPr>
        </p:nvSpPr>
        <p:spPr>
          <a:xfrm>
            <a:off x="1451868" y="783573"/>
            <a:ext cx="21746798" cy="1784533"/>
          </a:xfrm>
          <a:prstGeom prst="rect">
            <a:avLst/>
          </a:prstGeom>
        </p:spPr>
        <p:txBody>
          <a:bodyPr/>
          <a:lstStyle>
            <a:lvl1pPr>
              <a:defRPr spc="-200"/>
            </a:lvl1pPr>
          </a:lstStyle>
          <a:p>
            <a:r>
              <a:t>Azure Provider</a:t>
            </a:r>
          </a:p>
        </p:txBody>
      </p:sp>
      <p:sp>
        <p:nvSpPr>
          <p:cNvPr id="154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https://github.com/terraform-providers/terraform-provider-azurerm</a:t>
            </a:r>
          </a:p>
        </p:txBody>
      </p:sp>
      <p:pic>
        <p:nvPicPr>
          <p:cNvPr id="3" name="Picture 2">
            <a:extLst>
              <a:ext uri="{FF2B5EF4-FFF2-40B4-BE49-F238E27FC236}">
                <a16:creationId xmlns:a16="http://schemas.microsoft.com/office/drawing/2014/main" id="{427C5212-E87D-134E-98E1-F2469AE5CD88}"/>
              </a:ext>
            </a:extLst>
          </p:cNvPr>
          <p:cNvPicPr>
            <a:picLocks noChangeAspect="1"/>
          </p:cNvPicPr>
          <p:nvPr/>
        </p:nvPicPr>
        <p:blipFill>
          <a:blip r:embed="rId3"/>
          <a:stretch>
            <a:fillRect/>
          </a:stretch>
        </p:blipFill>
        <p:spPr>
          <a:xfrm>
            <a:off x="11781281" y="4030857"/>
            <a:ext cx="11417385" cy="6539607"/>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4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543">
                                            <p:txEl>
                                              <p:pRg st="5" end="5"/>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1543">
                                            <p:txEl>
                                              <p:pRg st="6" end="6"/>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1" nodeType="afterEffect">
                                  <p:stCondLst>
                                    <p:cond delay="0"/>
                                  </p:stCondLst>
                                  <p:iterate>
                                    <p:tmAbs val="0"/>
                                  </p:iterate>
                                  <p:childTnLst>
                                    <p:set>
                                      <p:cBhvr>
                                        <p:cTn id="16" fill="hold"/>
                                        <p:tgtEl>
                                          <p:spTgt spid="154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54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3" grpId="1" build="p" bldLvl="5"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0" name="Title 2"/>
          <p:cNvSpPr txBox="1">
            <a:spLocks noGrp="1"/>
          </p:cNvSpPr>
          <p:nvPr>
            <p:ph type="title"/>
          </p:nvPr>
        </p:nvSpPr>
        <p:spPr>
          <a:xfrm>
            <a:off x="1451868" y="783573"/>
            <a:ext cx="21746798" cy="1784533"/>
          </a:xfrm>
          <a:prstGeom prst="rect">
            <a:avLst/>
          </a:prstGeom>
        </p:spPr>
        <p:txBody>
          <a:bodyPr/>
          <a:lstStyle>
            <a:lvl1pPr>
              <a:defRPr spc="-200"/>
            </a:lvl1pPr>
          </a:lstStyle>
          <a:p>
            <a:r>
              <a:t>Azure Provider Documentation</a:t>
            </a:r>
          </a:p>
        </p:txBody>
      </p:sp>
      <p:sp>
        <p:nvSpPr>
          <p:cNvPr id="1551" name="Text Placeholder 3"/>
          <p:cNvSpPr txBox="1">
            <a:spLocks noGrp="1"/>
          </p:cNvSpPr>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t>https://www.terraform.io/docs/providers/azurerm</a:t>
            </a:r>
          </a:p>
        </p:txBody>
      </p:sp>
      <p:pic>
        <p:nvPicPr>
          <p:cNvPr id="1552" name="Picture 4" descr="Picture 4"/>
          <p:cNvPicPr>
            <a:picLocks noChangeAspect="1"/>
          </p:cNvPicPr>
          <p:nvPr/>
        </p:nvPicPr>
        <p:blipFill>
          <a:blip r:embed="rId2"/>
          <a:stretch>
            <a:fillRect/>
          </a:stretch>
        </p:blipFill>
        <p:spPr>
          <a:xfrm>
            <a:off x="2602508" y="2855758"/>
            <a:ext cx="19445517" cy="9739155"/>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buSzTx/>
              <a:buFont typeface="Wingdings"/>
              <a:buNone/>
            </a:pPr>
            <a:endParaRPr dirty="0"/>
          </a:p>
          <a:p>
            <a:pPr marL="0" indent="0">
              <a:buSzTx/>
              <a:buFont typeface="Wingdings"/>
              <a:buNone/>
            </a:pPr>
            <a:r>
              <a:rPr dirty="0"/>
              <a:t>Slides -&gt; Challenges -&gt; Slides -&gt; Challenges</a:t>
            </a:r>
          </a:p>
          <a:p>
            <a:pPr marL="0" indent="0">
              <a:buSzTx/>
              <a:buFont typeface="Wingdings"/>
              <a:buNone/>
            </a:pPr>
            <a:endParaRPr dirty="0"/>
          </a:p>
          <a:p>
            <a:pPr marL="0" indent="0">
              <a:buSzTx/>
              <a:buFont typeface="Wingdings"/>
              <a:buNone/>
            </a:pPr>
            <a:r>
              <a:rPr dirty="0"/>
              <a:t>Workshop Repository-&gt;</a:t>
            </a:r>
            <a:endParaRPr lang="en-US" u="sng" dirty="0">
              <a:solidFill>
                <a:srgbClr val="0000FF"/>
              </a:solidFill>
              <a:uFill>
                <a:solidFill>
                  <a:srgbClr val="0000FF"/>
                </a:solidFill>
              </a:uFill>
              <a:hlinkClick r:id="rId3"/>
            </a:endParaRPr>
          </a:p>
          <a:p>
            <a:pPr marL="0" indent="0">
              <a:buSzTx/>
              <a:buFont typeface="Wingdings"/>
              <a:buNone/>
            </a:pPr>
            <a:r>
              <a:rPr lang="en-US" dirty="0">
                <a:hlinkClick r:id="rId4"/>
              </a:rPr>
              <a:t>https://github.com/Zenocolo/AzureTerraformWorkshop</a:t>
            </a:r>
            <a:endParaRPr u="sng" dirty="0">
              <a:solidFill>
                <a:srgbClr val="0000FF"/>
              </a:solidFill>
              <a:uFill>
                <a:solidFill>
                  <a:srgbClr val="0000FF"/>
                </a:solidFill>
              </a:uFill>
              <a:hlinkClick r:id="rId3"/>
            </a:endParaRPr>
          </a:p>
        </p:txBody>
      </p:sp>
      <p:sp>
        <p:nvSpPr>
          <p:cNvPr id="708" name="Title 2"/>
          <p:cNvSpPr txBox="1">
            <a:spLocks noGrp="1"/>
          </p:cNvSpPr>
          <p:nvPr>
            <p:ph type="title"/>
          </p:nvPr>
        </p:nvSpPr>
        <p:spPr>
          <a:xfrm>
            <a:off x="1451868" y="783573"/>
            <a:ext cx="21746798" cy="1784533"/>
          </a:xfrm>
          <a:prstGeom prst="rect">
            <a:avLst/>
          </a:prstGeom>
        </p:spPr>
        <p:txBody>
          <a:bodyPr/>
          <a:lstStyle>
            <a:lvl1pPr>
              <a:defRPr spc="-200"/>
            </a:lvl1pPr>
          </a:lstStyle>
          <a:p>
            <a:r>
              <a:t>What’s in a Workshop</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707">
                                            <p:txEl>
                                              <p:pRg st="4" end="4"/>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iterate>
                                    <p:tmAbs val="0"/>
                                  </p:iterate>
                                  <p:childTnLst>
                                    <p:set>
                                      <p:cBhvr>
                                        <p:cTn id="13" fill="hold"/>
                                        <p:tgtEl>
                                          <p:spTgt spid="7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7" grpId="1" build="p" animBg="1" advAuto="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Human-readable configuration (HCL) is designed for human consumption so users can quickly interpret and understand their infrastructure configuration.</a:t>
            </a:r>
          </a:p>
          <a:p>
            <a:pPr marL="0" indent="0">
              <a:buSzTx/>
              <a:buFont typeface="Wingdings"/>
              <a:buNone/>
            </a:pPr>
            <a:endParaRPr/>
          </a:p>
          <a:p>
            <a:pPr marL="0" indent="0">
              <a:buSzTx/>
              <a:buFont typeface="Wingdings"/>
              <a:buNone/>
            </a:pPr>
            <a:r>
              <a:t>HCL includes a full JSON parser for machine-generated configurations.</a:t>
            </a:r>
          </a:p>
        </p:txBody>
      </p:sp>
      <p:sp>
        <p:nvSpPr>
          <p:cNvPr id="1555" name="Title 2"/>
          <p:cNvSpPr txBox="1">
            <a:spLocks noGrp="1"/>
          </p:cNvSpPr>
          <p:nvPr>
            <p:ph type="title"/>
          </p:nvPr>
        </p:nvSpPr>
        <p:spPr>
          <a:xfrm>
            <a:off x="1451868" y="783573"/>
            <a:ext cx="21746798" cy="1784533"/>
          </a:xfrm>
          <a:prstGeom prst="rect">
            <a:avLst/>
          </a:prstGeom>
        </p:spPr>
        <p:txBody>
          <a:bodyPr/>
          <a:lstStyle>
            <a:lvl1pPr>
              <a:defRPr spc="-200"/>
            </a:lvl1pPr>
          </a:lstStyle>
          <a:p>
            <a:r>
              <a:t>Hashicorp Configuration Language</a:t>
            </a:r>
          </a:p>
        </p:txBody>
      </p:sp>
      <p:sp>
        <p:nvSpPr>
          <p:cNvPr id="1556" name="Text Placeholder 9"/>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u="sng">
                <a:solidFill>
                  <a:srgbClr val="0000FF"/>
                </a:solidFill>
                <a:uFill>
                  <a:solidFill>
                    <a:srgbClr val="0000FF"/>
                  </a:solidFill>
                </a:uFill>
                <a:hlinkClick r:id="rId2"/>
              </a:defRPr>
            </a:lvl1pPr>
          </a:lstStyle>
          <a:p>
            <a:pPr>
              <a:defRPr u="none">
                <a:solidFill>
                  <a:schemeClr val="accent2"/>
                </a:solidFill>
                <a:uFillTx/>
              </a:defRPr>
            </a:pPr>
            <a:r>
              <a:rPr u="sng" dirty="0">
                <a:solidFill>
                  <a:srgbClr val="0000FF"/>
                </a:solidFill>
                <a:uFill>
                  <a:solidFill>
                    <a:srgbClr val="0000FF"/>
                  </a:solidFill>
                </a:uFill>
                <a:hlinkClick r:id="rId2"/>
              </a:rPr>
              <a:t>https://github.com/hashicorp/hcl</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Text Placeholder 1"/>
          <p:cNvSpPr txBox="1">
            <a:spLocks noGrp="1"/>
          </p:cNvSpPr>
          <p:nvPr>
            <p:ph type="body" sz="half" idx="1"/>
          </p:nvPr>
        </p:nvSpPr>
        <p:spPr>
          <a:xfrm>
            <a:off x="8812231" y="3470982"/>
            <a:ext cx="14097929" cy="7689465"/>
          </a:xfrm>
          <a:prstGeom prst="rect">
            <a:avLst/>
          </a:prstGeom>
        </p:spPr>
        <p:txBody>
          <a:bodyPr/>
          <a:lstStyle/>
          <a:p>
            <a:pPr marL="0" indent="0">
              <a:spcBef>
                <a:spcPts val="0"/>
              </a:spcBef>
              <a:buSzTx/>
              <a:buNone/>
              <a:defRPr sz="3600">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azurerm_resource_group</a:t>
            </a:r>
            <a:r>
              <a:rPr dirty="0">
                <a:solidFill>
                  <a:srgbClr val="22863A"/>
                </a:solidFill>
              </a:rPr>
              <a:t>" "</a:t>
            </a:r>
            <a:r>
              <a:rPr dirty="0" err="1">
                <a:solidFill>
                  <a:srgbClr val="22863A"/>
                </a:solidFill>
              </a:rPr>
              <a:t>myfirstrg</a:t>
            </a:r>
            <a:r>
              <a:rPr dirty="0">
                <a:solidFill>
                  <a:srgbClr val="22863A"/>
                </a:solidFill>
              </a:rPr>
              <a:t>"</a:t>
            </a:r>
            <a:r>
              <a:rPr dirty="0">
                <a:solidFill>
                  <a:srgbClr val="24292E"/>
                </a:solidFill>
              </a:rPr>
              <a:t> { </a:t>
            </a:r>
            <a:endParaRPr sz="1200" dirty="0">
              <a:latin typeface="Times New Roman"/>
              <a:ea typeface="Times New Roman"/>
              <a:cs typeface="Times New Roman"/>
              <a:sym typeface="Times New Roman"/>
            </a:endParaRPr>
          </a:p>
          <a:p>
            <a:pPr marL="0" indent="0">
              <a:spcBef>
                <a:spcPts val="0"/>
              </a:spcBef>
              <a:buSzTx/>
              <a:buNone/>
              <a:defRPr sz="3600">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myfirstresourcegroup</a:t>
            </a:r>
            <a:r>
              <a:rPr dirty="0">
                <a:solidFill>
                  <a:srgbClr val="22863A"/>
                </a:solidFill>
              </a:rPr>
              <a:t>"</a:t>
            </a:r>
            <a:r>
              <a:rPr dirty="0"/>
              <a:t>  </a:t>
            </a:r>
            <a:endParaRPr sz="1200" dirty="0">
              <a:latin typeface="Times New Roman"/>
              <a:ea typeface="Times New Roman"/>
              <a:cs typeface="Times New Roman"/>
              <a:sym typeface="Times New Roman"/>
            </a:endParaRPr>
          </a:p>
          <a:p>
            <a:pPr marL="0" indent="0">
              <a:spcBef>
                <a:spcPts val="0"/>
              </a:spcBef>
              <a:buSzTx/>
              <a:buNone/>
              <a:defRPr sz="3600">
                <a:solidFill>
                  <a:srgbClr val="24292E"/>
                </a:solidFill>
                <a:latin typeface="Menlo"/>
                <a:ea typeface="Menlo"/>
                <a:cs typeface="Menlo"/>
                <a:sym typeface="Menlo"/>
              </a:defRPr>
            </a:pPr>
            <a:r>
              <a:rPr dirty="0"/>
              <a:t>  location </a:t>
            </a:r>
            <a:r>
              <a:rPr dirty="0">
                <a:solidFill>
                  <a:srgbClr val="D73A49"/>
                </a:solidFill>
              </a:rPr>
              <a:t>=</a:t>
            </a:r>
            <a:r>
              <a:rPr dirty="0"/>
              <a:t> </a:t>
            </a:r>
            <a:r>
              <a:rPr dirty="0">
                <a:solidFill>
                  <a:srgbClr val="22863A"/>
                </a:solidFill>
              </a:rPr>
              <a:t>”</a:t>
            </a:r>
            <a:r>
              <a:rPr dirty="0" err="1">
                <a:solidFill>
                  <a:srgbClr val="22863A"/>
                </a:solidFill>
              </a:rPr>
              <a:t>eastus</a:t>
            </a:r>
            <a:r>
              <a:rPr dirty="0">
                <a:solidFill>
                  <a:srgbClr val="22863A"/>
                </a:solidFill>
              </a:rPr>
              <a:t>"</a:t>
            </a:r>
            <a:endParaRPr sz="1200" dirty="0">
              <a:latin typeface="Times New Roman"/>
              <a:ea typeface="Times New Roman"/>
              <a:cs typeface="Times New Roman"/>
              <a:sym typeface="Times New Roman"/>
            </a:endParaRPr>
          </a:p>
          <a:p>
            <a:pPr marL="0" indent="0">
              <a:spcBef>
                <a:spcPts val="0"/>
              </a:spcBef>
              <a:buSzTx/>
              <a:buNone/>
              <a:defRPr sz="3600">
                <a:solidFill>
                  <a:srgbClr val="24292E"/>
                </a:solidFill>
                <a:latin typeface="Menlo"/>
                <a:ea typeface="Menlo"/>
                <a:cs typeface="Menlo"/>
                <a:sym typeface="Menlo"/>
              </a:defRPr>
            </a:pPr>
            <a:r>
              <a:rPr dirty="0"/>
              <a:t>}</a:t>
            </a:r>
          </a:p>
        </p:txBody>
      </p:sp>
      <p:sp>
        <p:nvSpPr>
          <p:cNvPr id="1559" name="Text Placeholder 2"/>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defTabSz="1901951">
              <a:lnSpc>
                <a:spcPct val="72000"/>
              </a:lnSpc>
              <a:spcBef>
                <a:spcPts val="2000"/>
              </a:spcBef>
              <a:buClrTx/>
              <a:buSzTx/>
              <a:buFont typeface="Arial"/>
              <a:buNone/>
              <a:defRPr sz="3120">
                <a:solidFill>
                  <a:srgbClr val="000000"/>
                </a:solidFill>
              </a:defRPr>
            </a:lvl1pPr>
          </a:lstStyle>
          <a:p>
            <a:r>
              <a:t>main.tf</a:t>
            </a:r>
          </a:p>
        </p:txBody>
      </p:sp>
      <p:sp>
        <p:nvSpPr>
          <p:cNvPr id="1560" name="Text Placeholder 3"/>
          <p:cNvSpPr>
            <a:spLocks noGrp="1"/>
          </p:cNvSpPr>
          <p:nvPr>
            <p:ph type="body" idx="14"/>
          </p:nvPr>
        </p:nvSpPr>
        <p:spPr>
          <a:prstGeom prst="rect">
            <a:avLst/>
          </a:prstGeom>
        </p:spPr>
        <p:txBody>
          <a:bodyPr/>
          <a:lstStyle/>
          <a:p>
            <a:pPr marL="604157" indent="-604157" defTabSz="2438400">
              <a:spcBef>
                <a:spcPts val="2600"/>
              </a:spcBef>
              <a:buClrTx/>
              <a:buFont typeface="Arial"/>
              <a:buChar char="•"/>
              <a:defRPr sz="7400">
                <a:solidFill>
                  <a:srgbClr val="000000"/>
                </a:solidFill>
              </a:defRPr>
            </a:pPr>
            <a:endParaRPr/>
          </a:p>
        </p:txBody>
      </p:sp>
      <p:sp>
        <p:nvSpPr>
          <p:cNvPr id="1561" name="Title 4"/>
          <p:cNvSpPr txBox="1">
            <a:spLocks noGrp="1"/>
          </p:cNvSpPr>
          <p:nvPr>
            <p:ph type="title"/>
          </p:nvPr>
        </p:nvSpPr>
        <p:spPr>
          <a:xfrm>
            <a:off x="-1" y="4552124"/>
            <a:ext cx="6616701" cy="2971802"/>
          </a:xfrm>
          <a:prstGeom prst="rect">
            <a:avLst/>
          </a:prstGeom>
        </p:spPr>
        <p:txBody>
          <a:bodyPr/>
          <a:lstStyle/>
          <a:p>
            <a:endParaRPr/>
          </a:p>
        </p:txBody>
      </p:sp>
      <p:sp>
        <p:nvSpPr>
          <p:cNvPr id="6" name="Text Placeholder 3">
            <a:extLst>
              <a:ext uri="{FF2B5EF4-FFF2-40B4-BE49-F238E27FC236}">
                <a16:creationId xmlns:a16="http://schemas.microsoft.com/office/drawing/2014/main" id="{DEA72FE4-028D-4E4B-8B47-F7794AD0005D}"/>
              </a:ext>
            </a:extLst>
          </p:cNvPr>
          <p:cNvSpPr txBox="1">
            <a:spLocks/>
          </p:cNvSpPr>
          <p:nvPr/>
        </p:nvSpPr>
        <p:spPr>
          <a:xfrm>
            <a:off x="9612351" y="12882563"/>
            <a:ext cx="12679326" cy="5476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chor="ctr">
            <a:normAutofit/>
          </a:bodyPr>
          <a:lstStyle>
            <a:lvl1pPr marL="0" marR="0" indent="0" algn="r" defTabSz="2048255" rtl="0" latinLnBrk="0">
              <a:lnSpc>
                <a:spcPct val="90000"/>
              </a:lnSpc>
              <a:spcBef>
                <a:spcPts val="2100"/>
              </a:spcBef>
              <a:spcAft>
                <a:spcPts val="0"/>
              </a:spcAft>
              <a:buClrTx/>
              <a:buSzTx/>
              <a:buFontTx/>
              <a:buNone/>
              <a:tabLst/>
              <a:defRPr sz="2016" b="0" i="0" u="none" strike="noStrike" cap="none" spc="0" baseline="0">
                <a:ln>
                  <a:noFill/>
                </a:ln>
                <a:solidFill>
                  <a:schemeClr val="accent2"/>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r>
              <a:rPr lang="de-CH" dirty="0"/>
              <a:t>https://</a:t>
            </a:r>
            <a:r>
              <a:rPr lang="de-CH" dirty="0" err="1"/>
              <a:t>www.terraform.io</a:t>
            </a:r>
            <a:r>
              <a:rPr lang="de-CH" dirty="0"/>
              <a:t>/</a:t>
            </a:r>
            <a:r>
              <a:rPr lang="de-CH" dirty="0" err="1"/>
              <a:t>docs</a:t>
            </a:r>
            <a:r>
              <a:rPr lang="de-CH" dirty="0"/>
              <a:t>/</a:t>
            </a:r>
            <a:r>
              <a:rPr lang="de-CH" dirty="0" err="1"/>
              <a:t>configuration</a:t>
            </a:r>
            <a:r>
              <a:rPr lang="de-CH" dirty="0"/>
              <a:t>/</a:t>
            </a:r>
            <a:r>
              <a:rPr lang="de-CH" dirty="0" err="1"/>
              <a:t>syntax.html</a:t>
            </a:r>
            <a:endParaRPr lang="de-CH" dirty="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566" name="Title 2"/>
          <p:cNvSpPr txBox="1">
            <a:spLocks noGrp="1"/>
          </p:cNvSpPr>
          <p:nvPr>
            <p:ph type="title"/>
          </p:nvPr>
        </p:nvSpPr>
        <p:spPr>
          <a:xfrm>
            <a:off x="7996235" y="4148299"/>
            <a:ext cx="13030202" cy="3315759"/>
          </a:xfrm>
          <a:prstGeom prst="rect">
            <a:avLst/>
          </a:prstGeom>
        </p:spPr>
        <p:txBody>
          <a:bodyPr/>
          <a:lstStyle/>
          <a:p>
            <a:r>
              <a:t>Terraform in Action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 name="Rectangle 1"/>
          <p:cNvSpPr/>
          <p:nvPr/>
        </p:nvSpPr>
        <p:spPr>
          <a:xfrm>
            <a:off x="6913756" y="4438185"/>
            <a:ext cx="10103007" cy="6289290"/>
          </a:xfrm>
          <a:prstGeom prst="rect">
            <a:avLst/>
          </a:prstGeom>
          <a:solidFill>
            <a:schemeClr val="accent4">
              <a:alpha val="26275"/>
            </a:schemeClr>
          </a:solidFill>
          <a:ln w="76200">
            <a:solidFill>
              <a:schemeClr val="accent4">
                <a:lumOff val="9950"/>
              </a:schemeClr>
            </a:solidFill>
            <a:miter/>
          </a:ln>
        </p:spPr>
        <p:txBody>
          <a:bodyPr lIns="121918" tIns="121918" rIns="121918" bIns="121918" anchor="ctr"/>
          <a:lstStyle/>
          <a:p>
            <a:pPr>
              <a:lnSpc>
                <a:spcPct val="100000"/>
              </a:lnSpc>
              <a:spcBef>
                <a:spcPts val="0"/>
              </a:spcBef>
              <a:defRPr sz="3400" b="0">
                <a:latin typeface="Verdana"/>
                <a:ea typeface="Verdana"/>
                <a:cs typeface="Verdana"/>
                <a:sym typeface="Verdana"/>
              </a:defRPr>
            </a:pPr>
            <a:endParaRPr/>
          </a:p>
        </p:txBody>
      </p:sp>
      <p:sp>
        <p:nvSpPr>
          <p:cNvPr id="1569" name="Shape 840"/>
          <p:cNvSpPr txBox="1"/>
          <p:nvPr/>
        </p:nvSpPr>
        <p:spPr>
          <a:xfrm>
            <a:off x="13472346" y="3517024"/>
            <a:ext cx="8710407" cy="6646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35466" tIns="135466" rIns="135466" bIns="135466" anchor="ctr">
            <a:spAutoFit/>
          </a:bodyPr>
          <a:lstStyle>
            <a:lvl1pPr algn="ctr">
              <a:lnSpc>
                <a:spcPct val="150000"/>
              </a:lnSpc>
              <a:spcBef>
                <a:spcPts val="0"/>
              </a:spcBef>
              <a:defRPr sz="2600" cap="all">
                <a:solidFill>
                  <a:srgbClr val="44546A"/>
                </a:solidFill>
                <a:latin typeface="Verdana"/>
                <a:ea typeface="Verdana"/>
                <a:cs typeface="Verdana"/>
                <a:sym typeface="Verdana"/>
              </a:defRPr>
            </a:lvl1pPr>
          </a:lstStyle>
          <a:p>
            <a:r>
              <a:t> </a:t>
            </a:r>
          </a:p>
        </p:txBody>
      </p:sp>
      <p:sp>
        <p:nvSpPr>
          <p:cNvPr id="1570" name="Shape 841"/>
          <p:cNvSpPr txBox="1">
            <a:spLocks noGrp="1"/>
          </p:cNvSpPr>
          <p:nvPr>
            <p:ph type="sldNum" sz="quarter" idx="4294967295"/>
          </p:nvPr>
        </p:nvSpPr>
        <p:spPr>
          <a:xfrm>
            <a:off x="23456900" y="12945583"/>
            <a:ext cx="514905" cy="485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sp>
        <p:nvSpPr>
          <p:cNvPr id="1571" name="Shape 842"/>
          <p:cNvSpPr/>
          <p:nvPr/>
        </p:nvSpPr>
        <p:spPr>
          <a:xfrm>
            <a:off x="9429892" y="6026026"/>
            <a:ext cx="5031634" cy="2915962"/>
          </a:xfrm>
          <a:custGeom>
            <a:avLst/>
            <a:gdLst/>
            <a:ahLst/>
            <a:cxnLst>
              <a:cxn ang="0">
                <a:pos x="wd2" y="hd2"/>
              </a:cxn>
              <a:cxn ang="5400000">
                <a:pos x="wd2" y="hd2"/>
              </a:cxn>
              <a:cxn ang="10800000">
                <a:pos x="wd2" y="hd2"/>
              </a:cxn>
              <a:cxn ang="16200000">
                <a:pos x="wd2" y="hd2"/>
              </a:cxn>
            </a:cxnLst>
            <a:rect l="0" t="0" r="r" b="b"/>
            <a:pathLst>
              <a:path w="21600" h="21600"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sz="3400" b="0">
                <a:latin typeface="Verdana"/>
                <a:ea typeface="Verdana"/>
                <a:cs typeface="Verdana"/>
                <a:sym typeface="Verdana"/>
              </a:defRPr>
            </a:pPr>
            <a:endParaRPr/>
          </a:p>
        </p:txBody>
      </p:sp>
      <p:grpSp>
        <p:nvGrpSpPr>
          <p:cNvPr id="1576" name="Group 847"/>
          <p:cNvGrpSpPr/>
          <p:nvPr/>
        </p:nvGrpSpPr>
        <p:grpSpPr>
          <a:xfrm>
            <a:off x="11640177" y="7135629"/>
            <a:ext cx="611225" cy="696702"/>
            <a:chOff x="0" y="0"/>
            <a:chExt cx="611223" cy="696700"/>
          </a:xfrm>
        </p:grpSpPr>
        <p:sp>
          <p:nvSpPr>
            <p:cNvPr id="1572" name="Shape 843"/>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73" name="Shape 844"/>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74" name="Shape 845"/>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sp>
          <p:nvSpPr>
            <p:cNvPr id="1575" name="Shape 846"/>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a:p>
          </p:txBody>
        </p:sp>
      </p:grpSp>
      <p:grpSp>
        <p:nvGrpSpPr>
          <p:cNvPr id="1579" name="Shape 848"/>
          <p:cNvGrpSpPr/>
          <p:nvPr/>
        </p:nvGrpSpPr>
        <p:grpSpPr>
          <a:xfrm>
            <a:off x="7947762" y="6974155"/>
            <a:ext cx="2557733" cy="1019647"/>
            <a:chOff x="0" y="0"/>
            <a:chExt cx="2557732" cy="1019645"/>
          </a:xfrm>
        </p:grpSpPr>
        <p:sp>
          <p:nvSpPr>
            <p:cNvPr id="1577"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Klavika Basic"/>
                  <a:ea typeface="Klavika Basic"/>
                  <a:cs typeface="Klavika Basic"/>
                  <a:sym typeface="Klavika Basic"/>
                </a:defRPr>
              </a:pPr>
              <a:endParaRPr/>
            </a:p>
          </p:txBody>
        </p:sp>
        <p:sp>
          <p:nvSpPr>
            <p:cNvPr id="1578" name="Core"/>
            <p:cNvSpPr txBox="1"/>
            <p:nvPr/>
          </p:nvSpPr>
          <p:spPr>
            <a:xfrm>
              <a:off x="-1" y="179623"/>
              <a:ext cx="25577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Klavika Basic"/>
                  <a:ea typeface="Klavika Basic"/>
                  <a:cs typeface="Klavika Basic"/>
                  <a:sym typeface="Klavika Basic"/>
                </a:defRPr>
              </a:lvl1pPr>
            </a:lstStyle>
            <a:p>
              <a:r>
                <a:t>Core</a:t>
              </a:r>
            </a:p>
          </p:txBody>
        </p:sp>
      </p:grpSp>
      <p:sp>
        <p:nvSpPr>
          <p:cNvPr id="1580" name="Shape 849"/>
          <p:cNvSpPr txBox="1">
            <a:spLocks noGrp="1"/>
          </p:cNvSpPr>
          <p:nvPr>
            <p:ph type="title"/>
          </p:nvPr>
        </p:nvSpPr>
        <p:spPr>
          <a:xfrm>
            <a:off x="1565395" y="875900"/>
            <a:ext cx="21746798" cy="1479847"/>
          </a:xfrm>
          <a:prstGeom prst="rect">
            <a:avLst/>
          </a:prstGeom>
        </p:spPr>
        <p:txBody>
          <a:bodyPr/>
          <a:lstStyle/>
          <a:p>
            <a:pPr>
              <a:defRPr spc="-299">
                <a:latin typeface="Verdana"/>
                <a:ea typeface="Verdana"/>
                <a:cs typeface="Verdana"/>
                <a:sym typeface="Verdana"/>
              </a:defRPr>
            </a:pPr>
            <a:r>
              <a:t>Terraform Workflow</a:t>
            </a:r>
          </a:p>
        </p:txBody>
      </p:sp>
      <p:grpSp>
        <p:nvGrpSpPr>
          <p:cNvPr id="1583" name="Shape 850"/>
          <p:cNvGrpSpPr/>
          <p:nvPr/>
        </p:nvGrpSpPr>
        <p:grpSpPr>
          <a:xfrm>
            <a:off x="13386083" y="6974155"/>
            <a:ext cx="2557733" cy="1019647"/>
            <a:chOff x="0" y="0"/>
            <a:chExt cx="2557732" cy="1019645"/>
          </a:xfrm>
        </p:grpSpPr>
        <p:sp>
          <p:nvSpPr>
            <p:cNvPr id="1581" name="Rectangle"/>
            <p:cNvSpPr/>
            <p:nvPr/>
          </p:nvSpPr>
          <p:spPr>
            <a:xfrm>
              <a:off x="-1" y="0"/>
              <a:ext cx="2557734" cy="1019646"/>
            </a:xfrm>
            <a:prstGeom prst="rect">
              <a:avLst/>
            </a:prstGeom>
            <a:solidFill>
              <a:schemeClr val="accent4"/>
            </a:solidFill>
            <a:ln w="12700" cap="flat">
              <a:noFill/>
              <a:miter lim="400000"/>
            </a:ln>
            <a:effectLst>
              <a:outerShdw blurRad="38100" dist="25400" dir="5400000" rotWithShape="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sz="3700" b="0">
                  <a:solidFill>
                    <a:srgbClr val="FFFFFF"/>
                  </a:solidFill>
                  <a:latin typeface="Klavika Basic"/>
                  <a:ea typeface="Klavika Basic"/>
                  <a:cs typeface="Klavika Basic"/>
                  <a:sym typeface="Klavika Basic"/>
                </a:defRPr>
              </a:pPr>
              <a:endParaRPr/>
            </a:p>
          </p:txBody>
        </p:sp>
        <p:sp>
          <p:nvSpPr>
            <p:cNvPr id="1582"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sz="3700" b="0">
                  <a:solidFill>
                    <a:srgbClr val="FFFFFF"/>
                  </a:solidFill>
                  <a:latin typeface="Klavika Basic"/>
                  <a:ea typeface="Klavika Basic"/>
                  <a:cs typeface="Klavika Basic"/>
                  <a:sym typeface="Klavika Basic"/>
                </a:defRPr>
              </a:lvl1pPr>
            </a:lstStyle>
            <a:p>
              <a:r>
                <a:t>Provider</a:t>
              </a:r>
            </a:p>
          </p:txBody>
        </p:sp>
      </p:grpSp>
      <p:grpSp>
        <p:nvGrpSpPr>
          <p:cNvPr id="1586" name="Shape 852"/>
          <p:cNvGrpSpPr/>
          <p:nvPr/>
        </p:nvGrpSpPr>
        <p:grpSpPr>
          <a:xfrm>
            <a:off x="10843641" y="8279964"/>
            <a:ext cx="2204299" cy="892647"/>
            <a:chOff x="0" y="0"/>
            <a:chExt cx="2204297" cy="892645"/>
          </a:xfrm>
        </p:grpSpPr>
        <p:sp>
          <p:nvSpPr>
            <p:cNvPr id="1584"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sz="2800" b="0">
                  <a:solidFill>
                    <a:srgbClr val="535353"/>
                  </a:solidFill>
                  <a:latin typeface="Verdana"/>
                  <a:ea typeface="Verdana"/>
                  <a:cs typeface="Verdana"/>
                  <a:sym typeface="Verdana"/>
                </a:defRPr>
              </a:pPr>
              <a:endParaRPr/>
            </a:p>
          </p:txBody>
        </p:sp>
        <p:sp>
          <p:nvSpPr>
            <p:cNvPr id="1585"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sz="2800" b="0">
                  <a:solidFill>
                    <a:srgbClr val="535353"/>
                  </a:solidFill>
                  <a:latin typeface="Verdana"/>
                  <a:ea typeface="Verdana"/>
                  <a:cs typeface="Verdana"/>
                  <a:sym typeface="Verdana"/>
                </a:defRPr>
              </a:lvl1pPr>
            </a:lstStyle>
            <a:p>
              <a:r>
                <a:t>Apply</a:t>
              </a:r>
            </a:p>
          </p:txBody>
        </p:sp>
      </p:grpSp>
      <p:grpSp>
        <p:nvGrpSpPr>
          <p:cNvPr id="1589" name="Shape 853"/>
          <p:cNvGrpSpPr/>
          <p:nvPr/>
        </p:nvGrpSpPr>
        <p:grpSpPr>
          <a:xfrm>
            <a:off x="10843641" y="5767294"/>
            <a:ext cx="2204299" cy="892647"/>
            <a:chOff x="0" y="0"/>
            <a:chExt cx="2204297" cy="892645"/>
          </a:xfrm>
        </p:grpSpPr>
        <p:sp>
          <p:nvSpPr>
            <p:cNvPr id="1587"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sz="2800" b="0">
                  <a:solidFill>
                    <a:srgbClr val="535353"/>
                  </a:solidFill>
                  <a:latin typeface="Verdana"/>
                  <a:ea typeface="Verdana"/>
                  <a:cs typeface="Verdana"/>
                  <a:sym typeface="Verdana"/>
                </a:defRPr>
              </a:pPr>
              <a:endParaRPr/>
            </a:p>
          </p:txBody>
        </p:sp>
        <p:sp>
          <p:nvSpPr>
            <p:cNvPr id="1588" name="Plan"/>
            <p:cNvSpPr txBox="1"/>
            <p:nvPr/>
          </p:nvSpPr>
          <p:spPr>
            <a:xfrm>
              <a:off x="-1" y="108503"/>
              <a:ext cx="2204299" cy="675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sz="2800" b="0">
                  <a:solidFill>
                    <a:srgbClr val="535353"/>
                  </a:solidFill>
                  <a:latin typeface="Verdana"/>
                  <a:ea typeface="Verdana"/>
                  <a:cs typeface="Verdana"/>
                  <a:sym typeface="Verdana"/>
                </a:defRPr>
              </a:lvl1pPr>
            </a:lstStyle>
            <a:p>
              <a:r>
                <a:t>Plan </a:t>
              </a:r>
            </a:p>
          </p:txBody>
        </p:sp>
      </p:grpSp>
      <p:grpSp>
        <p:nvGrpSpPr>
          <p:cNvPr id="1592" name="Shape 853"/>
          <p:cNvGrpSpPr/>
          <p:nvPr/>
        </p:nvGrpSpPr>
        <p:grpSpPr>
          <a:xfrm>
            <a:off x="6940091" y="4445727"/>
            <a:ext cx="2204298" cy="892647"/>
            <a:chOff x="0" y="0"/>
            <a:chExt cx="2204297" cy="892645"/>
          </a:xfrm>
        </p:grpSpPr>
        <p:sp>
          <p:nvSpPr>
            <p:cNvPr id="1590"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sz="2800" b="0">
                  <a:solidFill>
                    <a:srgbClr val="535353"/>
                  </a:solidFill>
                  <a:latin typeface="Verdana"/>
                  <a:ea typeface="Verdana"/>
                  <a:cs typeface="Verdana"/>
                  <a:sym typeface="Verdana"/>
                </a:defRPr>
              </a:pPr>
              <a:endParaRPr/>
            </a:p>
          </p:txBody>
        </p:sp>
        <p:sp>
          <p:nvSpPr>
            <p:cNvPr id="1591" name="Init"/>
            <p:cNvSpPr txBox="1"/>
            <p:nvPr/>
          </p:nvSpPr>
          <p:spPr>
            <a:xfrm>
              <a:off x="-1" y="108503"/>
              <a:ext cx="2204299" cy="67563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sz="2800" b="0">
                  <a:solidFill>
                    <a:srgbClr val="535353"/>
                  </a:solidFill>
                  <a:latin typeface="Verdana"/>
                  <a:ea typeface="Verdana"/>
                  <a:cs typeface="Verdana"/>
                  <a:sym typeface="Verdana"/>
                </a:defRPr>
              </a:lvl1pPr>
            </a:lstStyle>
            <a:p>
              <a:r>
                <a:t>Init </a:t>
              </a:r>
            </a:p>
          </p:txBody>
        </p:sp>
      </p:gr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6" name="Text Placeholder 1"/>
          <p:cNvSpPr txBox="1">
            <a:spLocks noGrp="1"/>
          </p:cNvSpPr>
          <p:nvPr>
            <p:ph type="body" sz="quarter" idx="1"/>
          </p:nvPr>
        </p:nvSpPr>
        <p:spPr>
          <a:xfrm>
            <a:off x="7997753" y="7527558"/>
            <a:ext cx="13027165" cy="2184402"/>
          </a:xfrm>
          <a:prstGeom prst="rect">
            <a:avLst/>
          </a:prstGeom>
        </p:spPr>
        <p:txBody>
          <a:bodyPr/>
          <a:lstStyle/>
          <a:p>
            <a:endParaRPr/>
          </a:p>
        </p:txBody>
      </p:sp>
      <p:sp>
        <p:nvSpPr>
          <p:cNvPr id="1597" name="Title 2"/>
          <p:cNvSpPr txBox="1">
            <a:spLocks noGrp="1"/>
          </p:cNvSpPr>
          <p:nvPr>
            <p:ph type="title"/>
          </p:nvPr>
        </p:nvSpPr>
        <p:spPr>
          <a:xfrm>
            <a:off x="7996235" y="4148299"/>
            <a:ext cx="13030202" cy="3315759"/>
          </a:xfrm>
          <a:prstGeom prst="rect">
            <a:avLst/>
          </a:prstGeom>
        </p:spPr>
        <p:txBody>
          <a:bodyPr/>
          <a:lstStyle/>
          <a:p>
            <a:r>
              <a:t>DEMO</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1" name="Picture 7" descr="Picture 7"/>
          <p:cNvPicPr>
            <a:picLocks noChangeAspect="1"/>
          </p:cNvPicPr>
          <p:nvPr/>
        </p:nvPicPr>
        <p:blipFill>
          <a:blip r:embed="rId3"/>
          <a:stretch>
            <a:fillRect/>
          </a:stretch>
        </p:blipFill>
        <p:spPr>
          <a:xfrm>
            <a:off x="5929228" y="2583111"/>
            <a:ext cx="12446766" cy="2903288"/>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5" name="Picture 6" descr="Picture 6"/>
          <p:cNvPicPr>
            <a:picLocks noChangeAspect="1"/>
          </p:cNvPicPr>
          <p:nvPr/>
        </p:nvPicPr>
        <p:blipFill>
          <a:blip r:embed="rId3"/>
          <a:stretch>
            <a:fillRect/>
          </a:stretch>
        </p:blipFill>
        <p:spPr>
          <a:xfrm>
            <a:off x="6133169" y="2720896"/>
            <a:ext cx="15723220" cy="9532268"/>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9" name="Picture 2" descr="Picture 2"/>
          <p:cNvPicPr>
            <a:picLocks noChangeAspect="1"/>
          </p:cNvPicPr>
          <p:nvPr/>
        </p:nvPicPr>
        <p:blipFill>
          <a:blip r:embed="rId3"/>
          <a:stretch>
            <a:fillRect/>
          </a:stretch>
        </p:blipFill>
        <p:spPr>
          <a:xfrm>
            <a:off x="6102968" y="2543251"/>
            <a:ext cx="12653383" cy="9757043"/>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3" name="Picture 1" descr="Picture 1"/>
          <p:cNvPicPr>
            <a:picLocks noChangeAspect="1"/>
          </p:cNvPicPr>
          <p:nvPr/>
        </p:nvPicPr>
        <p:blipFill>
          <a:blip r:embed="rId3"/>
          <a:stretch>
            <a:fillRect/>
          </a:stretch>
        </p:blipFill>
        <p:spPr>
          <a:xfrm>
            <a:off x="6110868" y="2483648"/>
            <a:ext cx="11797991" cy="9381251"/>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618" name="Title 4"/>
          <p:cNvSpPr txBox="1">
            <a:spLocks noGrp="1"/>
          </p:cNvSpPr>
          <p:nvPr>
            <p:ph type="title"/>
          </p:nvPr>
        </p:nvSpPr>
        <p:spPr>
          <a:xfrm>
            <a:off x="7996235" y="4148299"/>
            <a:ext cx="13030202" cy="3315759"/>
          </a:xfrm>
          <a:prstGeom prst="rect">
            <a:avLst/>
          </a:prstGeom>
        </p:spPr>
        <p:txBody>
          <a:bodyPr/>
          <a:lstStyle/>
          <a:p>
            <a:r>
              <a:t>Terraform Configuration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Text Placeholder 1"/>
          <p:cNvSpPr txBox="1">
            <a:spLocks noGrp="1"/>
          </p:cNvSpPr>
          <p:nvPr>
            <p:ph type="body" idx="1"/>
          </p:nvPr>
        </p:nvSpPr>
        <p:spPr>
          <a:xfrm>
            <a:off x="1453185" y="3349718"/>
            <a:ext cx="21745482" cy="9241294"/>
          </a:xfrm>
          <a:prstGeom prst="rect">
            <a:avLst/>
          </a:prstGeom>
        </p:spPr>
        <p:txBody>
          <a:bodyPr/>
          <a:lstStyle/>
          <a:p>
            <a:r>
              <a:t>Purpose</a:t>
            </a:r>
          </a:p>
          <a:p>
            <a:pPr lvl="1"/>
            <a:r>
              <a:t>Why are we here?</a:t>
            </a:r>
          </a:p>
          <a:p>
            <a:pPr lvl="1"/>
            <a:endParaRPr/>
          </a:p>
          <a:p>
            <a:r>
              <a:t>Gives</a:t>
            </a:r>
          </a:p>
          <a:p>
            <a:pPr lvl="1"/>
            <a:r>
              <a:t>What do you need to do?</a:t>
            </a:r>
          </a:p>
          <a:p>
            <a:pPr lvl="1"/>
            <a:endParaRPr/>
          </a:p>
          <a:p>
            <a:r>
              <a:t>Gets</a:t>
            </a:r>
          </a:p>
          <a:p>
            <a:pPr lvl="1"/>
            <a:r>
              <a:t>What will get you get?</a:t>
            </a:r>
          </a:p>
        </p:txBody>
      </p:sp>
      <p:sp>
        <p:nvSpPr>
          <p:cNvPr id="713" name="Title 2"/>
          <p:cNvSpPr txBox="1">
            <a:spLocks noGrp="1"/>
          </p:cNvSpPr>
          <p:nvPr>
            <p:ph type="title"/>
          </p:nvPr>
        </p:nvSpPr>
        <p:spPr>
          <a:xfrm>
            <a:off x="1451868" y="783573"/>
            <a:ext cx="21746798" cy="1784533"/>
          </a:xfrm>
          <a:prstGeom prst="rect">
            <a:avLst/>
          </a:prstGeom>
        </p:spPr>
        <p:txBody>
          <a:bodyPr/>
          <a:lstStyle>
            <a:lvl1pPr>
              <a:defRPr spc="-200"/>
            </a:lvl1pPr>
          </a:lstStyle>
          <a:p>
            <a:r>
              <a:t>Workshop Expectations</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0"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spcBef>
                <a:spcPts val="0"/>
              </a:spcBef>
              <a:buSzTx/>
              <a:buFont typeface="Wingdings"/>
              <a:buNone/>
              <a:defRPr>
                <a:solidFill>
                  <a:srgbClr val="D73A49"/>
                </a:solidFill>
                <a:latin typeface="Menlo"/>
                <a:ea typeface="Menlo"/>
                <a:cs typeface="Menlo"/>
                <a:sym typeface="Menlo"/>
              </a:defRPr>
            </a:pPr>
            <a:r>
              <a:rPr dirty="0"/>
              <a:t>terraform</a:t>
            </a:r>
            <a:r>
              <a:rPr dirty="0">
                <a:solidFill>
                  <a:srgbClr val="24292E"/>
                </a:solidFill>
              </a:rPr>
              <a:t> {</a:t>
            </a:r>
            <a:endParaRPr sz="1800" dirty="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rPr dirty="0"/>
              <a:t>  </a:t>
            </a:r>
            <a:r>
              <a:rPr dirty="0" err="1"/>
              <a:t>required_version</a:t>
            </a:r>
            <a:r>
              <a:rPr dirty="0"/>
              <a:t> </a:t>
            </a:r>
            <a:r>
              <a:rPr dirty="0">
                <a:solidFill>
                  <a:srgbClr val="D73A49"/>
                </a:solidFill>
              </a:rPr>
              <a:t>=</a:t>
            </a:r>
            <a:r>
              <a:rPr dirty="0"/>
              <a:t> </a:t>
            </a:r>
            <a:r>
              <a:rPr dirty="0">
                <a:solidFill>
                  <a:srgbClr val="22863A"/>
                </a:solidFill>
              </a:rPr>
              <a:t>"= 0.1</a:t>
            </a:r>
            <a:r>
              <a:rPr lang="root" dirty="0">
                <a:solidFill>
                  <a:srgbClr val="22863A"/>
                </a:solidFill>
              </a:rPr>
              <a:t>2</a:t>
            </a:r>
            <a:r>
              <a:rPr dirty="0">
                <a:solidFill>
                  <a:srgbClr val="22863A"/>
                </a:solidFill>
              </a:rPr>
              <a:t>.</a:t>
            </a:r>
            <a:r>
              <a:rPr lang="root" dirty="0">
                <a:solidFill>
                  <a:srgbClr val="22863A"/>
                </a:solidFill>
              </a:rPr>
              <a:t>10</a:t>
            </a:r>
            <a:r>
              <a:rPr dirty="0">
                <a:solidFill>
                  <a:srgbClr val="22863A"/>
                </a:solidFill>
              </a:rPr>
              <a:t>"</a:t>
            </a:r>
            <a:endParaRPr sz="1800" dirty="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rPr dirty="0"/>
              <a:t>}</a:t>
            </a:r>
            <a:endParaRPr sz="1800" dirty="0">
              <a:latin typeface="+mj-lt"/>
              <a:ea typeface="+mj-ea"/>
              <a:cs typeface="+mj-cs"/>
              <a:sym typeface="Calibri"/>
            </a:endParaRPr>
          </a:p>
          <a:p>
            <a:pPr marL="0" indent="0">
              <a:spcBef>
                <a:spcPts val="0"/>
              </a:spcBef>
              <a:buSzTx/>
              <a:buFont typeface="Wingdings"/>
              <a:buNone/>
              <a:defRPr>
                <a:latin typeface="+mj-lt"/>
                <a:ea typeface="+mj-ea"/>
                <a:cs typeface="+mj-cs"/>
                <a:sym typeface="Calibri"/>
              </a:defRPr>
            </a:pPr>
            <a:r>
              <a:rPr dirty="0"/>
              <a:t> </a:t>
            </a:r>
          </a:p>
        </p:txBody>
      </p:sp>
      <p:sp>
        <p:nvSpPr>
          <p:cNvPr id="1621"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a:t>
            </a:r>
          </a:p>
        </p:txBody>
      </p:sp>
      <p:sp>
        <p:nvSpPr>
          <p:cNvPr id="1622"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0" indent="0" algn="r" defTabSz="2048255">
              <a:spcBef>
                <a:spcPts val="2100"/>
              </a:spcBef>
              <a:buClrTx/>
              <a:buSzTx/>
              <a:buNone/>
              <a:defRPr sz="2016">
                <a:solidFill>
                  <a:schemeClr val="accent2"/>
                </a:solidFill>
              </a:defRPr>
            </a:pPr>
            <a:r>
              <a:rPr u="sng" dirty="0">
                <a:solidFill>
                  <a:srgbClr val="0000FF"/>
                </a:solidFill>
                <a:uFill>
                  <a:solidFill>
                    <a:srgbClr val="0000FF"/>
                  </a:solidFill>
                </a:uFill>
                <a:hlinkClick r:id="rId3"/>
              </a:rPr>
              <a:t>https://www.terraform.io/docs/configuration/terraform.html</a:t>
            </a:r>
          </a:p>
        </p:txBody>
      </p:sp>
      <p:graphicFrame>
        <p:nvGraphicFramePr>
          <p:cNvPr id="1623" name="Table 6"/>
          <p:cNvGraphicFramePr/>
          <p:nvPr>
            <p:extLst>
              <p:ext uri="{D42A27DB-BD31-4B8C-83A1-F6EECF244321}">
                <p14:modId xmlns:p14="http://schemas.microsoft.com/office/powerpoint/2010/main" val="2685957910"/>
              </p:ext>
            </p:extLst>
          </p:nvPr>
        </p:nvGraphicFramePr>
        <p:xfrm>
          <a:off x="6358466" y="7273942"/>
          <a:ext cx="16840200" cy="5317068"/>
        </p:xfrm>
        <a:graphic>
          <a:graphicData uri="http://schemas.openxmlformats.org/drawingml/2006/table">
            <a:tbl>
              <a:tblPr bandRow="1">
                <a:tableStyleId>{4C3C2611-4C71-4FC5-86AE-919BDF0F9419}</a:tableStyleId>
              </a:tblPr>
              <a:tblGrid>
                <a:gridCol w="3606800">
                  <a:extLst>
                    <a:ext uri="{9D8B030D-6E8A-4147-A177-3AD203B41FA5}">
                      <a16:colId xmlns:a16="http://schemas.microsoft.com/office/drawing/2014/main" val="20000"/>
                    </a:ext>
                  </a:extLst>
                </a:gridCol>
                <a:gridCol w="9144000">
                  <a:extLst>
                    <a:ext uri="{9D8B030D-6E8A-4147-A177-3AD203B41FA5}">
                      <a16:colId xmlns:a16="http://schemas.microsoft.com/office/drawing/2014/main" val="20001"/>
                    </a:ext>
                  </a:extLst>
                </a:gridCol>
                <a:gridCol w="4089400">
                  <a:extLst>
                    <a:ext uri="{9D8B030D-6E8A-4147-A177-3AD203B41FA5}">
                      <a16:colId xmlns:a16="http://schemas.microsoft.com/office/drawing/2014/main" val="20002"/>
                    </a:ext>
                  </a:extLst>
                </a:gridCol>
              </a:tblGrid>
              <a:tr h="1329267">
                <a:tc>
                  <a:txBody>
                    <a:bodyPr/>
                    <a:lstStyle/>
                    <a:p>
                      <a:pPr>
                        <a:defRPr sz="1800"/>
                      </a:pPr>
                      <a:r>
                        <a:rPr sz="4800">
                          <a:latin typeface="Menlo"/>
                          <a:ea typeface="Menlo"/>
                          <a:cs typeface="Menlo"/>
                          <a:sym typeface="Menlo"/>
                        </a:rPr>
                        <a:t>=</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4800">
                          <a:latin typeface="Menlo"/>
                          <a:ea typeface="Menlo"/>
                          <a:cs typeface="Menlo"/>
                          <a:sym typeface="Menlo"/>
                        </a:rPr>
                        <a:t>Exact version equality</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4800" dirty="0">
                          <a:latin typeface="Menlo"/>
                          <a:ea typeface="Menlo"/>
                          <a:cs typeface="Menlo"/>
                          <a:sym typeface="Menlo"/>
                        </a:rPr>
                        <a:t>= 0.1</a:t>
                      </a:r>
                      <a:r>
                        <a:rPr lang="en-US" sz="4800" dirty="0">
                          <a:latin typeface="Menlo"/>
                          <a:ea typeface="Menlo"/>
                          <a:cs typeface="Menlo"/>
                          <a:sym typeface="Menlo"/>
                        </a:rPr>
                        <a:t>2</a:t>
                      </a:r>
                      <a:r>
                        <a:rPr sz="4800" dirty="0">
                          <a:latin typeface="Menlo"/>
                          <a:ea typeface="Menlo"/>
                          <a:cs typeface="Menlo"/>
                          <a:sym typeface="Menlo"/>
                        </a:rPr>
                        <a:t>.</a:t>
                      </a:r>
                      <a:r>
                        <a:rPr lang="en-US" sz="4800" dirty="0">
                          <a:latin typeface="Menlo"/>
                          <a:ea typeface="Menlo"/>
                          <a:cs typeface="Menlo"/>
                          <a:sym typeface="Menlo"/>
                        </a:rPr>
                        <a:t>12</a:t>
                      </a:r>
                      <a:endParaRPr sz="4800" dirty="0">
                        <a:latin typeface="Menlo"/>
                        <a:ea typeface="Menlo"/>
                        <a:cs typeface="Menlo"/>
                        <a:sym typeface="Menlo"/>
                      </a:endParaRPr>
                    </a:p>
                  </a:txBody>
                  <a:tcPr marL="45720" marR="45720" horzOverflow="overflow">
                    <a:lnL w="12700">
                      <a:solidFill>
                        <a:srgbClr val="FFFFFF"/>
                      </a:solidFill>
                    </a:lnL>
                    <a:lnR w="12700">
                      <a:miter lim="400000"/>
                    </a:lnR>
                    <a:lnT w="12700">
                      <a:miter lim="400000"/>
                    </a:lnT>
                    <a:lnB w="12700">
                      <a:miter lim="400000"/>
                    </a:lnB>
                    <a:solidFill>
                      <a:srgbClr val="E6E6E6"/>
                    </a:solidFill>
                  </a:tcPr>
                </a:tc>
                <a:extLst>
                  <a:ext uri="{0D108BD9-81ED-4DB2-BD59-A6C34878D82A}">
                    <a16:rowId xmlns:a16="http://schemas.microsoft.com/office/drawing/2014/main" val="10000"/>
                  </a:ext>
                </a:extLst>
              </a:tr>
              <a:tr h="1329267">
                <a:tc>
                  <a:txBody>
                    <a:bodyPr/>
                    <a:lstStyle/>
                    <a:p>
                      <a:pPr>
                        <a:defRPr sz="1800"/>
                      </a:pPr>
                      <a:r>
                        <a:rPr sz="4800">
                          <a:latin typeface="Menlo"/>
                          <a:ea typeface="Menlo"/>
                          <a:cs typeface="Menlo"/>
                          <a:sym typeface="Menlo"/>
                        </a:rPr>
                        <a:t>!=</a:t>
                      </a:r>
                    </a:p>
                  </a:txBody>
                  <a:tcPr marL="45720" marR="4572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4800">
                          <a:latin typeface="Menlo"/>
                          <a:ea typeface="Menlo"/>
                          <a:cs typeface="Menlo"/>
                          <a:sym typeface="Menlo"/>
                        </a:rPr>
                        <a:t>Exclude version</a:t>
                      </a:r>
                    </a:p>
                  </a:txBody>
                  <a:tcPr marL="45720" marR="4572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4800" dirty="0">
                          <a:latin typeface="Menlo"/>
                          <a:ea typeface="Menlo"/>
                          <a:cs typeface="Menlo"/>
                          <a:sym typeface="Menlo"/>
                        </a:rPr>
                        <a:t>!= 0.1</a:t>
                      </a:r>
                      <a:r>
                        <a:rPr lang="en-US" sz="4800" dirty="0">
                          <a:latin typeface="Menlo"/>
                          <a:ea typeface="Menlo"/>
                          <a:cs typeface="Menlo"/>
                          <a:sym typeface="Menlo"/>
                        </a:rPr>
                        <a:t>2</a:t>
                      </a:r>
                      <a:r>
                        <a:rPr sz="4800" dirty="0">
                          <a:latin typeface="Menlo"/>
                          <a:ea typeface="Menlo"/>
                          <a:cs typeface="Menlo"/>
                          <a:sym typeface="Menlo"/>
                        </a:rPr>
                        <a:t>.6</a:t>
                      </a: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1329267">
                <a:tc>
                  <a:txBody>
                    <a:bodyPr/>
                    <a:lstStyle/>
                    <a:p>
                      <a:pPr>
                        <a:defRPr sz="1800"/>
                      </a:pPr>
                      <a:r>
                        <a:rPr sz="4800">
                          <a:latin typeface="Menlo"/>
                          <a:ea typeface="Menlo"/>
                          <a:cs typeface="Menlo"/>
                          <a:sym typeface="Menlo"/>
                        </a:rPr>
                        <a:t>&gt; &gt;= &lt; &lt;=</a:t>
                      </a:r>
                    </a:p>
                  </a:txBody>
                  <a:tcPr marL="45720" marR="45720" horzOverflow="overflow">
                    <a:lnL w="12700">
                      <a:miter lim="400000"/>
                    </a:lnL>
                    <a:lnR w="12700">
                      <a:miter lim="400000"/>
                    </a:lnR>
                    <a:lnT w="12700">
                      <a:miter lim="400000"/>
                    </a:lnT>
                    <a:lnB w="12700">
                      <a:miter lim="400000"/>
                    </a:lnB>
                    <a:solidFill>
                      <a:srgbClr val="E6E6E6"/>
                    </a:solidFill>
                  </a:tcPr>
                </a:tc>
                <a:tc>
                  <a:txBody>
                    <a:bodyPr/>
                    <a:lstStyle/>
                    <a:p>
                      <a:pPr>
                        <a:defRPr sz="1800"/>
                      </a:pPr>
                      <a:r>
                        <a:rPr sz="4800">
                          <a:latin typeface="Menlo"/>
                          <a:ea typeface="Menlo"/>
                          <a:cs typeface="Menlo"/>
                          <a:sym typeface="Menlo"/>
                        </a:rPr>
                        <a:t>Version comparison</a:t>
                      </a:r>
                    </a:p>
                  </a:txBody>
                  <a:tcPr marL="45720" marR="45720" horzOverflow="overflow">
                    <a:lnL w="12700">
                      <a:miter lim="400000"/>
                    </a:lnL>
                    <a:lnR w="12700">
                      <a:miter lim="400000"/>
                    </a:lnR>
                    <a:lnT w="12700">
                      <a:miter lim="400000"/>
                    </a:lnT>
                    <a:lnB w="12700">
                      <a:miter lim="400000"/>
                    </a:lnB>
                    <a:solidFill>
                      <a:srgbClr val="E6E6E6"/>
                    </a:solidFill>
                  </a:tcPr>
                </a:tc>
                <a:tc>
                  <a:txBody>
                    <a:bodyPr/>
                    <a:lstStyle/>
                    <a:p>
                      <a:pPr>
                        <a:defRPr sz="1800"/>
                      </a:pPr>
                      <a:r>
                        <a:rPr sz="4800" dirty="0">
                          <a:latin typeface="Menlo"/>
                          <a:ea typeface="Menlo"/>
                          <a:cs typeface="Menlo"/>
                          <a:sym typeface="Menlo"/>
                        </a:rPr>
                        <a:t>&gt;= 0.1</a:t>
                      </a:r>
                      <a:r>
                        <a:rPr lang="en-US" sz="4800" dirty="0">
                          <a:latin typeface="Menlo"/>
                          <a:ea typeface="Menlo"/>
                          <a:cs typeface="Menlo"/>
                          <a:sym typeface="Menlo"/>
                        </a:rPr>
                        <a:t>2</a:t>
                      </a:r>
                      <a:r>
                        <a:rPr sz="4800" dirty="0">
                          <a:latin typeface="Menlo"/>
                          <a:ea typeface="Menlo"/>
                          <a:cs typeface="Menlo"/>
                          <a:sym typeface="Menlo"/>
                        </a:rPr>
                        <a:t>.</a:t>
                      </a:r>
                      <a:r>
                        <a:rPr lang="en-US" sz="4800" dirty="0">
                          <a:latin typeface="Menlo"/>
                          <a:ea typeface="Menlo"/>
                          <a:cs typeface="Menlo"/>
                          <a:sym typeface="Menlo"/>
                        </a:rPr>
                        <a:t>10</a:t>
                      </a:r>
                      <a:endParaRPr sz="48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E6E6E6"/>
                    </a:solidFill>
                  </a:tcPr>
                </a:tc>
                <a:extLst>
                  <a:ext uri="{0D108BD9-81ED-4DB2-BD59-A6C34878D82A}">
                    <a16:rowId xmlns:a16="http://schemas.microsoft.com/office/drawing/2014/main" val="10002"/>
                  </a:ext>
                </a:extLst>
              </a:tr>
              <a:tr h="1329267">
                <a:tc>
                  <a:txBody>
                    <a:bodyPr/>
                    <a:lstStyle/>
                    <a:p>
                      <a:pPr>
                        <a:defRPr sz="1800"/>
                      </a:pPr>
                      <a:r>
                        <a:rPr sz="4800">
                          <a:latin typeface="Menlo"/>
                          <a:ea typeface="Menlo"/>
                          <a:cs typeface="Menlo"/>
                          <a:sym typeface="Menlo"/>
                        </a:rPr>
                        <a:t>~&gt;</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defRPr sz="1800"/>
                      </a:pPr>
                      <a:r>
                        <a:rPr sz="4800">
                          <a:latin typeface="Menlo"/>
                          <a:ea typeface="Menlo"/>
                          <a:cs typeface="Menlo"/>
                          <a:sym typeface="Menlo"/>
                        </a:rPr>
                        <a:t>Pessimistic constraint</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defRPr sz="1800"/>
                      </a:pPr>
                      <a:r>
                        <a:rPr sz="4800" dirty="0">
                          <a:latin typeface="Menlo"/>
                          <a:ea typeface="Menlo"/>
                          <a:cs typeface="Menlo"/>
                          <a:sym typeface="Menlo"/>
                        </a:rPr>
                        <a:t>~&gt; 0.1</a:t>
                      </a:r>
                      <a:r>
                        <a:rPr lang="en-US" sz="4800" dirty="0">
                          <a:latin typeface="Menlo"/>
                          <a:ea typeface="Menlo"/>
                          <a:cs typeface="Menlo"/>
                          <a:sym typeface="Menlo"/>
                        </a:rPr>
                        <a:t>2</a:t>
                      </a:r>
                      <a:r>
                        <a:rPr sz="4800" dirty="0">
                          <a:latin typeface="Menlo"/>
                          <a:ea typeface="Menlo"/>
                          <a:cs typeface="Menlo"/>
                          <a:sym typeface="Menlo"/>
                        </a:rPr>
                        <a:t>.</a:t>
                      </a:r>
                      <a:r>
                        <a:rPr lang="en-US" sz="4800" dirty="0">
                          <a:latin typeface="Menlo"/>
                          <a:ea typeface="Menlo"/>
                          <a:cs typeface="Menlo"/>
                          <a:sym typeface="Menlo"/>
                        </a:rPr>
                        <a:t>12</a:t>
                      </a:r>
                      <a:endParaRPr sz="48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3" grpId="1"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7"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spcBef>
                <a:spcPts val="0"/>
              </a:spcBef>
              <a:buSzTx/>
              <a:buFont typeface="Wingdings"/>
              <a:buNone/>
              <a:defRPr>
                <a:solidFill>
                  <a:srgbClr val="D73A49"/>
                </a:solidFill>
                <a:latin typeface="Menlo"/>
                <a:ea typeface="Menlo"/>
                <a:cs typeface="Menlo"/>
                <a:sym typeface="Menlo"/>
              </a:defRPr>
            </a:pPr>
            <a:r>
              <a:rPr dirty="0"/>
              <a:t>provider</a:t>
            </a:r>
            <a:r>
              <a:rPr dirty="0">
                <a:solidFill>
                  <a:srgbClr val="22863A"/>
                </a:solidFill>
              </a:rPr>
              <a:t> "</a:t>
            </a:r>
            <a:r>
              <a:rPr dirty="0" err="1">
                <a:solidFill>
                  <a:srgbClr val="22863A"/>
                </a:solidFill>
              </a:rPr>
              <a:t>azurerm</a:t>
            </a:r>
            <a:r>
              <a:rPr dirty="0">
                <a:solidFill>
                  <a:srgbClr val="22863A"/>
                </a:solidFill>
              </a:rPr>
              <a:t>"</a:t>
            </a:r>
            <a:r>
              <a:rPr dirty="0">
                <a:solidFill>
                  <a:srgbClr val="24292E"/>
                </a:solidFill>
              </a:rPr>
              <a:t> {</a:t>
            </a:r>
            <a:endParaRPr sz="1800" dirty="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rPr dirty="0"/>
              <a:t>  version </a:t>
            </a:r>
            <a:r>
              <a:rPr dirty="0">
                <a:solidFill>
                  <a:srgbClr val="D73A49"/>
                </a:solidFill>
              </a:rPr>
              <a:t>=</a:t>
            </a:r>
            <a:r>
              <a:rPr dirty="0"/>
              <a:t> </a:t>
            </a:r>
            <a:r>
              <a:rPr dirty="0">
                <a:solidFill>
                  <a:srgbClr val="22863A"/>
                </a:solidFill>
              </a:rPr>
              <a:t>”= 1.</a:t>
            </a:r>
            <a:r>
              <a:rPr lang="en-US" dirty="0">
                <a:solidFill>
                  <a:srgbClr val="22863A"/>
                </a:solidFill>
              </a:rPr>
              <a:t>36</a:t>
            </a:r>
            <a:r>
              <a:rPr dirty="0">
                <a:solidFill>
                  <a:srgbClr val="22863A"/>
                </a:solidFill>
              </a:rPr>
              <a:t>"</a:t>
            </a:r>
            <a:endParaRPr sz="1800" dirty="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rPr dirty="0"/>
              <a:t>}</a:t>
            </a:r>
          </a:p>
        </p:txBody>
      </p:sp>
      <p:sp>
        <p:nvSpPr>
          <p:cNvPr id="1628" name="Title 2"/>
          <p:cNvSpPr txBox="1">
            <a:spLocks noGrp="1"/>
          </p:cNvSpPr>
          <p:nvPr>
            <p:ph type="title"/>
          </p:nvPr>
        </p:nvSpPr>
        <p:spPr>
          <a:xfrm>
            <a:off x="1451868" y="783573"/>
            <a:ext cx="21746798" cy="1784533"/>
          </a:xfrm>
          <a:prstGeom prst="rect">
            <a:avLst/>
          </a:prstGeom>
        </p:spPr>
        <p:txBody>
          <a:bodyPr/>
          <a:lstStyle>
            <a:lvl1pPr>
              <a:defRPr spc="-200"/>
            </a:lvl1pPr>
          </a:lstStyle>
          <a:p>
            <a:r>
              <a:t>AzureRm Provider</a:t>
            </a:r>
          </a:p>
        </p:txBody>
      </p:sp>
      <p:sp>
        <p:nvSpPr>
          <p:cNvPr id="162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https://www.terraform.io/docs/providers/azurerm/index.html</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Azure CLI</a:t>
            </a:r>
          </a:p>
          <a:p>
            <a:pPr marL="0" indent="0">
              <a:buSzTx/>
              <a:buFont typeface="Wingdings"/>
              <a:buNone/>
              <a:defRPr>
                <a:solidFill>
                  <a:srgbClr val="A31515"/>
                </a:solidFill>
                <a:latin typeface="Menlo"/>
                <a:ea typeface="Menlo"/>
                <a:cs typeface="Menlo"/>
                <a:sym typeface="Menlo"/>
              </a:defRPr>
            </a:pPr>
            <a:endParaRPr/>
          </a:p>
          <a:p>
            <a:pPr marL="0" indent="0">
              <a:buSzTx/>
              <a:buFont typeface="Wingdings"/>
              <a:buNone/>
              <a:defRPr>
                <a:solidFill>
                  <a:srgbClr val="A31515"/>
                </a:solidFill>
                <a:latin typeface="Menlo"/>
                <a:ea typeface="Menlo"/>
                <a:cs typeface="Menlo"/>
                <a:sym typeface="Menlo"/>
              </a:defRPr>
            </a:pPr>
            <a:r>
              <a:t>az login</a:t>
            </a:r>
          </a:p>
          <a:p>
            <a:pPr marL="0" indent="0">
              <a:buSzTx/>
              <a:buFont typeface="Wingdings"/>
              <a:buNone/>
            </a:pPr>
            <a:endParaRPr/>
          </a:p>
          <a:p>
            <a:r>
              <a:t>Uses your own credentials</a:t>
            </a:r>
          </a:p>
          <a:p>
            <a:r>
              <a:t>Great for local development</a:t>
            </a:r>
          </a:p>
          <a:p>
            <a:r>
              <a:t>Also how the Azure Cloud Shell works</a:t>
            </a:r>
          </a:p>
        </p:txBody>
      </p:sp>
      <p:sp>
        <p:nvSpPr>
          <p:cNvPr id="1634" name="Title 2"/>
          <p:cNvSpPr txBox="1">
            <a:spLocks noGrp="1"/>
          </p:cNvSpPr>
          <p:nvPr>
            <p:ph type="title"/>
          </p:nvPr>
        </p:nvSpPr>
        <p:spPr>
          <a:xfrm>
            <a:off x="1451868" y="783573"/>
            <a:ext cx="21746798" cy="1784533"/>
          </a:xfrm>
          <a:prstGeom prst="rect">
            <a:avLst/>
          </a:prstGeom>
        </p:spPr>
        <p:txBody>
          <a:bodyPr/>
          <a:lstStyle>
            <a:lvl1pPr>
              <a:defRPr spc="-200"/>
            </a:lvl1pPr>
          </a:lstStyle>
          <a:p>
            <a:r>
              <a:t>Authentication to Azure</a:t>
            </a:r>
          </a:p>
        </p:txBody>
      </p:sp>
      <p:sp>
        <p:nvSpPr>
          <p:cNvPr id="1635"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33">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633">
                                            <p:txEl>
                                              <p:pRg st="6" end="6"/>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163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3" grpId="1" build="p" bldLvl="5"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buSzTx/>
              <a:buFont typeface="Wingdings"/>
              <a:buNone/>
            </a:pPr>
            <a:r>
              <a:rPr dirty="0"/>
              <a:t>Service Principal</a:t>
            </a:r>
          </a:p>
          <a:p>
            <a:pPr marL="0" indent="0">
              <a:buSzTx/>
              <a:buFont typeface="Wingdings"/>
              <a:buNone/>
            </a:pPr>
            <a:endParaRPr dirty="0"/>
          </a:p>
          <a:p>
            <a:r>
              <a:rPr dirty="0"/>
              <a:t>Preferred for shared environments</a:t>
            </a:r>
          </a:p>
          <a:p>
            <a:r>
              <a:rPr dirty="0"/>
              <a:t>Works well in automation</a:t>
            </a:r>
          </a:p>
          <a:p>
            <a:r>
              <a:rPr dirty="0"/>
              <a:t>Also how Terraform Enterprise</a:t>
            </a:r>
            <a:r>
              <a:rPr lang="en-US" dirty="0"/>
              <a:t>/Cloud</a:t>
            </a:r>
            <a:r>
              <a:rPr dirty="0"/>
              <a:t> works</a:t>
            </a:r>
          </a:p>
        </p:txBody>
      </p:sp>
      <p:sp>
        <p:nvSpPr>
          <p:cNvPr id="1640" name="Title 2"/>
          <p:cNvSpPr txBox="1">
            <a:spLocks noGrp="1"/>
          </p:cNvSpPr>
          <p:nvPr>
            <p:ph type="title"/>
          </p:nvPr>
        </p:nvSpPr>
        <p:spPr>
          <a:xfrm>
            <a:off x="1451868" y="783573"/>
            <a:ext cx="21746798" cy="1784533"/>
          </a:xfrm>
          <a:prstGeom prst="rect">
            <a:avLst/>
          </a:prstGeom>
        </p:spPr>
        <p:txBody>
          <a:bodyPr/>
          <a:lstStyle>
            <a:lvl1pPr>
              <a:defRPr spc="-200"/>
            </a:lvl1pPr>
          </a:lstStyle>
          <a:p>
            <a:r>
              <a:t>Authentication to Azure</a:t>
            </a:r>
          </a:p>
        </p:txBody>
      </p:sp>
      <p:sp>
        <p:nvSpPr>
          <p:cNvPr id="1641" name="Text Placeholder 3"/>
          <p:cNvSpPr>
            <a:spLocks noGrp="1"/>
          </p:cNvSpPr>
          <p:nvPr>
            <p:ph type="body" idx="13"/>
          </p:nvPr>
        </p:nvSpPr>
        <p:spPr>
          <a:prstGeom prst="rect">
            <a:avLst/>
          </a:prstGeom>
        </p:spPr>
        <p:txBody>
          <a:bodyPr>
            <a:normAutofit fontScale="85000" lnSpcReduction="10000"/>
          </a:bodyPr>
          <a:lstStyle/>
          <a:p>
            <a:pPr marL="0" indent="0" algn="r" defTabSz="2438400">
              <a:spcBef>
                <a:spcPts val="2600"/>
              </a:spcBef>
              <a:buClrTx/>
              <a:buSzTx/>
              <a:buNone/>
              <a:defRPr sz="2400">
                <a:solidFill>
                  <a:schemeClr val="accent2"/>
                </a:solidFill>
              </a:defRPr>
            </a:pPr>
            <a:r>
              <a:rPr lang="en-US" sz="2400" dirty="0">
                <a:hlinkClick r:id="rId3"/>
              </a:rPr>
              <a:t>https://www.terraform.io/docs/providers/azurerm/guides/service_principal_client_secret.html</a:t>
            </a:r>
            <a:endParaRPr dirty="0"/>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5"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buSzTx/>
              <a:buFont typeface="Wingdings"/>
              <a:buNone/>
            </a:pPr>
            <a:r>
              <a:rPr dirty="0"/>
              <a:t>Service Principal</a:t>
            </a:r>
          </a:p>
        </p:txBody>
      </p:sp>
      <p:sp>
        <p:nvSpPr>
          <p:cNvPr id="1646" name="Title 2"/>
          <p:cNvSpPr txBox="1">
            <a:spLocks noGrp="1"/>
          </p:cNvSpPr>
          <p:nvPr>
            <p:ph type="title"/>
          </p:nvPr>
        </p:nvSpPr>
        <p:spPr>
          <a:xfrm>
            <a:off x="1451868" y="783573"/>
            <a:ext cx="21746798" cy="1784533"/>
          </a:xfrm>
          <a:prstGeom prst="rect">
            <a:avLst/>
          </a:prstGeom>
        </p:spPr>
        <p:txBody>
          <a:bodyPr/>
          <a:lstStyle>
            <a:lvl1pPr>
              <a:defRPr spc="-200"/>
            </a:lvl1pPr>
          </a:lstStyle>
          <a:p>
            <a:r>
              <a:t>Authentication to Azure</a:t>
            </a:r>
          </a:p>
        </p:txBody>
      </p:sp>
      <p:sp>
        <p:nvSpPr>
          <p:cNvPr id="1647" name="Text Placeholder 3"/>
          <p:cNvSpPr>
            <a:spLocks noGrp="1"/>
          </p:cNvSpPr>
          <p:nvPr>
            <p:ph type="body" idx="13"/>
          </p:nvPr>
        </p:nvSpPr>
        <p:spPr>
          <a:prstGeom prst="rect">
            <a:avLst/>
          </a:prstGeom>
        </p:spPr>
        <p:txBody>
          <a:bodyPr>
            <a:normAutofit fontScale="85000" lnSpcReduction="10000"/>
          </a:bodyPr>
          <a:lstStyle/>
          <a:p>
            <a:pPr marL="0" indent="0" algn="r" defTabSz="2438400">
              <a:spcBef>
                <a:spcPts val="2600"/>
              </a:spcBef>
              <a:buClrTx/>
              <a:buSzTx/>
              <a:buNone/>
              <a:defRPr sz="2400">
                <a:solidFill>
                  <a:schemeClr val="accent2"/>
                </a:solidFill>
              </a:defRPr>
            </a:pPr>
            <a:r>
              <a:rPr lang="en-US" sz="2400" dirty="0">
                <a:hlinkClick r:id="rId3"/>
              </a:rPr>
              <a:t>https://www.terraform.io/docs/providers/azurerm/guides/service_principal_client_secret.html</a:t>
            </a:r>
            <a:endParaRPr dirty="0"/>
          </a:p>
        </p:txBody>
      </p:sp>
      <p:sp>
        <p:nvSpPr>
          <p:cNvPr id="1648" name="TextBox 4"/>
          <p:cNvSpPr txBox="1"/>
          <p:nvPr/>
        </p:nvSpPr>
        <p:spPr>
          <a:xfrm>
            <a:off x="1451869" y="5519440"/>
            <a:ext cx="14122401" cy="49377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chor="b">
            <a:spAutoFit/>
          </a:bodyPr>
          <a:lstStyle/>
          <a:p>
            <a:pPr>
              <a:spcBef>
                <a:spcPts val="0"/>
              </a:spcBef>
              <a:defRPr b="0">
                <a:solidFill>
                  <a:srgbClr val="D73A49"/>
                </a:solidFill>
                <a:latin typeface="Menlo"/>
                <a:ea typeface="Menlo"/>
                <a:cs typeface="Menlo"/>
                <a:sym typeface="Menlo"/>
              </a:defRPr>
            </a:pPr>
            <a:r>
              <a:rPr dirty="0"/>
              <a:t>provider</a:t>
            </a:r>
            <a:r>
              <a:rPr dirty="0">
                <a:solidFill>
                  <a:srgbClr val="22863A"/>
                </a:solidFill>
              </a:rPr>
              <a:t> "</a:t>
            </a:r>
            <a:r>
              <a:rPr dirty="0" err="1">
                <a:solidFill>
                  <a:srgbClr val="22863A"/>
                </a:solidFill>
              </a:rPr>
              <a:t>azurerm</a:t>
            </a:r>
            <a:r>
              <a:rPr dirty="0">
                <a:solidFill>
                  <a:srgbClr val="22863A"/>
                </a:solidFill>
              </a:rPr>
              <a:t>"</a:t>
            </a:r>
            <a:r>
              <a:rPr dirty="0">
                <a:solidFill>
                  <a:srgbClr val="24292E"/>
                </a:solidFill>
              </a:rPr>
              <a:t> {</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  version </a:t>
            </a:r>
            <a:r>
              <a:rPr dirty="0">
                <a:solidFill>
                  <a:srgbClr val="D73A49"/>
                </a:solidFill>
              </a:rPr>
              <a:t>=</a:t>
            </a:r>
            <a:r>
              <a:rPr dirty="0"/>
              <a:t> </a:t>
            </a:r>
            <a:r>
              <a:rPr dirty="0">
                <a:solidFill>
                  <a:srgbClr val="22863A"/>
                </a:solidFill>
              </a:rPr>
              <a:t>"1.</a:t>
            </a:r>
            <a:r>
              <a:rPr lang="en-US" dirty="0">
                <a:solidFill>
                  <a:srgbClr val="22863A"/>
                </a:solidFill>
              </a:rPr>
              <a:t>36</a:t>
            </a:r>
            <a:r>
              <a:rPr dirty="0">
                <a:solidFill>
                  <a:srgbClr val="22863A"/>
                </a:solidFill>
              </a:rPr>
              <a:t>"</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 </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  </a:t>
            </a:r>
            <a:r>
              <a:rPr dirty="0" err="1"/>
              <a:t>subscription_id</a:t>
            </a:r>
            <a:r>
              <a:rPr dirty="0"/>
              <a:t> </a:t>
            </a:r>
            <a:r>
              <a:rPr dirty="0">
                <a:solidFill>
                  <a:srgbClr val="D73A49"/>
                </a:solidFill>
              </a:rPr>
              <a:t>=</a:t>
            </a:r>
            <a:r>
              <a:rPr dirty="0"/>
              <a:t> </a:t>
            </a:r>
            <a:r>
              <a:rPr dirty="0">
                <a:solidFill>
                  <a:srgbClr val="22863A"/>
                </a:solidFill>
              </a:rPr>
              <a:t>"SUBSCRIPTION-ID"</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  </a:t>
            </a:r>
            <a:r>
              <a:rPr dirty="0" err="1"/>
              <a:t>client_id</a:t>
            </a:r>
            <a:r>
              <a:rPr dirty="0"/>
              <a:t>       </a:t>
            </a:r>
            <a:r>
              <a:rPr dirty="0">
                <a:solidFill>
                  <a:srgbClr val="D73A49"/>
                </a:solidFill>
              </a:rPr>
              <a:t>=</a:t>
            </a:r>
            <a:r>
              <a:rPr dirty="0"/>
              <a:t> </a:t>
            </a:r>
            <a:r>
              <a:rPr dirty="0">
                <a:solidFill>
                  <a:srgbClr val="22863A"/>
                </a:solidFill>
              </a:rPr>
              <a:t>"CLIENT-ID"</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  </a:t>
            </a:r>
            <a:r>
              <a:rPr dirty="0" err="1"/>
              <a:t>client_secret</a:t>
            </a:r>
            <a:r>
              <a:rPr dirty="0"/>
              <a:t>   </a:t>
            </a:r>
            <a:r>
              <a:rPr dirty="0">
                <a:solidFill>
                  <a:srgbClr val="D73A49"/>
                </a:solidFill>
              </a:rPr>
              <a:t>=</a:t>
            </a:r>
            <a:r>
              <a:rPr dirty="0"/>
              <a:t> </a:t>
            </a:r>
            <a:r>
              <a:rPr dirty="0">
                <a:solidFill>
                  <a:srgbClr val="22863A"/>
                </a:solidFill>
              </a:rPr>
              <a:t>"CLIENT-SECRET"</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  </a:t>
            </a:r>
            <a:r>
              <a:rPr dirty="0" err="1"/>
              <a:t>tenant_id</a:t>
            </a:r>
            <a:r>
              <a:rPr dirty="0"/>
              <a:t>       </a:t>
            </a:r>
            <a:r>
              <a:rPr dirty="0">
                <a:solidFill>
                  <a:srgbClr val="D73A49"/>
                </a:solidFill>
              </a:rPr>
              <a:t>=</a:t>
            </a:r>
            <a:r>
              <a:rPr dirty="0"/>
              <a:t> </a:t>
            </a:r>
            <a:r>
              <a:rPr dirty="0">
                <a:solidFill>
                  <a:srgbClr val="22863A"/>
                </a:solidFill>
              </a:rPr>
              <a:t>"TENANT-ID"</a:t>
            </a:r>
            <a:endParaRPr sz="1800" dirty="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rPr dirty="0"/>
              <a:t>}</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2"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buSzTx/>
              <a:buFont typeface="Wingdings"/>
              <a:buNone/>
            </a:pPr>
            <a:r>
              <a:rPr dirty="0"/>
              <a:t>Service Principal</a:t>
            </a:r>
          </a:p>
        </p:txBody>
      </p:sp>
      <p:sp>
        <p:nvSpPr>
          <p:cNvPr id="1653" name="Title 2"/>
          <p:cNvSpPr txBox="1">
            <a:spLocks noGrp="1"/>
          </p:cNvSpPr>
          <p:nvPr>
            <p:ph type="title"/>
          </p:nvPr>
        </p:nvSpPr>
        <p:spPr>
          <a:xfrm>
            <a:off x="1451868" y="783573"/>
            <a:ext cx="21746798" cy="1784533"/>
          </a:xfrm>
          <a:prstGeom prst="rect">
            <a:avLst/>
          </a:prstGeom>
        </p:spPr>
        <p:txBody>
          <a:bodyPr/>
          <a:lstStyle>
            <a:lvl1pPr>
              <a:defRPr spc="-200"/>
            </a:lvl1pPr>
          </a:lstStyle>
          <a:p>
            <a:r>
              <a:t>Authentication to Azure</a:t>
            </a:r>
          </a:p>
        </p:txBody>
      </p:sp>
      <p:sp>
        <p:nvSpPr>
          <p:cNvPr id="1654" name="Text Placeholder 3"/>
          <p:cNvSpPr>
            <a:spLocks noGrp="1"/>
          </p:cNvSpPr>
          <p:nvPr>
            <p:ph type="body" idx="13"/>
          </p:nvPr>
        </p:nvSpPr>
        <p:spPr>
          <a:prstGeom prst="rect">
            <a:avLst/>
          </a:prstGeom>
        </p:spPr>
        <p:txBody>
          <a:bodyPr>
            <a:normAutofit fontScale="85000" lnSpcReduction="10000"/>
          </a:bodyPr>
          <a:lstStyle/>
          <a:p>
            <a:pPr marL="0" indent="0" algn="r" defTabSz="2438400">
              <a:spcBef>
                <a:spcPts val="2600"/>
              </a:spcBef>
              <a:buClrTx/>
              <a:buSzTx/>
              <a:buNone/>
              <a:defRPr sz="2400">
                <a:solidFill>
                  <a:schemeClr val="accent2"/>
                </a:solidFill>
              </a:defRPr>
            </a:pPr>
            <a:r>
              <a:rPr lang="en-US" sz="2400" dirty="0">
                <a:hlinkClick r:id="rId3"/>
              </a:rPr>
              <a:t>https://www.terraform.io/docs/providers/azurerm/guides/service_principal_client_secret.html</a:t>
            </a:r>
            <a:endParaRPr dirty="0"/>
          </a:p>
        </p:txBody>
      </p:sp>
      <p:sp>
        <p:nvSpPr>
          <p:cNvPr id="1655" name="TextBox 4"/>
          <p:cNvSpPr txBox="1"/>
          <p:nvPr/>
        </p:nvSpPr>
        <p:spPr>
          <a:xfrm>
            <a:off x="1451869" y="6551159"/>
            <a:ext cx="14122401" cy="2852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chor="b">
            <a:spAutoFit/>
          </a:bodyPr>
          <a:lstStyle/>
          <a:p>
            <a:pPr>
              <a:defRPr>
                <a:solidFill>
                  <a:srgbClr val="D73A49"/>
                </a:solidFill>
                <a:latin typeface="Menlo"/>
                <a:ea typeface="Menlo"/>
                <a:cs typeface="Menlo"/>
                <a:sym typeface="Menlo"/>
              </a:defRPr>
            </a:pPr>
            <a:r>
              <a:t>export</a:t>
            </a:r>
            <a:r>
              <a:rPr>
                <a:solidFill>
                  <a:srgbClr val="6A737D"/>
                </a:solidFill>
              </a:rPr>
              <a:t> ARM_TENANT_ID=</a:t>
            </a:r>
            <a:endParaRPr>
              <a:solidFill>
                <a:srgbClr val="FFFFFF"/>
              </a:solidFill>
              <a:latin typeface="Tahoma"/>
              <a:ea typeface="Tahoma"/>
              <a:cs typeface="Tahoma"/>
              <a:sym typeface="Tahoma"/>
            </a:endParaRPr>
          </a:p>
          <a:p>
            <a:pPr>
              <a:defRPr>
                <a:solidFill>
                  <a:srgbClr val="D73A49"/>
                </a:solidFill>
                <a:latin typeface="Menlo"/>
                <a:ea typeface="Menlo"/>
                <a:cs typeface="Menlo"/>
                <a:sym typeface="Menlo"/>
              </a:defRPr>
            </a:pPr>
            <a:r>
              <a:t>export</a:t>
            </a:r>
            <a:r>
              <a:rPr>
                <a:solidFill>
                  <a:srgbClr val="6A737D"/>
                </a:solidFill>
              </a:rPr>
              <a:t> ARM_SUBSCRIPTION_ID=</a:t>
            </a:r>
            <a:endParaRPr>
              <a:solidFill>
                <a:srgbClr val="FFFFFF"/>
              </a:solidFill>
              <a:latin typeface="Tahoma"/>
              <a:ea typeface="Tahoma"/>
              <a:cs typeface="Tahoma"/>
              <a:sym typeface="Tahoma"/>
            </a:endParaRPr>
          </a:p>
          <a:p>
            <a:pPr>
              <a:defRPr>
                <a:solidFill>
                  <a:srgbClr val="D73A49"/>
                </a:solidFill>
                <a:latin typeface="Menlo"/>
                <a:ea typeface="Menlo"/>
                <a:cs typeface="Menlo"/>
                <a:sym typeface="Menlo"/>
              </a:defRPr>
            </a:pPr>
            <a:r>
              <a:t>export</a:t>
            </a:r>
            <a:r>
              <a:rPr>
                <a:solidFill>
                  <a:srgbClr val="6A737D"/>
                </a:solidFill>
              </a:rPr>
              <a:t> ARM_CLIENT_ID=</a:t>
            </a:r>
            <a:endParaRPr>
              <a:solidFill>
                <a:srgbClr val="FFFFFF"/>
              </a:solidFill>
              <a:latin typeface="Tahoma"/>
              <a:ea typeface="Tahoma"/>
              <a:cs typeface="Tahoma"/>
              <a:sym typeface="Tahoma"/>
            </a:endParaRPr>
          </a:p>
          <a:p>
            <a:pPr>
              <a:defRPr>
                <a:solidFill>
                  <a:srgbClr val="D73A49"/>
                </a:solidFill>
                <a:latin typeface="Menlo"/>
                <a:ea typeface="Menlo"/>
                <a:cs typeface="Menlo"/>
                <a:sym typeface="Menlo"/>
              </a:defRPr>
            </a:pPr>
            <a:r>
              <a:t>export</a:t>
            </a:r>
            <a:r>
              <a:rPr>
                <a:solidFill>
                  <a:srgbClr val="6A737D"/>
                </a:solidFill>
              </a:rPr>
              <a:t> ARM_CLIENT_SECRET=</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9" name="Text Placeholder 1"/>
          <p:cNvSpPr txBox="1">
            <a:spLocks noGrp="1"/>
          </p:cNvSpPr>
          <p:nvPr>
            <p:ph type="body" idx="1"/>
          </p:nvPr>
        </p:nvSpPr>
        <p:spPr>
          <a:xfrm>
            <a:off x="1453185" y="3349718"/>
            <a:ext cx="21745482" cy="9241294"/>
          </a:xfrm>
          <a:prstGeom prst="rect">
            <a:avLst/>
          </a:prstGeom>
        </p:spPr>
        <p:txBody>
          <a:bodyPr/>
          <a:lstStyle/>
          <a:p>
            <a:endParaRPr/>
          </a:p>
        </p:txBody>
      </p:sp>
      <p:sp>
        <p:nvSpPr>
          <p:cNvPr id="1660" name="Title 2"/>
          <p:cNvSpPr txBox="1">
            <a:spLocks noGrp="1"/>
          </p:cNvSpPr>
          <p:nvPr>
            <p:ph type="title"/>
          </p:nvPr>
        </p:nvSpPr>
        <p:spPr>
          <a:xfrm>
            <a:off x="1451868" y="783573"/>
            <a:ext cx="21746798" cy="1784533"/>
          </a:xfrm>
          <a:prstGeom prst="rect">
            <a:avLst/>
          </a:prstGeom>
        </p:spPr>
        <p:txBody>
          <a:bodyPr/>
          <a:lstStyle>
            <a:lvl1pPr>
              <a:defRPr spc="-200"/>
            </a:lvl1pPr>
          </a:lstStyle>
          <a:p>
            <a:r>
              <a:t>Azure Location</a:t>
            </a:r>
          </a:p>
        </p:txBody>
      </p:sp>
      <p:sp>
        <p:nvSpPr>
          <p:cNvPr id="1661"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
        <p:nvSpPr>
          <p:cNvPr id="1662" name="Rectangle 4"/>
          <p:cNvSpPr txBox="1"/>
          <p:nvPr/>
        </p:nvSpPr>
        <p:spPr>
          <a:xfrm>
            <a:off x="1451869" y="4776220"/>
            <a:ext cx="14681201" cy="6324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b="0">
                <a:solidFill>
                  <a:srgbClr val="D73A49"/>
                </a:solidFill>
                <a:latin typeface="Menlo"/>
                <a:ea typeface="Menlo"/>
                <a:cs typeface="Menlo"/>
                <a:sym typeface="Menlo"/>
              </a:defRPr>
            </a:pPr>
            <a:r>
              <a:t>resource</a:t>
            </a:r>
            <a:r>
              <a:rPr>
                <a:solidFill>
                  <a:srgbClr val="22863A"/>
                </a:solidFill>
              </a:rPr>
              <a:t> "azurerm_resource_group" "main"</a:t>
            </a:r>
            <a:r>
              <a:rPr>
                <a:solidFill>
                  <a:srgbClr val="24292E"/>
                </a:solidFill>
              </a:rPr>
              <a:t> {</a:t>
            </a:r>
            <a:endParaRPr>
              <a:solidFill>
                <a:srgbClr val="22863A"/>
              </a:solidFill>
            </a:endParaRPr>
          </a:p>
          <a:p>
            <a:pPr>
              <a:defRPr b="0">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"eastus"</a:t>
            </a:r>
          </a:p>
          <a:p>
            <a:pPr>
              <a:defRPr b="0">
                <a:solidFill>
                  <a:srgbClr val="24292E"/>
                </a:solidFill>
                <a:latin typeface="Menlo"/>
                <a:ea typeface="Menlo"/>
                <a:cs typeface="Menlo"/>
                <a:sym typeface="Menlo"/>
              </a:defRPr>
            </a:pPr>
            <a:r>
              <a:t>}</a:t>
            </a:r>
            <a:endParaRPr>
              <a:solidFill>
                <a:srgbClr val="FFFFFF"/>
              </a:solidFill>
              <a:latin typeface="Tahoma"/>
              <a:ea typeface="Tahoma"/>
              <a:cs typeface="Tahoma"/>
              <a:sym typeface="Tahoma"/>
            </a:endParaRPr>
          </a:p>
          <a:p>
            <a:pPr>
              <a:defRPr b="0">
                <a:solidFill>
                  <a:srgbClr val="24292E"/>
                </a:solidFill>
                <a:latin typeface="Menlo"/>
                <a:ea typeface="Menlo"/>
                <a:cs typeface="Menlo"/>
                <a:sym typeface="Menlo"/>
              </a:defRPr>
            </a:pPr>
            <a:br>
              <a:rPr>
                <a:solidFill>
                  <a:srgbClr val="FFFFFF"/>
                </a:solidFill>
                <a:latin typeface="Tahoma"/>
                <a:ea typeface="Tahoma"/>
                <a:cs typeface="Tahoma"/>
                <a:sym typeface="Tahoma"/>
              </a:rPr>
            </a:br>
            <a:endParaRPr>
              <a:solidFill>
                <a:srgbClr val="FFFFFF"/>
              </a:solidFill>
              <a:latin typeface="Tahoma"/>
              <a:ea typeface="Tahoma"/>
              <a:cs typeface="Tahoma"/>
              <a:sym typeface="Tahoma"/>
            </a:endParaRPr>
          </a:p>
          <a:p>
            <a:pPr>
              <a:defRPr b="0">
                <a:solidFill>
                  <a:srgbClr val="D73A49"/>
                </a:solidFill>
                <a:latin typeface="Menlo"/>
                <a:ea typeface="Menlo"/>
                <a:cs typeface="Menlo"/>
                <a:sym typeface="Menlo"/>
              </a:defRPr>
            </a:pPr>
            <a:r>
              <a:t>resource</a:t>
            </a:r>
            <a:r>
              <a:rPr>
                <a:solidFill>
                  <a:srgbClr val="22863A"/>
                </a:solidFill>
              </a:rPr>
              <a:t> "azurerm_resource_group" "main"</a:t>
            </a:r>
            <a:r>
              <a:rPr>
                <a:solidFill>
                  <a:srgbClr val="24292E"/>
                </a:solidFill>
              </a:rPr>
              <a:t> {</a:t>
            </a:r>
            <a:endParaRPr>
              <a:solidFill>
                <a:srgbClr val="22863A"/>
              </a:solidFill>
            </a:endParaRPr>
          </a:p>
          <a:p>
            <a:pPr>
              <a:defRPr b="0">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 US”</a:t>
            </a:r>
          </a:p>
          <a:p>
            <a:pPr>
              <a:defRPr b="0">
                <a:solidFill>
                  <a:srgbClr val="24292E"/>
                </a:solidFill>
                <a:latin typeface="Menlo"/>
                <a:ea typeface="Menlo"/>
                <a:cs typeface="Menlo"/>
                <a:sym typeface="Menlo"/>
              </a:defRPr>
            </a:pPr>
            <a:r>
              <a:t>}</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6" name="Title 2"/>
          <p:cNvSpPr txBox="1">
            <a:spLocks noGrp="1"/>
          </p:cNvSpPr>
          <p:nvPr>
            <p:ph type="title"/>
          </p:nvPr>
        </p:nvSpPr>
        <p:spPr>
          <a:xfrm>
            <a:off x="1451868" y="783573"/>
            <a:ext cx="21746798" cy="1784533"/>
          </a:xfrm>
          <a:prstGeom prst="rect">
            <a:avLst/>
          </a:prstGeom>
        </p:spPr>
        <p:txBody>
          <a:bodyPr/>
          <a:lstStyle>
            <a:lvl1pPr>
              <a:defRPr spc="-200"/>
            </a:lvl1pPr>
          </a:lstStyle>
          <a:p>
            <a:r>
              <a:t>Workshop Repo</a:t>
            </a:r>
          </a:p>
        </p:txBody>
      </p:sp>
      <p:sp>
        <p:nvSpPr>
          <p:cNvPr id="1667" name="Text Placeholder 3"/>
          <p:cNvSpPr txBox="1">
            <a:spLocks noGrp="1"/>
          </p:cNvSpPr>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rPr lang="en-US" dirty="0">
                <a:hlinkClick r:id="rId3"/>
              </a:rPr>
              <a:t>https://github.com/Zenocolo/AzureTerraformWorkshop</a:t>
            </a:r>
            <a:endParaRPr dirty="0"/>
          </a:p>
        </p:txBody>
      </p:sp>
      <p:pic>
        <p:nvPicPr>
          <p:cNvPr id="1668" name="Picture 6" descr="Picture 6"/>
          <p:cNvPicPr>
            <a:picLocks noChangeAspect="1"/>
          </p:cNvPicPr>
          <p:nvPr/>
        </p:nvPicPr>
        <p:blipFill>
          <a:blip r:embed="rId4"/>
          <a:stretch>
            <a:fillRect/>
          </a:stretch>
        </p:blipFill>
        <p:spPr>
          <a:xfrm>
            <a:off x="5886367" y="3223185"/>
            <a:ext cx="12877801" cy="9004301"/>
          </a:xfrm>
          <a:prstGeom prst="rect">
            <a:avLst/>
          </a:prstGeom>
          <a:ln w="12700">
            <a:miter lim="400000"/>
          </a:ln>
        </p:spPr>
      </p:pic>
      <p:sp>
        <p:nvSpPr>
          <p:cNvPr id="2" name="TextBox 1">
            <a:extLst>
              <a:ext uri="{FF2B5EF4-FFF2-40B4-BE49-F238E27FC236}">
                <a16:creationId xmlns:a16="http://schemas.microsoft.com/office/drawing/2014/main" id="{769ED88F-618F-BD49-B022-E31559A12945}"/>
              </a:ext>
            </a:extLst>
          </p:cNvPr>
          <p:cNvSpPr txBox="1"/>
          <p:nvPr/>
        </p:nvSpPr>
        <p:spPr>
          <a:xfrm>
            <a:off x="13405104" y="12156364"/>
            <a:ext cx="246282" cy="9012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8" tIns="121918" rIns="121918" bIns="121918" numCol="1" spcCol="38100" rtlCol="0" anchor="b">
            <a:spAutoFit/>
          </a:bodyPr>
          <a:lstStyle/>
          <a:p>
            <a:pPr marL="0" marR="0" indent="0" algn="l" defTabSz="1828800" rtl="0" fontAlgn="auto" latinLnBrk="0" hangingPunct="0">
              <a:lnSpc>
                <a:spcPct val="80000"/>
              </a:lnSpc>
              <a:spcBef>
                <a:spcPts val="500"/>
              </a:spcBef>
              <a:spcAft>
                <a:spcPts val="0"/>
              </a:spcAft>
              <a:buClrTx/>
              <a:buSzTx/>
              <a:buFontTx/>
              <a:buNone/>
              <a:tabLst/>
            </a:pPr>
            <a:endParaRPr kumimoji="0" lang="root" sz="4800" b="1"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2" name="Text Placeholder 8"/>
          <p:cNvSpPr txBox="1">
            <a:spLocks noGrp="1"/>
          </p:cNvSpPr>
          <p:nvPr>
            <p:ph type="body" sz="quarter" idx="1"/>
          </p:nvPr>
        </p:nvSpPr>
        <p:spPr>
          <a:xfrm>
            <a:off x="7997753" y="7527558"/>
            <a:ext cx="13027165" cy="2184402"/>
          </a:xfrm>
          <a:prstGeom prst="rect">
            <a:avLst/>
          </a:prstGeom>
        </p:spPr>
        <p:txBody>
          <a:bodyPr/>
          <a:lstStyle/>
          <a:p>
            <a:r>
              <a:t>00 - Getting Started</a:t>
            </a:r>
          </a:p>
          <a:p>
            <a:r>
              <a:t>01 - Connecting to Azure</a:t>
            </a:r>
          </a:p>
        </p:txBody>
      </p:sp>
      <p:sp>
        <p:nvSpPr>
          <p:cNvPr id="1673" name="Title 7"/>
          <p:cNvSpPr txBox="1">
            <a:spLocks noGrp="1"/>
          </p:cNvSpPr>
          <p:nvPr>
            <p:ph type="title"/>
          </p:nvPr>
        </p:nvSpPr>
        <p:spPr>
          <a:xfrm>
            <a:off x="7996235" y="4148299"/>
            <a:ext cx="13030202" cy="3315759"/>
          </a:xfrm>
          <a:prstGeom prst="rect">
            <a:avLst/>
          </a:prstGeom>
        </p:spPr>
        <p:txBody>
          <a:bodyPr/>
          <a:lstStyle/>
          <a:p>
            <a:r>
              <a:t>Challenge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7" name="Text Placeholder 8"/>
          <p:cNvSpPr txBox="1">
            <a:spLocks noGrp="1"/>
          </p:cNvSpPr>
          <p:nvPr>
            <p:ph type="body" sz="quarter" idx="1"/>
          </p:nvPr>
        </p:nvSpPr>
        <p:spPr>
          <a:xfrm>
            <a:off x="7997753" y="7527558"/>
            <a:ext cx="13027165" cy="2184402"/>
          </a:xfrm>
          <a:prstGeom prst="rect">
            <a:avLst/>
          </a:prstGeom>
        </p:spPr>
        <p:txBody>
          <a:bodyPr/>
          <a:lstStyle/>
          <a:p>
            <a:r>
              <a:t>00 - Getting Started</a:t>
            </a:r>
          </a:p>
          <a:p>
            <a:r>
              <a:t>01 - Connecting to Azure</a:t>
            </a:r>
          </a:p>
        </p:txBody>
      </p:sp>
      <p:sp>
        <p:nvSpPr>
          <p:cNvPr id="1678" name="Title 7"/>
          <p:cNvSpPr txBox="1">
            <a:spLocks noGrp="1"/>
          </p:cNvSpPr>
          <p:nvPr>
            <p:ph type="title"/>
          </p:nvPr>
        </p:nvSpPr>
        <p:spPr>
          <a:xfrm>
            <a:off x="7996235" y="4148299"/>
            <a:ext cx="13030202" cy="3315759"/>
          </a:xfrm>
          <a:prstGeom prst="rect">
            <a:avLst/>
          </a:prstGeom>
        </p:spPr>
        <p:txBody>
          <a:bodyPr/>
          <a:lstStyle/>
          <a:p>
            <a:r>
              <a:t>Challenge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 name="Shape 716"/>
          <p:cNvSpPr txBox="1">
            <a:spLocks noGrp="1"/>
          </p:cNvSpPr>
          <p:nvPr>
            <p:ph type="title"/>
          </p:nvPr>
        </p:nvSpPr>
        <p:spPr>
          <a:xfrm>
            <a:off x="1451868" y="783573"/>
            <a:ext cx="21746798" cy="2207524"/>
          </a:xfrm>
          <a:prstGeom prst="rect">
            <a:avLst/>
          </a:prstGeom>
        </p:spPr>
        <p:txBody>
          <a:bodyPr/>
          <a:lstStyle>
            <a:lvl1pPr>
              <a:defRPr spc="-200"/>
            </a:lvl1pPr>
          </a:lstStyle>
          <a:p>
            <a:r>
              <a:rPr dirty="0"/>
              <a:t>Agenda</a:t>
            </a:r>
          </a:p>
        </p:txBody>
      </p:sp>
      <p:sp>
        <p:nvSpPr>
          <p:cNvPr id="718" name="Text Placeholder 1"/>
          <p:cNvSpPr txBox="1">
            <a:spLocks noGrp="1"/>
          </p:cNvSpPr>
          <p:nvPr>
            <p:ph type="body" sz="half" idx="1"/>
          </p:nvPr>
        </p:nvSpPr>
        <p:spPr>
          <a:xfrm>
            <a:off x="1325745" y="3323164"/>
            <a:ext cx="10475971" cy="9241109"/>
          </a:xfrm>
          <a:prstGeom prst="rect">
            <a:avLst/>
          </a:prstGeom>
        </p:spPr>
        <p:txBody>
          <a:bodyPr>
            <a:normAutofit fontScale="92500" lnSpcReduction="20000"/>
          </a:bodyPr>
          <a:lstStyle/>
          <a:p>
            <a:pPr marL="444500" indent="-444500">
              <a:lnSpc>
                <a:spcPct val="150000"/>
              </a:lnSpc>
              <a:buChar char="‣"/>
              <a:defRPr sz="4400"/>
            </a:pPr>
            <a:r>
              <a:rPr dirty="0"/>
              <a:t>Overview</a:t>
            </a:r>
            <a:endParaRPr spc="96" dirty="0"/>
          </a:p>
          <a:p>
            <a:pPr marL="444500" indent="-444500">
              <a:lnSpc>
                <a:spcPct val="150000"/>
              </a:lnSpc>
              <a:buChar char="‣"/>
              <a:defRPr sz="4400"/>
            </a:pPr>
            <a:r>
              <a:rPr dirty="0"/>
              <a:t>Terraform Workflow</a:t>
            </a:r>
            <a:endParaRPr spc="96" dirty="0"/>
          </a:p>
          <a:p>
            <a:pPr marL="444500" indent="-444500">
              <a:lnSpc>
                <a:spcPct val="150000"/>
              </a:lnSpc>
              <a:buChar char="‣"/>
              <a:defRPr sz="4400" b="1"/>
            </a:pPr>
            <a:r>
              <a:rPr dirty="0"/>
              <a:t>Challenge: </a:t>
            </a:r>
            <a:r>
              <a:rPr b="0" dirty="0"/>
              <a:t>Connecting to Azure</a:t>
            </a:r>
            <a:endParaRPr spc="96" dirty="0"/>
          </a:p>
          <a:p>
            <a:pPr marL="444500" indent="-444500">
              <a:lnSpc>
                <a:spcPct val="150000"/>
              </a:lnSpc>
              <a:buChar char="‣"/>
              <a:defRPr sz="4400"/>
            </a:pPr>
            <a:r>
              <a:rPr dirty="0"/>
              <a:t>State, Variables, &amp; Outputs</a:t>
            </a:r>
            <a:endParaRPr spc="96" dirty="0"/>
          </a:p>
          <a:p>
            <a:pPr marL="444500" indent="-444500">
              <a:lnSpc>
                <a:spcPct val="150000"/>
              </a:lnSpc>
              <a:buChar char="‣"/>
              <a:defRPr sz="4400" b="1"/>
            </a:pPr>
            <a:r>
              <a:rPr dirty="0"/>
              <a:t>Challenge: </a:t>
            </a:r>
            <a:r>
              <a:rPr b="0" dirty="0"/>
              <a:t>Azure VM</a:t>
            </a:r>
            <a:endParaRPr lang="en-US" b="0" dirty="0"/>
          </a:p>
          <a:p>
            <a:pPr marL="444500" indent="-444500">
              <a:lnSpc>
                <a:spcPct val="150000"/>
              </a:lnSpc>
              <a:buFontTx/>
              <a:buChar char="‣"/>
              <a:defRPr sz="4400"/>
            </a:pPr>
            <a:r>
              <a:rPr lang="de-CH" sz="4400" dirty="0" err="1"/>
              <a:t>Interpolations</a:t>
            </a:r>
            <a:r>
              <a:rPr lang="de-CH" sz="4400" dirty="0"/>
              <a:t> &amp; </a:t>
            </a:r>
            <a:r>
              <a:rPr lang="de-CH" sz="4400" dirty="0" err="1"/>
              <a:t>Dependencies</a:t>
            </a:r>
            <a:r>
              <a:rPr lang="de-CH" sz="4400" dirty="0"/>
              <a:t> &amp; </a:t>
            </a:r>
            <a:r>
              <a:rPr lang="de-CH" sz="4400" dirty="0" err="1"/>
              <a:t>Provisioners</a:t>
            </a:r>
            <a:r>
              <a:rPr lang="de-CH" sz="4400" dirty="0"/>
              <a:t> &amp; Modules</a:t>
            </a:r>
          </a:p>
          <a:p>
            <a:pPr marL="444500" indent="-444500">
              <a:lnSpc>
                <a:spcPct val="150000"/>
              </a:lnSpc>
              <a:buFontTx/>
              <a:buChar char="‣"/>
              <a:defRPr sz="4400"/>
            </a:pPr>
            <a:r>
              <a:rPr lang="de-CH" sz="4400" b="1" dirty="0"/>
              <a:t>Challenge: </a:t>
            </a:r>
            <a:r>
              <a:rPr lang="de-CH" sz="4400" dirty="0"/>
              <a:t>Count</a:t>
            </a:r>
          </a:p>
          <a:p>
            <a:pPr marL="444500" indent="-444500">
              <a:lnSpc>
                <a:spcPct val="150000"/>
              </a:lnSpc>
              <a:buFontTx/>
              <a:buChar char="‣"/>
              <a:defRPr sz="4400"/>
            </a:pPr>
            <a:r>
              <a:rPr lang="de-CH" sz="4400" b="1" dirty="0"/>
              <a:t>Challenge: </a:t>
            </a:r>
            <a:r>
              <a:rPr lang="de-CH" sz="4400" dirty="0"/>
              <a:t>Modules</a:t>
            </a:r>
          </a:p>
        </p:txBody>
      </p:sp>
      <p:sp>
        <p:nvSpPr>
          <p:cNvPr id="719" name="Text Placeholder 2"/>
          <p:cNvSpPr>
            <a:spLocks noGrp="1"/>
          </p:cNvSpPr>
          <p:nvPr>
            <p:ph type="body" idx="13"/>
          </p:nvPr>
        </p:nvSpPr>
        <p:spPr>
          <a:xfrm>
            <a:off x="12886660" y="3323165"/>
            <a:ext cx="11153342" cy="92411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pPr marL="444500" indent="-444500" defTabSz="2438400">
              <a:lnSpc>
                <a:spcPct val="120000"/>
              </a:lnSpc>
              <a:buClrTx/>
              <a:buFont typeface="Arial"/>
              <a:buChar char="‣"/>
              <a:defRPr sz="4600" b="1"/>
            </a:pPr>
            <a:r>
              <a:rPr dirty="0"/>
              <a:t>Challenge:</a:t>
            </a:r>
            <a:r>
              <a:rPr b="0" dirty="0"/>
              <a:t> Public Registry</a:t>
            </a:r>
            <a:endParaRPr lang="en-US" b="0" dirty="0"/>
          </a:p>
          <a:p>
            <a:pPr marL="444500" indent="-444500" defTabSz="2438400">
              <a:lnSpc>
                <a:spcPct val="120000"/>
              </a:lnSpc>
              <a:buClrTx/>
              <a:buFont typeface="Arial"/>
              <a:buChar char="‣"/>
              <a:defRPr sz="4600"/>
            </a:pPr>
            <a:r>
              <a:rPr lang="de-CH" sz="4600" dirty="0"/>
              <a:t>Backend &amp; </a:t>
            </a:r>
            <a:r>
              <a:rPr lang="de-CH" sz="4600" dirty="0" err="1"/>
              <a:t>Internals</a:t>
            </a:r>
            <a:endParaRPr lang="de-CH" sz="4600" dirty="0"/>
          </a:p>
          <a:p>
            <a:pPr marL="444500" indent="-444500" defTabSz="2438400">
              <a:lnSpc>
                <a:spcPct val="120000"/>
              </a:lnSpc>
              <a:buClrTx/>
              <a:buFont typeface="Arial"/>
              <a:buChar char="‣"/>
              <a:defRPr sz="4600"/>
            </a:pPr>
            <a:r>
              <a:rPr lang="de-CH" sz="4600" b="1" dirty="0"/>
              <a:t>Challenge: </a:t>
            </a:r>
            <a:r>
              <a:rPr lang="de-CH" sz="4600" dirty="0"/>
              <a:t>Remote Backend</a:t>
            </a:r>
          </a:p>
          <a:p>
            <a:pPr marL="444500" indent="-444500" defTabSz="2438400">
              <a:lnSpc>
                <a:spcPct val="120000"/>
              </a:lnSpc>
              <a:buClrTx/>
              <a:buFont typeface="Arial"/>
              <a:buChar char="‣"/>
              <a:defRPr sz="4600"/>
            </a:pPr>
            <a:r>
              <a:rPr lang="de-CH" sz="4600" b="1" spc="96" dirty="0"/>
              <a:t>Challenge: </a:t>
            </a:r>
            <a:r>
              <a:rPr lang="de-CH" sz="4600" spc="96" dirty="0"/>
              <a:t>Security</a:t>
            </a:r>
            <a:endParaRPr spc="96" dirty="0"/>
          </a:p>
          <a:p>
            <a:pPr marL="444500" indent="-444500" defTabSz="2438400">
              <a:lnSpc>
                <a:spcPct val="120000"/>
              </a:lnSpc>
              <a:buClrTx/>
              <a:buFont typeface="Arial"/>
              <a:buChar char="‣"/>
              <a:defRPr sz="4600"/>
            </a:pPr>
            <a:r>
              <a:rPr lang="en-US" dirty="0"/>
              <a:t>Azure DevOps &amp; Terraform</a:t>
            </a:r>
            <a:endParaRPr spc="96" dirty="0"/>
          </a:p>
          <a:p>
            <a:pPr marL="444500" indent="-444500" defTabSz="2438400">
              <a:lnSpc>
                <a:spcPct val="120000"/>
              </a:lnSpc>
              <a:buClrTx/>
              <a:buFont typeface="Arial"/>
              <a:buChar char="‣"/>
              <a:defRPr sz="4600" b="1"/>
            </a:pPr>
            <a:r>
              <a:rPr dirty="0"/>
              <a:t>Demo: </a:t>
            </a:r>
            <a:r>
              <a:rPr lang="en-US" b="0" dirty="0"/>
              <a:t>Azure DevOps &amp; Terraform</a:t>
            </a:r>
            <a:endParaRPr spc="96" dirty="0"/>
          </a:p>
          <a:p>
            <a:pPr marL="444500" indent="-444500" defTabSz="2438400">
              <a:lnSpc>
                <a:spcPct val="120000"/>
              </a:lnSpc>
              <a:buClrTx/>
              <a:buFont typeface="Arial"/>
              <a:buChar char="‣"/>
              <a:defRPr sz="4600"/>
            </a:pPr>
            <a:r>
              <a:rPr dirty="0"/>
              <a:t>Closeout &amp; Questions</a:t>
            </a:r>
          </a:p>
        </p:txBody>
      </p:sp>
      <p:sp>
        <p:nvSpPr>
          <p:cNvPr id="720" name="Shape 717"/>
          <p:cNvSpPr txBox="1">
            <a:spLocks noGrp="1"/>
          </p:cNvSpPr>
          <p:nvPr>
            <p:ph type="sldNum" sz="quarter" idx="4294967295"/>
          </p:nvPr>
        </p:nvSpPr>
        <p:spPr>
          <a:xfrm>
            <a:off x="23586086" y="12945583"/>
            <a:ext cx="385722" cy="485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2" name="Text Placeholder 5"/>
          <p:cNvSpPr txBox="1">
            <a:spLocks noGrp="1"/>
          </p:cNvSpPr>
          <p:nvPr>
            <p:ph type="body" sz="quarter" idx="1"/>
          </p:nvPr>
        </p:nvSpPr>
        <p:spPr>
          <a:xfrm>
            <a:off x="7996235" y="7540258"/>
            <a:ext cx="12890739" cy="2184402"/>
          </a:xfrm>
          <a:prstGeom prst="rect">
            <a:avLst/>
          </a:prstGeom>
        </p:spPr>
        <p:txBody>
          <a:bodyPr/>
          <a:lstStyle/>
          <a:p>
            <a:endParaRPr/>
          </a:p>
        </p:txBody>
      </p:sp>
      <p:sp>
        <p:nvSpPr>
          <p:cNvPr id="1683" name="Title 4"/>
          <p:cNvSpPr txBox="1">
            <a:spLocks noGrp="1"/>
          </p:cNvSpPr>
          <p:nvPr>
            <p:ph type="title"/>
          </p:nvPr>
        </p:nvSpPr>
        <p:spPr>
          <a:xfrm>
            <a:off x="7996235" y="4148299"/>
            <a:ext cx="13030202" cy="3315759"/>
          </a:xfrm>
          <a:prstGeom prst="rect">
            <a:avLst/>
          </a:prstGeom>
        </p:spPr>
        <p:txBody>
          <a:bodyPr/>
          <a:lstStyle/>
          <a:p>
            <a:r>
              <a:t>Terraform State</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File that stores state about your managed infrastructure</a:t>
            </a:r>
          </a:p>
          <a:p>
            <a:pPr marL="0" indent="0">
              <a:buSzTx/>
              <a:buFont typeface="Wingdings"/>
              <a:buNone/>
            </a:pPr>
            <a:endParaRPr/>
          </a:p>
          <a:p>
            <a:pPr marL="0" indent="0">
              <a:buSzTx/>
              <a:buFont typeface="Wingdings"/>
              <a:buNone/>
            </a:pPr>
            <a:r>
              <a:t>Keeps track of resource metadata</a:t>
            </a:r>
          </a:p>
          <a:p>
            <a:pPr marL="0" indent="0">
              <a:buSzTx/>
              <a:buFont typeface="Wingdings"/>
              <a:buNone/>
            </a:pPr>
            <a:endParaRPr/>
          </a:p>
          <a:p>
            <a:pPr marL="0" indent="0">
              <a:buSzTx/>
              <a:buFont typeface="Wingdings"/>
              <a:buNone/>
            </a:pPr>
            <a:r>
              <a:t>Used to map real world resources to your configuration.</a:t>
            </a:r>
          </a:p>
          <a:p>
            <a:pPr marL="0" indent="0">
              <a:buSzTx/>
              <a:buFont typeface="Wingdings"/>
              <a:buNone/>
            </a:pPr>
            <a:endParaRPr/>
          </a:p>
          <a:p>
            <a:pPr marL="0" indent="0">
              <a:buSzTx/>
              <a:buFont typeface="Wingdings"/>
              <a:buNone/>
            </a:pPr>
            <a:r>
              <a:t>Local</a:t>
            </a:r>
            <a:r>
              <a:rPr>
                <a:solidFill>
                  <a:srgbClr val="A31515"/>
                </a:solidFill>
                <a:latin typeface="Menlo"/>
                <a:ea typeface="Menlo"/>
                <a:cs typeface="Menlo"/>
                <a:sym typeface="Menlo"/>
              </a:rPr>
              <a:t> terraform.tfstate</a:t>
            </a:r>
            <a:r>
              <a:t> file by default</a:t>
            </a:r>
          </a:p>
        </p:txBody>
      </p:sp>
      <p:sp>
        <p:nvSpPr>
          <p:cNvPr id="1686"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a:t>
            </a:r>
          </a:p>
        </p:txBody>
      </p:sp>
      <p:sp>
        <p:nvSpPr>
          <p:cNvPr id="1687"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dirty="0"/>
          </a:p>
          <a:p>
            <a:pPr marL="0" indent="0">
              <a:buSzTx/>
              <a:buFont typeface="Wingdings"/>
              <a:buNone/>
              <a:defRPr b="1"/>
            </a:pPr>
            <a:r>
              <a:rPr dirty="0"/>
              <a:t>Config: 	</a:t>
            </a:r>
            <a:r>
              <a:rPr b="0" u="sng" dirty="0"/>
              <a:t>Desired</a:t>
            </a:r>
            <a:r>
              <a:rPr b="0" dirty="0"/>
              <a:t> State</a:t>
            </a:r>
          </a:p>
          <a:p>
            <a:pPr marL="0" indent="0">
              <a:buSzTx/>
              <a:buFont typeface="Wingdings"/>
              <a:buNone/>
              <a:defRPr b="1"/>
            </a:pPr>
            <a:r>
              <a:rPr dirty="0"/>
              <a:t>State: 	</a:t>
            </a:r>
            <a:r>
              <a:rPr b="0" u="sng" dirty="0"/>
              <a:t>Current</a:t>
            </a:r>
            <a:r>
              <a:rPr b="0" dirty="0"/>
              <a:t> State</a:t>
            </a:r>
          </a:p>
          <a:p>
            <a:pPr marL="0" indent="0">
              <a:buSzTx/>
              <a:buFont typeface="Wingdings"/>
              <a:buNone/>
              <a:defRPr b="1"/>
            </a:pPr>
            <a:r>
              <a:rPr dirty="0"/>
              <a:t>Diff: 		</a:t>
            </a:r>
            <a:r>
              <a:rPr b="0" u="sng" dirty="0"/>
              <a:t>Delta</a:t>
            </a:r>
            <a:r>
              <a:rPr b="0" dirty="0"/>
              <a:t> of {Desired &amp; Current}</a:t>
            </a:r>
          </a:p>
          <a:p>
            <a:pPr marL="0" indent="0">
              <a:buSzTx/>
              <a:buFont typeface="Wingdings"/>
              <a:buNone/>
              <a:defRPr b="1"/>
            </a:pPr>
            <a:r>
              <a:rPr dirty="0"/>
              <a:t>Plan: 	</a:t>
            </a:r>
            <a:r>
              <a:rPr b="0" u="sng" dirty="0"/>
              <a:t>Presents</a:t>
            </a:r>
            <a:r>
              <a:rPr b="0" dirty="0"/>
              <a:t> Diff</a:t>
            </a:r>
          </a:p>
          <a:p>
            <a:pPr marL="0" indent="0">
              <a:buSzTx/>
              <a:buFont typeface="Wingdings"/>
              <a:buNone/>
              <a:defRPr b="1"/>
            </a:pPr>
            <a:r>
              <a:rPr dirty="0"/>
              <a:t>Apply: 	</a:t>
            </a:r>
            <a:r>
              <a:rPr b="0" u="sng" dirty="0"/>
              <a:t>Resolves</a:t>
            </a:r>
            <a:r>
              <a:rPr b="0" dirty="0"/>
              <a:t> Diff</a:t>
            </a:r>
          </a:p>
        </p:txBody>
      </p:sp>
      <p:sp>
        <p:nvSpPr>
          <p:cNvPr id="169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a:t>
            </a:r>
          </a:p>
        </p:txBody>
      </p:sp>
      <p:sp>
        <p:nvSpPr>
          <p:cNvPr id="169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lang="de-CH" dirty="0">
                <a:hlinkClick r:id="rId2"/>
              </a:rPr>
              <a:t>https://www.terraform.io/docs/state/index.html</a:t>
            </a:r>
            <a:endParaRPr dirty="0"/>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3" name="Text Placeholder 1"/>
          <p:cNvSpPr txBox="1">
            <a:spLocks noGrp="1"/>
          </p:cNvSpPr>
          <p:nvPr>
            <p:ph type="body" sz="half" idx="1"/>
          </p:nvPr>
        </p:nvSpPr>
        <p:spPr>
          <a:xfrm>
            <a:off x="1453185" y="2568106"/>
            <a:ext cx="11709363" cy="10022906"/>
          </a:xfrm>
          <a:prstGeom prst="rect">
            <a:avLst/>
          </a:prstGeom>
        </p:spPr>
        <p:txBody>
          <a:bodyPr anchor="ctr"/>
          <a:lstStyle/>
          <a:p>
            <a:pPr marL="0" indent="0">
              <a:buSzTx/>
              <a:buFont typeface="Wingdings"/>
              <a:buNone/>
            </a:pPr>
            <a:endParaRPr/>
          </a:p>
          <a:p>
            <a:pPr marL="0" indent="0" algn="ctr">
              <a:buSzTx/>
              <a:buFont typeface="Wingdings"/>
              <a:buNone/>
              <a:defRPr sz="8800"/>
            </a:pPr>
            <a:r>
              <a:t>State file can contain sensitive data</a:t>
            </a:r>
          </a:p>
        </p:txBody>
      </p:sp>
      <p:sp>
        <p:nvSpPr>
          <p:cNvPr id="1694"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a:t>
            </a:r>
          </a:p>
        </p:txBody>
      </p:sp>
      <p:sp>
        <p:nvSpPr>
          <p:cNvPr id="1695"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https://www.terraform.io/docs/state/sensitive-data.html</a:t>
            </a:r>
          </a:p>
        </p:txBody>
      </p:sp>
      <p:pic>
        <p:nvPicPr>
          <p:cNvPr id="1696" name="Picture 2" descr="Picture 2"/>
          <p:cNvPicPr>
            <a:picLocks noChangeAspect="1"/>
          </p:cNvPicPr>
          <p:nvPr/>
        </p:nvPicPr>
        <p:blipFill>
          <a:blip r:embed="rId3"/>
          <a:stretch>
            <a:fillRect/>
          </a:stretch>
        </p:blipFill>
        <p:spPr>
          <a:xfrm>
            <a:off x="13980695" y="4540737"/>
            <a:ext cx="7289066" cy="6077645"/>
          </a:xfrm>
          <a:prstGeom prst="rect">
            <a:avLst/>
          </a:prstGeom>
          <a:ln w="12700">
            <a:miter lim="400000"/>
          </a:ln>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00" name="Text Placeholder 1"/>
          <p:cNvSpPr txBox="1">
            <a:spLocks noGrp="1"/>
          </p:cNvSpPr>
          <p:nvPr>
            <p:ph type="body" idx="1"/>
          </p:nvPr>
        </p:nvSpPr>
        <p:spPr>
          <a:xfrm>
            <a:off x="1453185" y="3349718"/>
            <a:ext cx="21745482" cy="9241294"/>
          </a:xfrm>
          <a:prstGeom prst="rect">
            <a:avLst/>
          </a:prstGeom>
        </p:spPr>
        <p:txBody>
          <a:bodyPr/>
          <a:lstStyle/>
          <a:p>
            <a:r>
              <a:rPr dirty="0"/>
              <a:t>Remote state</a:t>
            </a:r>
          </a:p>
          <a:p>
            <a:r>
              <a:rPr dirty="0"/>
              <a:t>Backend</a:t>
            </a:r>
          </a:p>
          <a:p>
            <a:r>
              <a:rPr dirty="0"/>
              <a:t>Local is default</a:t>
            </a:r>
          </a:p>
          <a:p>
            <a:r>
              <a:rPr dirty="0"/>
              <a:t>Teams/</a:t>
            </a:r>
            <a:r>
              <a:rPr dirty="0" err="1"/>
              <a:t>collab</a:t>
            </a:r>
            <a:endParaRPr dirty="0"/>
          </a:p>
          <a:p>
            <a:r>
              <a:rPr dirty="0"/>
              <a:t>In memory state only</a:t>
            </a:r>
          </a:p>
        </p:txBody>
      </p:sp>
      <p:sp>
        <p:nvSpPr>
          <p:cNvPr id="1701"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Remote</a:t>
            </a:r>
          </a:p>
        </p:txBody>
      </p:sp>
      <p:sp>
        <p:nvSpPr>
          <p:cNvPr id="1702"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dirty="0"/>
              <a:t>https://</a:t>
            </a:r>
            <a:r>
              <a:rPr dirty="0" err="1"/>
              <a:t>www.terraform.io</a:t>
            </a:r>
            <a:r>
              <a:rPr dirty="0"/>
              <a:t>/docs/state/</a:t>
            </a:r>
            <a:r>
              <a:rPr dirty="0" err="1"/>
              <a:t>remote.html</a:t>
            </a:r>
            <a:endParaRPr dirty="0"/>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0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0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dirty="0"/>
              <a:t>https://</a:t>
            </a:r>
            <a:r>
              <a:rPr dirty="0" err="1"/>
              <a:t>www.terraform.io</a:t>
            </a:r>
            <a:r>
              <a:rPr dirty="0"/>
              <a:t>/docs/state/</a:t>
            </a:r>
            <a:r>
              <a:rPr dirty="0" err="1"/>
              <a:t>remote.html</a:t>
            </a:r>
            <a:endParaRPr dirty="0"/>
          </a:p>
        </p:txBody>
      </p:sp>
      <p:graphicFrame>
        <p:nvGraphicFramePr>
          <p:cNvPr id="170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1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1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endParaRPr dirty="0"/>
          </a:p>
        </p:txBody>
      </p:sp>
      <p:graphicFrame>
        <p:nvGraphicFramePr>
          <p:cNvPr id="171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1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1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1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2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2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2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2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2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2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Title 3"/>
          <p:cNvSpPr txBox="1">
            <a:spLocks noGrp="1"/>
          </p:cNvSpPr>
          <p:nvPr>
            <p:ph type="title"/>
          </p:nvPr>
        </p:nvSpPr>
        <p:spPr>
          <a:xfrm>
            <a:off x="7996235" y="4148299"/>
            <a:ext cx="13030202" cy="3315759"/>
          </a:xfrm>
          <a:prstGeom prst="rect">
            <a:avLst/>
          </a:prstGeom>
        </p:spPr>
        <p:txBody>
          <a:bodyPr/>
          <a:lstStyle/>
          <a:p>
            <a:r>
              <a:t>Hashicorp</a:t>
            </a:r>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3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3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3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3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3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3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4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4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4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4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4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4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5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5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5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5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5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5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6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6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6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RECREATE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4"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65"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66"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67"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RECREATE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p:txBody>
      </p:sp>
      <p:sp>
        <p:nvSpPr>
          <p:cNvPr id="1770" name="Title 2"/>
          <p:cNvSpPr txBox="1">
            <a:spLocks noGrp="1"/>
          </p:cNvSpPr>
          <p:nvPr>
            <p:ph type="title"/>
          </p:nvPr>
        </p:nvSpPr>
        <p:spPr>
          <a:xfrm>
            <a:off x="1451868" y="783573"/>
            <a:ext cx="21746798" cy="1784533"/>
          </a:xfrm>
          <a:prstGeom prst="rect">
            <a:avLst/>
          </a:prstGeom>
        </p:spPr>
        <p:txBody>
          <a:bodyPr/>
          <a:lstStyle>
            <a:lvl1pPr>
              <a:defRPr spc="-200"/>
            </a:lvl1pPr>
          </a:lstStyle>
          <a:p>
            <a:r>
              <a:t>Terraform State – Operations</a:t>
            </a:r>
          </a:p>
        </p:txBody>
      </p:sp>
      <p:sp>
        <p:nvSpPr>
          <p:cNvPr id="1771" name="Text Placeholder 3"/>
          <p:cNvSpPr>
            <a:spLocks noGrp="1"/>
          </p:cNvSpPr>
          <p:nvPr>
            <p:ph type="body" idx="13"/>
          </p:nvPr>
        </p:nvSpPr>
        <p:spPr>
          <a:xfrm>
            <a:off x="10972800" y="12882563"/>
            <a:ext cx="11318875" cy="54768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https://www.terraform.io/docs/state/remote.html</a:t>
            </a:r>
          </a:p>
        </p:txBody>
      </p:sp>
      <p:graphicFrame>
        <p:nvGraphicFramePr>
          <p:cNvPr id="1772" name="Table 5"/>
          <p:cNvGraphicFramePr/>
          <p:nvPr/>
        </p:nvGraphicFramePr>
        <p:xfrm>
          <a:off x="1575816" y="4336472"/>
          <a:ext cx="21460692" cy="6968835"/>
        </p:xfrm>
        <a:graphic>
          <a:graphicData uri="http://schemas.openxmlformats.org/drawingml/2006/table">
            <a:tbl>
              <a:tblPr firstRow="1" bandRow="1">
                <a:tableStyleId>{4C3C2611-4C71-4FC5-86AE-919BDF0F9419}</a:tableStyleId>
              </a:tblPr>
              <a:tblGrid>
                <a:gridCol w="5365173">
                  <a:extLst>
                    <a:ext uri="{9D8B030D-6E8A-4147-A177-3AD203B41FA5}">
                      <a16:colId xmlns:a16="http://schemas.microsoft.com/office/drawing/2014/main" val="20000"/>
                    </a:ext>
                  </a:extLst>
                </a:gridCol>
                <a:gridCol w="5365173">
                  <a:extLst>
                    <a:ext uri="{9D8B030D-6E8A-4147-A177-3AD203B41FA5}">
                      <a16:colId xmlns:a16="http://schemas.microsoft.com/office/drawing/2014/main" val="20001"/>
                    </a:ext>
                  </a:extLst>
                </a:gridCol>
                <a:gridCol w="5365173">
                  <a:extLst>
                    <a:ext uri="{9D8B030D-6E8A-4147-A177-3AD203B41FA5}">
                      <a16:colId xmlns:a16="http://schemas.microsoft.com/office/drawing/2014/main" val="20002"/>
                    </a:ext>
                  </a:extLst>
                </a:gridCol>
                <a:gridCol w="5365173">
                  <a:extLst>
                    <a:ext uri="{9D8B030D-6E8A-4147-A177-3AD203B41FA5}">
                      <a16:colId xmlns:a16="http://schemas.microsoft.com/office/drawing/2014/main" val="20003"/>
                    </a:ext>
                  </a:extLst>
                </a:gridCol>
              </a:tblGrid>
              <a:tr h="1067807">
                <a:tc>
                  <a:txBody>
                    <a:bodyPr/>
                    <a:lstStyle/>
                    <a:p>
                      <a:pPr algn="ctr">
                        <a:defRPr sz="1800" b="0">
                          <a:solidFill>
                            <a:srgbClr val="000000"/>
                          </a:solidFill>
                        </a:defRPr>
                      </a:pPr>
                      <a:r>
                        <a:rPr sz="3200" b="1">
                          <a:solidFill>
                            <a:srgbClr val="FFFFFF"/>
                          </a:solidFill>
                          <a:sym typeface="Calibri"/>
                        </a:rPr>
                        <a:t>Configuration</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State</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Reality</a:t>
                      </a:r>
                    </a:p>
                  </a:txBody>
                  <a:tcPr marL="45720" marR="45720" anchor="ctr" horzOverflow="overflow">
                    <a:lnB w="12700">
                      <a:miter lim="400000"/>
                    </a:lnB>
                    <a:solidFill>
                      <a:srgbClr val="6246EC"/>
                    </a:solidFill>
                  </a:tcPr>
                </a:tc>
                <a:tc>
                  <a:txBody>
                    <a:bodyPr/>
                    <a:lstStyle/>
                    <a:p>
                      <a:pPr algn="ctr">
                        <a:defRPr sz="1800" b="0">
                          <a:solidFill>
                            <a:srgbClr val="000000"/>
                          </a:solidFill>
                        </a:defRPr>
                      </a:pPr>
                      <a:r>
                        <a:rPr sz="3200" b="1">
                          <a:solidFill>
                            <a:srgbClr val="FFFFFF"/>
                          </a:solidFill>
                          <a:sym typeface="Calibri"/>
                        </a:rPr>
                        <a:t>Operation</a:t>
                      </a:r>
                    </a:p>
                  </a:txBody>
                  <a:tcPr marL="45720" marR="45720" anchor="ctr" horzOverflow="overflow">
                    <a:lnB w="12700">
                      <a:miter lim="400000"/>
                    </a:lnB>
                    <a:solidFill>
                      <a:srgbClr val="6246EC"/>
                    </a:solidFill>
                  </a:tcPr>
                </a:tc>
                <a:extLst>
                  <a:ext uri="{0D108BD9-81ED-4DB2-BD59-A6C34878D82A}">
                    <a16:rowId xmlns:a16="http://schemas.microsoft.com/office/drawing/2014/main" val="10000"/>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DELETE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NOOP</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843004">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RECREATE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843004">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a:p>
                  </a:txBody>
                  <a:tcPr marL="45720" marR="45720" anchor="ctr" horzOverflow="overflow">
                    <a:lnL w="12700">
                      <a:miter lim="400000"/>
                    </a:lnL>
                    <a:lnR w="12700">
                      <a:miter lim="400000"/>
                    </a:lnR>
                    <a:lnT w="12700">
                      <a:miter lim="400000"/>
                    </a:lnT>
                    <a:lnB w="12700">
                      <a:miter lim="400000"/>
                    </a:lnB>
                  </a:tcPr>
                </a:tc>
                <a:tc>
                  <a:txBody>
                    <a:bodyPr/>
                    <a:lstStyle/>
                    <a:p>
                      <a:pPr algn="ctr">
                        <a:defRPr sz="1800"/>
                      </a:pPr>
                      <a:r>
                        <a:rPr sz="3200" b="1">
                          <a:sym typeface="Calibri"/>
                        </a:rPr>
                        <a:t>REMOVE FROM STATE</a:t>
                      </a:r>
                    </a:p>
                  </a:txBody>
                  <a:tcPr marL="45720" marR="45720"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 name="Text Placeholder 3"/>
          <p:cNvSpPr txBox="1">
            <a:spLocks noGrp="1"/>
          </p:cNvSpPr>
          <p:nvPr>
            <p:ph type="body" sz="quarter" idx="1"/>
          </p:nvPr>
        </p:nvSpPr>
        <p:spPr>
          <a:xfrm>
            <a:off x="7996235" y="7540258"/>
            <a:ext cx="12890739" cy="2184402"/>
          </a:xfrm>
          <a:prstGeom prst="rect">
            <a:avLst/>
          </a:prstGeom>
        </p:spPr>
        <p:txBody>
          <a:bodyPr/>
          <a:lstStyle/>
          <a:p>
            <a:endParaRPr/>
          </a:p>
        </p:txBody>
      </p:sp>
      <p:sp>
        <p:nvSpPr>
          <p:cNvPr id="1775" name="Title 2"/>
          <p:cNvSpPr txBox="1">
            <a:spLocks noGrp="1"/>
          </p:cNvSpPr>
          <p:nvPr>
            <p:ph type="title"/>
          </p:nvPr>
        </p:nvSpPr>
        <p:spPr>
          <a:xfrm>
            <a:off x="7996235" y="4148299"/>
            <a:ext cx="13030202" cy="3315759"/>
          </a:xfrm>
          <a:prstGeom prst="rect">
            <a:avLst/>
          </a:prstGeom>
        </p:spPr>
        <p:txBody>
          <a:bodyPr/>
          <a:lstStyle/>
          <a:p>
            <a:r>
              <a:t>Variables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Company overview"/>
          <p:cNvSpPr txBox="1">
            <a:spLocks noGrp="1"/>
          </p:cNvSpPr>
          <p:nvPr>
            <p:ph type="title"/>
          </p:nvPr>
        </p:nvSpPr>
        <p:spPr>
          <a:xfrm>
            <a:off x="1451867" y="783573"/>
            <a:ext cx="21746800" cy="2207524"/>
          </a:xfrm>
          <a:prstGeom prst="rect">
            <a:avLst/>
          </a:prstGeom>
        </p:spPr>
        <p:txBody>
          <a:bodyPr/>
          <a:lstStyle>
            <a:lvl1pPr>
              <a:defRPr spc="-299"/>
            </a:lvl1pPr>
          </a:lstStyle>
          <a:p>
            <a:r>
              <a:t>Company overview</a:t>
            </a:r>
          </a:p>
        </p:txBody>
      </p:sp>
      <p:sp>
        <p:nvSpPr>
          <p:cNvPr id="727" name="Slide Number"/>
          <p:cNvSpPr txBox="1">
            <a:spLocks noGrp="1"/>
          </p:cNvSpPr>
          <p:nvPr>
            <p:ph type="sldNum" sz="quarter" idx="4294967295"/>
          </p:nvPr>
        </p:nvSpPr>
        <p:spPr>
          <a:xfrm>
            <a:off x="23456899" y="12818581"/>
            <a:ext cx="514905" cy="739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defRPr sz="3200">
                <a:solidFill>
                  <a:srgbClr val="000000"/>
                </a:solidFill>
              </a:defRPr>
            </a:lvl1pPr>
          </a:lstStyle>
          <a:p>
            <a:fld id="{86CB4B4D-7CA3-9044-876B-883B54F8677D}" type="slidenum">
              <a:t>7</a:t>
            </a:fld>
            <a:endParaRPr/>
          </a:p>
        </p:txBody>
      </p:sp>
      <p:sp>
        <p:nvSpPr>
          <p:cNvPr id="728" name="Mission"/>
          <p:cNvSpPr txBox="1"/>
          <p:nvPr/>
        </p:nvSpPr>
        <p:spPr>
          <a:xfrm>
            <a:off x="1451870" y="5356914"/>
            <a:ext cx="2886138" cy="739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lnSpc>
                <a:spcPct val="90000"/>
              </a:lnSpc>
              <a:spcBef>
                <a:spcPts val="1600"/>
              </a:spcBef>
              <a:defRPr sz="3200">
                <a:solidFill>
                  <a:srgbClr val="44546A"/>
                </a:solidFill>
                <a:latin typeface="Verdana"/>
                <a:ea typeface="Verdana"/>
                <a:cs typeface="Verdana"/>
                <a:sym typeface="Verdana"/>
              </a:defRPr>
            </a:lvl1pPr>
          </a:lstStyle>
          <a:p>
            <a:r>
              <a:t>Mission</a:t>
            </a:r>
          </a:p>
        </p:txBody>
      </p:sp>
      <p:sp>
        <p:nvSpPr>
          <p:cNvPr id="729" name="Key Products"/>
          <p:cNvSpPr txBox="1"/>
          <p:nvPr/>
        </p:nvSpPr>
        <p:spPr>
          <a:xfrm>
            <a:off x="1451870" y="8172108"/>
            <a:ext cx="2886138" cy="1184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lnSpc>
                <a:spcPct val="90000"/>
              </a:lnSpc>
              <a:spcBef>
                <a:spcPts val="1600"/>
              </a:spcBef>
              <a:defRPr sz="3200">
                <a:solidFill>
                  <a:srgbClr val="44546A"/>
                </a:solidFill>
                <a:latin typeface="Verdana"/>
                <a:ea typeface="Verdana"/>
                <a:cs typeface="Verdana"/>
                <a:sym typeface="Verdana"/>
              </a:defRPr>
            </a:lvl1pPr>
          </a:lstStyle>
          <a:p>
            <a:r>
              <a:t>Key Products</a:t>
            </a:r>
          </a:p>
        </p:txBody>
      </p:sp>
      <p:pic>
        <p:nvPicPr>
          <p:cNvPr id="730" name="image21.png" descr="image21.png"/>
          <p:cNvPicPr>
            <a:picLocks noChangeAspect="1"/>
          </p:cNvPicPr>
          <p:nvPr/>
        </p:nvPicPr>
        <p:blipFill>
          <a:blip r:embed="rId3"/>
          <a:stretch>
            <a:fillRect/>
          </a:stretch>
        </p:blipFill>
        <p:spPr>
          <a:xfrm>
            <a:off x="12510234" y="8225597"/>
            <a:ext cx="920227" cy="1357334"/>
          </a:xfrm>
          <a:prstGeom prst="rect">
            <a:avLst/>
          </a:prstGeom>
          <a:ln w="12700">
            <a:miter lim="400000"/>
          </a:ln>
        </p:spPr>
      </p:pic>
      <p:pic>
        <p:nvPicPr>
          <p:cNvPr id="731" name="image19.png" descr="image19.png"/>
          <p:cNvPicPr>
            <a:picLocks noChangeAspect="1"/>
          </p:cNvPicPr>
          <p:nvPr/>
        </p:nvPicPr>
        <p:blipFill>
          <a:blip r:embed="rId4"/>
          <a:stretch>
            <a:fillRect/>
          </a:stretch>
        </p:blipFill>
        <p:spPr>
          <a:xfrm>
            <a:off x="14391862" y="8141485"/>
            <a:ext cx="1006497" cy="1449358"/>
          </a:xfrm>
          <a:prstGeom prst="rect">
            <a:avLst/>
          </a:prstGeom>
          <a:ln w="12700">
            <a:miter lim="400000"/>
          </a:ln>
        </p:spPr>
      </p:pic>
      <p:pic>
        <p:nvPicPr>
          <p:cNvPr id="732" name="image31.png" descr="image31.png"/>
          <p:cNvPicPr>
            <a:picLocks noChangeAspect="1"/>
          </p:cNvPicPr>
          <p:nvPr/>
        </p:nvPicPr>
        <p:blipFill>
          <a:blip r:embed="rId5"/>
          <a:stretch>
            <a:fillRect/>
          </a:stretch>
        </p:blipFill>
        <p:spPr>
          <a:xfrm>
            <a:off x="12692295" y="10062029"/>
            <a:ext cx="920227" cy="1409096"/>
          </a:xfrm>
          <a:prstGeom prst="rect">
            <a:avLst/>
          </a:prstGeom>
          <a:ln w="12700">
            <a:miter lim="400000"/>
          </a:ln>
        </p:spPr>
      </p:pic>
      <p:pic>
        <p:nvPicPr>
          <p:cNvPr id="733" name="image22.png" descr="image22.png"/>
          <p:cNvPicPr>
            <a:picLocks noChangeAspect="1"/>
          </p:cNvPicPr>
          <p:nvPr/>
        </p:nvPicPr>
        <p:blipFill>
          <a:blip r:embed="rId6"/>
          <a:stretch>
            <a:fillRect/>
          </a:stretch>
        </p:blipFill>
        <p:spPr>
          <a:xfrm>
            <a:off x="8573479" y="8157063"/>
            <a:ext cx="1391842" cy="1443606"/>
          </a:xfrm>
          <a:prstGeom prst="rect">
            <a:avLst/>
          </a:prstGeom>
          <a:ln w="12700">
            <a:miter lim="400000"/>
          </a:ln>
        </p:spPr>
      </p:pic>
      <p:pic>
        <p:nvPicPr>
          <p:cNvPr id="734" name="image20.png" descr="image20.png"/>
          <p:cNvPicPr>
            <a:picLocks noChangeAspect="1"/>
          </p:cNvPicPr>
          <p:nvPr/>
        </p:nvPicPr>
        <p:blipFill>
          <a:blip r:embed="rId7"/>
          <a:stretch>
            <a:fillRect/>
          </a:stretch>
        </p:blipFill>
        <p:spPr>
          <a:xfrm>
            <a:off x="10795517" y="8213294"/>
            <a:ext cx="897222" cy="1363087"/>
          </a:xfrm>
          <a:prstGeom prst="rect">
            <a:avLst/>
          </a:prstGeom>
          <a:ln w="12700">
            <a:miter lim="400000"/>
          </a:ln>
        </p:spPr>
      </p:pic>
      <p:sp>
        <p:nvSpPr>
          <p:cNvPr id="735" name="Founded"/>
          <p:cNvSpPr txBox="1"/>
          <p:nvPr/>
        </p:nvSpPr>
        <p:spPr>
          <a:xfrm>
            <a:off x="1451870" y="3397672"/>
            <a:ext cx="2886138" cy="7391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lnSpc>
                <a:spcPct val="90000"/>
              </a:lnSpc>
              <a:spcBef>
                <a:spcPts val="1600"/>
              </a:spcBef>
              <a:defRPr sz="3200">
                <a:solidFill>
                  <a:srgbClr val="44546A"/>
                </a:solidFill>
                <a:latin typeface="Verdana"/>
                <a:ea typeface="Verdana"/>
                <a:cs typeface="Verdana"/>
                <a:sym typeface="Verdana"/>
              </a:defRPr>
            </a:lvl1pPr>
          </a:lstStyle>
          <a:p>
            <a:r>
              <a:t>Founded</a:t>
            </a:r>
          </a:p>
        </p:txBody>
      </p:sp>
      <p:sp>
        <p:nvSpPr>
          <p:cNvPr id="736" name="2012 by Mitchell Hashimoto and Armon Dadgar"/>
          <p:cNvSpPr txBox="1"/>
          <p:nvPr/>
        </p:nvSpPr>
        <p:spPr>
          <a:xfrm>
            <a:off x="4730227" y="3257494"/>
            <a:ext cx="18094798" cy="980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7" tIns="121917" rIns="121917" bIns="121917">
            <a:spAutoFit/>
          </a:bodyPr>
          <a:lstStyle>
            <a:lvl1pPr>
              <a:lnSpc>
                <a:spcPct val="90000"/>
              </a:lnSpc>
              <a:spcBef>
                <a:spcPts val="1600"/>
              </a:spcBef>
              <a:defRPr b="0">
                <a:solidFill>
                  <a:srgbClr val="44546A"/>
                </a:solidFill>
                <a:latin typeface="Verdana"/>
                <a:ea typeface="Verdana"/>
                <a:cs typeface="Verdana"/>
                <a:sym typeface="Verdana"/>
              </a:defRPr>
            </a:lvl1pPr>
          </a:lstStyle>
          <a:p>
            <a:r>
              <a:t>2012 by Mitchell Hashimoto and Armon Dadgar</a:t>
            </a:r>
          </a:p>
        </p:txBody>
      </p:sp>
      <p:sp>
        <p:nvSpPr>
          <p:cNvPr id="737" name="We enable organizations to Provision, Secure, Connect, and Run any infrastructure for any application"/>
          <p:cNvSpPr txBox="1">
            <a:spLocks noGrp="1"/>
          </p:cNvSpPr>
          <p:nvPr>
            <p:ph type="body" sz="quarter" idx="4294967295"/>
          </p:nvPr>
        </p:nvSpPr>
        <p:spPr>
          <a:xfrm>
            <a:off x="4730227" y="5234916"/>
            <a:ext cx="18094798" cy="2338467"/>
          </a:xfrm>
          <a:prstGeom prst="rect">
            <a:avLst/>
          </a:prstGeom>
        </p:spPr>
        <p:txBody>
          <a:bodyPr/>
          <a:lstStyle>
            <a:lvl1pPr marL="0" indent="0" defTabSz="2438400">
              <a:spcBef>
                <a:spcPts val="2600"/>
              </a:spcBef>
              <a:buClrTx/>
              <a:buSzTx/>
              <a:buFont typeface="Arial"/>
              <a:buNone/>
            </a:lvl1pPr>
          </a:lstStyle>
          <a:p>
            <a:r>
              <a:t>We enable organizations to Provision, Secure, Connect, and Run any infrastructure for any application</a:t>
            </a:r>
          </a:p>
        </p:txBody>
      </p:sp>
      <p:pic>
        <p:nvPicPr>
          <p:cNvPr id="738" name="Image" descr="Image"/>
          <p:cNvPicPr>
            <a:picLocks noChangeAspect="1"/>
          </p:cNvPicPr>
          <p:nvPr/>
        </p:nvPicPr>
        <p:blipFill>
          <a:blip r:embed="rId8"/>
          <a:stretch>
            <a:fillRect/>
          </a:stretch>
        </p:blipFill>
        <p:spPr>
          <a:xfrm>
            <a:off x="10258528" y="9817203"/>
            <a:ext cx="1926990" cy="1924148"/>
          </a:xfrm>
          <a:prstGeom prst="rect">
            <a:avLst/>
          </a:prstGeom>
          <a:ln w="12700">
            <a:miter lim="400000"/>
          </a:ln>
        </p:spPr>
      </p:pic>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"location"</a:t>
            </a:r>
            <a:r>
              <a:rPr>
                <a:solidFill>
                  <a:srgbClr val="24292E"/>
                </a:solidFill>
              </a:rPr>
              <a:t> {</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”eastus"</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description </a:t>
            </a:r>
            <a:r>
              <a:rPr>
                <a:solidFill>
                  <a:srgbClr val="D73A49"/>
                </a:solidFill>
              </a:rPr>
              <a:t>=</a:t>
            </a:r>
            <a:r>
              <a:t> </a:t>
            </a:r>
            <a:r>
              <a:rPr>
                <a:solidFill>
                  <a:srgbClr val="22863A"/>
                </a:solidFill>
              </a:rPr>
              <a:t>”Location to deploy Azure Infrastructure"</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mj-lt"/>
              <a:ea typeface="+mj-ea"/>
              <a:cs typeface="+mj-cs"/>
              <a:sym typeface="Calibri"/>
            </a:endParaRPr>
          </a:p>
          <a:p>
            <a:pPr marL="0" indent="0">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"azurerm_resource_group" "module"</a:t>
            </a:r>
            <a:r>
              <a:rPr>
                <a:solidFill>
                  <a:srgbClr val="24292E"/>
                </a:solidFill>
              </a:rPr>
              <a:t> {</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”my-rg"</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a:t>
            </a:r>
            <a:r>
              <a:rPr>
                <a:solidFill>
                  <a:srgbClr val="D73A49"/>
                </a:solidFill>
              </a:rPr>
              <a:t>${var</a:t>
            </a:r>
            <a:r>
              <a:rPr>
                <a:solidFill>
                  <a:srgbClr val="6F42C1"/>
                </a:solidFill>
              </a:rPr>
              <a:t>.location</a:t>
            </a:r>
            <a:r>
              <a:rPr>
                <a:solidFill>
                  <a:srgbClr val="D73A49"/>
                </a:solidFill>
              </a:rPr>
              <a:t>}</a:t>
            </a:r>
            <a:r>
              <a:rPr>
                <a:solidFill>
                  <a:srgbClr val="22863A"/>
                </a:solidFill>
              </a:rPr>
              <a:t>"</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78"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a:t>
            </a:r>
          </a:p>
        </p:txBody>
      </p:sp>
      <p:sp>
        <p:nvSpPr>
          <p:cNvPr id="177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dirty="0"/>
              <a:t>https://</a:t>
            </a:r>
            <a:r>
              <a:rPr dirty="0" err="1"/>
              <a:t>www.terraform.io</a:t>
            </a:r>
            <a:r>
              <a:rPr dirty="0"/>
              <a:t>/docs/configuration/</a:t>
            </a:r>
            <a:r>
              <a:rPr dirty="0" err="1"/>
              <a:t>variables.html</a:t>
            </a:r>
            <a:endParaRPr dirty="0"/>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 name="Text Placeholder 1"/>
          <p:cNvSpPr txBox="1">
            <a:spLocks noGrp="1"/>
          </p:cNvSpPr>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D73A49"/>
                </a:solidFill>
                <a:latin typeface="Menlo"/>
                <a:ea typeface="Menlo"/>
                <a:cs typeface="Menlo"/>
                <a:sym typeface="Menlo"/>
              </a:defRPr>
            </a:pPr>
            <a:endParaR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"key"</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type        </a:t>
            </a:r>
            <a:r>
              <a:rPr>
                <a:solidFill>
                  <a:srgbClr val="D73A49"/>
                </a:solidFill>
              </a:rPr>
              <a:t>=</a:t>
            </a:r>
            <a:r>
              <a:t> </a:t>
            </a:r>
            <a:r>
              <a:rPr>
                <a:solidFill>
                  <a:srgbClr val="22863A"/>
                </a:solidFill>
              </a:rPr>
              <a:t>"string"</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"value"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84"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Types</a:t>
            </a:r>
          </a:p>
        </p:txBody>
      </p:sp>
      <p:sp>
        <p:nvSpPr>
          <p:cNvPr id="178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 name="Text Placeholder 1"/>
          <p:cNvSpPr txBox="1">
            <a:spLocks noGrp="1"/>
          </p:cNvSpPr>
          <p:nvPr>
            <p:ph type="body" idx="1"/>
          </p:nvPr>
        </p:nvSpPr>
        <p:spPr>
          <a:xfrm>
            <a:off x="1453185" y="3349718"/>
            <a:ext cx="8581464" cy="9241294"/>
          </a:xfrm>
          <a:prstGeom prst="rect">
            <a:avLst/>
          </a:prstGeom>
        </p:spPr>
        <p:txBody>
          <a:bodyPr/>
          <a:lstStyle/>
          <a:p>
            <a:pPr marL="0" indent="0">
              <a:buSzTx/>
              <a:buFont typeface="Wingdings"/>
              <a:buNone/>
            </a:pPr>
            <a:endParaRPr dirty="0"/>
          </a:p>
          <a:p>
            <a:pPr marL="0" indent="0">
              <a:spcBef>
                <a:spcPts val="0"/>
              </a:spcBef>
              <a:buSzTx/>
              <a:buFont typeface="Wingdings"/>
              <a:buNone/>
              <a:defRPr>
                <a:solidFill>
                  <a:srgbClr val="D73A49"/>
                </a:solidFill>
                <a:latin typeface="Menlo"/>
                <a:ea typeface="Menlo"/>
                <a:cs typeface="Menlo"/>
                <a:sym typeface="Menlo"/>
              </a:defRPr>
            </a:pPr>
            <a:r>
              <a:rPr dirty="0"/>
              <a:t>variable</a:t>
            </a:r>
            <a:r>
              <a:rPr dirty="0">
                <a:solidFill>
                  <a:srgbClr val="22863A"/>
                </a:solidFill>
              </a:rPr>
              <a:t> "images"</a:t>
            </a:r>
            <a:r>
              <a:rPr dirty="0">
                <a:solidFill>
                  <a:srgbClr val="24292E"/>
                </a:solidFill>
              </a:rPr>
              <a:t> {</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type </a:t>
            </a:r>
            <a:r>
              <a:rPr dirty="0">
                <a:solidFill>
                  <a:srgbClr val="D73A49"/>
                </a:solidFill>
              </a:rPr>
              <a:t>=</a:t>
            </a:r>
            <a:r>
              <a:rPr dirty="0"/>
              <a:t> </a:t>
            </a:r>
            <a:r>
              <a:rPr dirty="0">
                <a:solidFill>
                  <a:srgbClr val="22863A"/>
                </a:solidFill>
              </a:rPr>
              <a:t>"map"</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default </a:t>
            </a:r>
            <a:r>
              <a:rPr dirty="0">
                <a:solidFill>
                  <a:srgbClr val="D73A49"/>
                </a:solidFill>
              </a:rPr>
              <a:t>=</a:t>
            </a:r>
            <a:r>
              <a:rPr dirty="0"/>
              <a:t> {</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"dev"  = "image1"</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"test" = "image2"</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"prod" = "image3"</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a:t>
            </a:r>
          </a:p>
        </p:txBody>
      </p:sp>
      <p:sp>
        <p:nvSpPr>
          <p:cNvPr id="1788" name="Title 2"/>
          <p:cNvSpPr txBox="1">
            <a:spLocks noGrp="1"/>
          </p:cNvSpPr>
          <p:nvPr>
            <p:ph type="title"/>
          </p:nvPr>
        </p:nvSpPr>
        <p:spPr>
          <a:xfrm>
            <a:off x="1451868" y="783573"/>
            <a:ext cx="21746798" cy="1784533"/>
          </a:xfrm>
          <a:prstGeom prst="rect">
            <a:avLst/>
          </a:prstGeom>
        </p:spPr>
        <p:txBody>
          <a:bodyPr/>
          <a:lstStyle>
            <a:lvl1pPr>
              <a:defRPr spc="-200"/>
            </a:lvl1pPr>
          </a:lstStyle>
          <a:p>
            <a:r>
              <a:rPr dirty="0"/>
              <a:t>Variables - Types</a:t>
            </a:r>
          </a:p>
        </p:txBody>
      </p:sp>
      <p:sp>
        <p:nvSpPr>
          <p:cNvPr id="178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
        <p:nvSpPr>
          <p:cNvPr id="5" name="Text Placeholder 1">
            <a:extLst>
              <a:ext uri="{FF2B5EF4-FFF2-40B4-BE49-F238E27FC236}">
                <a16:creationId xmlns:a16="http://schemas.microsoft.com/office/drawing/2014/main" id="{3A6289F6-AA88-6446-8C9B-FB936F93EB10}"/>
              </a:ext>
            </a:extLst>
          </p:cNvPr>
          <p:cNvSpPr txBox="1">
            <a:spLocks/>
          </p:cNvSpPr>
          <p:nvPr/>
        </p:nvSpPr>
        <p:spPr>
          <a:xfrm>
            <a:off x="13710213" y="3349718"/>
            <a:ext cx="8581464"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fontScale="92500" lnSpcReduction="10000"/>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hangingPunct="1">
              <a:buSzTx/>
              <a:buFont typeface="Wingdings"/>
              <a:buNone/>
            </a:pPr>
            <a:endParaRPr lang="de-CH" dirty="0"/>
          </a:p>
          <a:p>
            <a:pPr marL="0" indent="0" hangingPunct="1">
              <a:spcBef>
                <a:spcPts val="0"/>
              </a:spcBef>
              <a:buSzTx/>
              <a:buFont typeface="Wingdings"/>
              <a:buNone/>
              <a:defRPr>
                <a:solidFill>
                  <a:srgbClr val="D73A49"/>
                </a:solidFill>
                <a:latin typeface="Menlo"/>
                <a:ea typeface="Menlo"/>
                <a:cs typeface="Menlo"/>
                <a:sym typeface="Menlo"/>
              </a:defRPr>
            </a:pPr>
            <a:r>
              <a:rPr lang="de-CH" dirty="0">
                <a:solidFill>
                  <a:srgbClr val="D73A49"/>
                </a:solidFill>
                <a:latin typeface="Menlo"/>
                <a:ea typeface="Menlo"/>
                <a:cs typeface="Menlo"/>
                <a:sym typeface="Menlo"/>
              </a:rPr>
              <a:t>variable</a:t>
            </a:r>
            <a:r>
              <a:rPr lang="de-CH" dirty="0">
                <a:solidFill>
                  <a:srgbClr val="22863A"/>
                </a:solidFill>
                <a:latin typeface="Menlo"/>
                <a:ea typeface="Menlo"/>
                <a:cs typeface="Menlo"/>
                <a:sym typeface="Menlo"/>
              </a:rPr>
              <a:t> "</a:t>
            </a:r>
            <a:r>
              <a:rPr lang="de-CH" dirty="0" err="1">
                <a:solidFill>
                  <a:srgbClr val="22863A"/>
                </a:solidFill>
                <a:latin typeface="Menlo"/>
                <a:ea typeface="Menlo"/>
                <a:cs typeface="Menlo"/>
                <a:sym typeface="Menlo"/>
              </a:rPr>
              <a:t>images</a:t>
            </a:r>
            <a:r>
              <a:rPr lang="de-CH" dirty="0">
                <a:solidFill>
                  <a:srgbClr val="22863A"/>
                </a:solidFill>
                <a:latin typeface="Menlo"/>
                <a:ea typeface="Menlo"/>
                <a:cs typeface="Menlo"/>
                <a:sym typeface="Menlo"/>
              </a:rPr>
              <a:t>"</a:t>
            </a:r>
            <a:r>
              <a:rPr lang="de-CH" dirty="0">
                <a:solidFill>
                  <a:srgbClr val="24292E"/>
                </a:solidFill>
                <a:latin typeface="Menlo"/>
                <a:ea typeface="Menlo"/>
                <a:cs typeface="Menlo"/>
                <a:sym typeface="Menlo"/>
              </a:rPr>
              <a:t> {</a:t>
            </a:r>
            <a:endParaRPr lang="de-CH" sz="1800" dirty="0">
              <a:solidFill>
                <a:srgbClr val="D73A49"/>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type </a:t>
            </a:r>
            <a:r>
              <a:rPr lang="de-CH" dirty="0">
                <a:solidFill>
                  <a:srgbClr val="D73A49"/>
                </a:solidFill>
                <a:latin typeface="Menlo"/>
                <a:ea typeface="Menlo"/>
                <a:cs typeface="Menlo"/>
                <a:sym typeface="Menlo"/>
              </a:rPr>
              <a:t>=</a:t>
            </a:r>
            <a:r>
              <a:rPr lang="de-CH" dirty="0">
                <a:solidFill>
                  <a:srgbClr val="24292E"/>
                </a:solidFill>
                <a:latin typeface="Menlo"/>
                <a:ea typeface="Menlo"/>
                <a:cs typeface="Menlo"/>
                <a:sym typeface="Menlo"/>
              </a:rPr>
              <a:t> </a:t>
            </a:r>
            <a:r>
              <a:rPr lang="de-CH" dirty="0" err="1">
                <a:solidFill>
                  <a:srgbClr val="22863A"/>
                </a:solidFill>
                <a:latin typeface="Menlo"/>
                <a:ea typeface="Menlo"/>
                <a:cs typeface="Menlo"/>
                <a:sym typeface="Menlo"/>
              </a:rPr>
              <a:t>list</a:t>
            </a:r>
            <a:r>
              <a:rPr lang="de-CH" dirty="0">
                <a:solidFill>
                  <a:srgbClr val="22863A"/>
                </a:solidFill>
                <a:latin typeface="Menlo"/>
                <a:ea typeface="Menlo"/>
                <a:cs typeface="Menlo"/>
                <a:sym typeface="Menlo"/>
              </a:rPr>
              <a:t>(</a:t>
            </a:r>
            <a:r>
              <a:rPr lang="de-CH" dirty="0" err="1">
                <a:solidFill>
                  <a:srgbClr val="22863A"/>
                </a:solidFill>
                <a:latin typeface="Menlo"/>
                <a:ea typeface="Menlo"/>
                <a:cs typeface="Menlo"/>
                <a:sym typeface="Menlo"/>
              </a:rPr>
              <a:t>object</a:t>
            </a:r>
            <a:r>
              <a:rPr lang="de-CH" dirty="0">
                <a:solidFill>
                  <a:srgbClr val="22863A"/>
                </a:solidFill>
                <a:latin typeface="Menlo"/>
                <a:ea typeface="Menlo"/>
                <a:cs typeface="Menlo"/>
                <a:sym typeface="Menlo"/>
              </a:rPr>
              <a:t>({</a:t>
            </a:r>
            <a:br>
              <a:rPr lang="de-CH" dirty="0">
                <a:solidFill>
                  <a:srgbClr val="22863A"/>
                </a:solidFill>
                <a:latin typeface="Menlo"/>
                <a:ea typeface="Menlo"/>
                <a:cs typeface="Menlo"/>
                <a:sym typeface="Menlo"/>
              </a:rPr>
            </a:br>
            <a:r>
              <a:rPr lang="de-CH" dirty="0">
                <a:solidFill>
                  <a:srgbClr val="22863A"/>
                </a:solidFill>
                <a:latin typeface="Menlo"/>
                <a:ea typeface="Menlo"/>
                <a:cs typeface="Menlo"/>
                <a:sym typeface="Menlo"/>
              </a:rPr>
              <a:t>    </a:t>
            </a:r>
            <a:r>
              <a:rPr lang="de-CH" dirty="0" err="1">
                <a:solidFill>
                  <a:srgbClr val="22863A"/>
                </a:solidFill>
                <a:latin typeface="Menlo"/>
                <a:ea typeface="Menlo"/>
                <a:cs typeface="Menlo"/>
                <a:sym typeface="Menlo"/>
              </a:rPr>
              <a:t>dev</a:t>
            </a:r>
            <a:r>
              <a:rPr lang="de-CH" dirty="0">
                <a:solidFill>
                  <a:srgbClr val="22863A"/>
                </a:solidFill>
                <a:latin typeface="Menlo"/>
                <a:ea typeface="Menlo"/>
                <a:cs typeface="Menlo"/>
                <a:sym typeface="Menlo"/>
              </a:rPr>
              <a:t>  = </a:t>
            </a:r>
            <a:r>
              <a:rPr lang="de-CH" dirty="0" err="1">
                <a:solidFill>
                  <a:srgbClr val="22863A"/>
                </a:solidFill>
                <a:latin typeface="Menlo"/>
                <a:ea typeface="Menlo"/>
                <a:cs typeface="Menlo"/>
                <a:sym typeface="Menlo"/>
              </a:rPr>
              <a:t>string</a:t>
            </a:r>
            <a:endParaRPr lang="de-CH" dirty="0">
              <a:solidFill>
                <a:srgbClr val="22863A"/>
              </a:solidFill>
              <a:latin typeface="Menlo"/>
              <a:ea typeface="Menlo"/>
              <a:cs typeface="Menlo"/>
              <a:sym typeface="Menlo"/>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2863A"/>
                </a:solidFill>
                <a:latin typeface="Menlo"/>
                <a:ea typeface="Menlo"/>
                <a:cs typeface="Menlo"/>
                <a:sym typeface="Menlo"/>
              </a:rPr>
              <a:t>    </a:t>
            </a:r>
            <a:r>
              <a:rPr lang="de-CH" dirty="0" err="1">
                <a:solidFill>
                  <a:srgbClr val="22863A"/>
                </a:solidFill>
                <a:latin typeface="Menlo"/>
                <a:ea typeface="Menlo"/>
                <a:cs typeface="Menlo"/>
                <a:sym typeface="Menlo"/>
              </a:rPr>
              <a:t>test</a:t>
            </a:r>
            <a:r>
              <a:rPr lang="de-CH" dirty="0">
                <a:solidFill>
                  <a:srgbClr val="22863A"/>
                </a:solidFill>
                <a:latin typeface="Menlo"/>
                <a:ea typeface="Menlo"/>
                <a:cs typeface="Menlo"/>
                <a:sym typeface="Menlo"/>
              </a:rPr>
              <a:t> = </a:t>
            </a:r>
            <a:r>
              <a:rPr lang="de-CH" dirty="0" err="1">
                <a:solidFill>
                  <a:srgbClr val="22863A"/>
                </a:solidFill>
                <a:latin typeface="Menlo"/>
                <a:ea typeface="Menlo"/>
                <a:cs typeface="Menlo"/>
                <a:sym typeface="Menlo"/>
              </a:rPr>
              <a:t>string</a:t>
            </a:r>
            <a:br>
              <a:rPr lang="de-CH" dirty="0">
                <a:solidFill>
                  <a:srgbClr val="22863A"/>
                </a:solidFill>
                <a:latin typeface="Menlo"/>
                <a:ea typeface="Menlo"/>
                <a:cs typeface="Menlo"/>
                <a:sym typeface="Menlo"/>
              </a:rPr>
            </a:br>
            <a:r>
              <a:rPr lang="de-CH" dirty="0">
                <a:solidFill>
                  <a:srgbClr val="22863A"/>
                </a:solidFill>
                <a:latin typeface="Menlo"/>
                <a:ea typeface="Menlo"/>
                <a:cs typeface="Menlo"/>
                <a:sym typeface="Menlo"/>
              </a:rPr>
              <a:t>    </a:t>
            </a:r>
            <a:r>
              <a:rPr lang="de-CH" dirty="0" err="1">
                <a:solidFill>
                  <a:srgbClr val="22863A"/>
                </a:solidFill>
                <a:latin typeface="Menlo"/>
                <a:ea typeface="Menlo"/>
                <a:cs typeface="Menlo"/>
                <a:sym typeface="Menlo"/>
              </a:rPr>
              <a:t>prod</a:t>
            </a:r>
            <a:r>
              <a:rPr lang="de-CH" dirty="0">
                <a:solidFill>
                  <a:srgbClr val="22863A"/>
                </a:solidFill>
                <a:latin typeface="Menlo"/>
                <a:ea typeface="Menlo"/>
                <a:cs typeface="Menlo"/>
                <a:sym typeface="Menlo"/>
              </a:rPr>
              <a:t> = </a:t>
            </a:r>
            <a:r>
              <a:rPr lang="de-CH" dirty="0" err="1">
                <a:solidFill>
                  <a:srgbClr val="22863A"/>
                </a:solidFill>
                <a:latin typeface="Menlo"/>
                <a:ea typeface="Menlo"/>
                <a:cs typeface="Menlo"/>
                <a:sym typeface="Menlo"/>
              </a:rPr>
              <a:t>string</a:t>
            </a:r>
            <a:br>
              <a:rPr lang="de-CH" dirty="0">
                <a:solidFill>
                  <a:srgbClr val="22863A"/>
                </a:solidFill>
                <a:latin typeface="Menlo"/>
                <a:ea typeface="Menlo"/>
                <a:cs typeface="Menlo"/>
                <a:sym typeface="Menlo"/>
              </a:rPr>
            </a:br>
            <a:r>
              <a:rPr lang="de-CH" dirty="0">
                <a:solidFill>
                  <a:srgbClr val="22863A"/>
                </a:solidFill>
                <a:latin typeface="Menlo"/>
                <a:ea typeface="Menlo"/>
                <a:cs typeface="Menlo"/>
                <a:sym typeface="Menlo"/>
              </a:rPr>
              <a:t>  }))</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r>
              <a:rPr lang="de-CH" dirty="0" err="1">
                <a:solidFill>
                  <a:srgbClr val="24292E"/>
                </a:solidFill>
                <a:latin typeface="Menlo"/>
                <a:ea typeface="Menlo"/>
                <a:cs typeface="Menlo"/>
                <a:sym typeface="Menlo"/>
              </a:rPr>
              <a:t>default</a:t>
            </a:r>
            <a:r>
              <a:rPr lang="de-CH" dirty="0">
                <a:solidFill>
                  <a:srgbClr val="24292E"/>
                </a:solidFill>
                <a:latin typeface="Menlo"/>
                <a:ea typeface="Menlo"/>
                <a:cs typeface="Menlo"/>
                <a:sym typeface="Menlo"/>
              </a:rPr>
              <a:t> </a:t>
            </a:r>
            <a:r>
              <a:rPr lang="de-CH" dirty="0">
                <a:solidFill>
                  <a:srgbClr val="D73A49"/>
                </a:solidFill>
                <a:latin typeface="Menlo"/>
                <a:ea typeface="Menlo"/>
                <a:cs typeface="Menlo"/>
                <a:sym typeface="Menlo"/>
              </a:rPr>
              <a:t>=</a:t>
            </a:r>
            <a:r>
              <a:rPr lang="de-CH" dirty="0">
                <a:solidFill>
                  <a:srgbClr val="24292E"/>
                </a:solidFill>
                <a:latin typeface="Menlo"/>
                <a:ea typeface="Menlo"/>
                <a:cs typeface="Menlo"/>
                <a:sym typeface="Menlo"/>
              </a:rPr>
              <a:t> [</a:t>
            </a: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r>
              <a:rPr lang="de-CH" dirty="0" err="1">
                <a:solidFill>
                  <a:srgbClr val="24292E"/>
                </a:solidFill>
                <a:latin typeface="Menlo"/>
                <a:ea typeface="Menlo"/>
                <a:cs typeface="Menlo"/>
                <a:sym typeface="Menlo"/>
              </a:rPr>
              <a:t>dev</a:t>
            </a:r>
            <a:r>
              <a:rPr lang="de-CH" dirty="0">
                <a:solidFill>
                  <a:srgbClr val="24292E"/>
                </a:solidFill>
                <a:latin typeface="Menlo"/>
                <a:ea typeface="Menlo"/>
                <a:cs typeface="Menlo"/>
                <a:sym typeface="Menlo"/>
              </a:rPr>
              <a:t>"  = "image1"</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r>
              <a:rPr lang="de-CH" dirty="0" err="1">
                <a:solidFill>
                  <a:srgbClr val="24292E"/>
                </a:solidFill>
                <a:latin typeface="Menlo"/>
                <a:ea typeface="Menlo"/>
                <a:cs typeface="Menlo"/>
                <a:sym typeface="Menlo"/>
              </a:rPr>
              <a:t>test</a:t>
            </a:r>
            <a:r>
              <a:rPr lang="de-CH" dirty="0">
                <a:solidFill>
                  <a:srgbClr val="24292E"/>
                </a:solidFill>
                <a:latin typeface="Menlo"/>
                <a:ea typeface="Menlo"/>
                <a:cs typeface="Menlo"/>
                <a:sym typeface="Menlo"/>
              </a:rPr>
              <a:t>" = "image2"</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r>
              <a:rPr lang="de-CH" dirty="0" err="1">
                <a:solidFill>
                  <a:srgbClr val="24292E"/>
                </a:solidFill>
                <a:latin typeface="Menlo"/>
                <a:ea typeface="Menlo"/>
                <a:cs typeface="Menlo"/>
                <a:sym typeface="Menlo"/>
              </a:rPr>
              <a:t>prod</a:t>
            </a:r>
            <a:r>
              <a:rPr lang="de-CH" dirty="0">
                <a:solidFill>
                  <a:srgbClr val="24292E"/>
                </a:solidFill>
                <a:latin typeface="Menlo"/>
                <a:ea typeface="Menlo"/>
                <a:cs typeface="Menlo"/>
                <a:sym typeface="Menlo"/>
              </a:rPr>
              <a:t>" = "image3"</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a:t>
            </a:r>
          </a:p>
          <a:p>
            <a:pPr marL="0" indent="0" hangingPunct="1">
              <a:spcBef>
                <a:spcPts val="0"/>
              </a:spcBef>
              <a:buSzTx/>
              <a:buFont typeface="Wingdings"/>
              <a:buNone/>
              <a:defRPr>
                <a:solidFill>
                  <a:srgbClr val="24292E"/>
                </a:solidFill>
                <a:latin typeface="Menlo"/>
                <a:ea typeface="Menlo"/>
                <a:cs typeface="Menlo"/>
                <a:sym typeface="Menlo"/>
              </a:defRPr>
            </a:pPr>
            <a:endParaRPr lang="de-CH" dirty="0">
              <a:solidFill>
                <a:srgbClr val="24292E"/>
              </a:solidFill>
              <a:latin typeface="Menlo"/>
              <a:ea typeface="Menlo"/>
              <a:cs typeface="Menlo"/>
              <a:sym typeface="Menlo"/>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 name="Text Placeholder 1"/>
          <p:cNvSpPr txBox="1">
            <a:spLocks noGrp="1"/>
          </p:cNvSpPr>
          <p:nvPr>
            <p:ph type="body" idx="1"/>
          </p:nvPr>
        </p:nvSpPr>
        <p:spPr>
          <a:xfrm>
            <a:off x="1453185" y="3349718"/>
            <a:ext cx="12013433" cy="9241294"/>
          </a:xfrm>
          <a:prstGeom prst="rect">
            <a:avLst/>
          </a:prstGeom>
        </p:spPr>
        <p:txBody>
          <a:bodyPr/>
          <a:lstStyle/>
          <a:p>
            <a:pPr marL="0" indent="0">
              <a:buSzTx/>
              <a:buFont typeface="Wingdings"/>
              <a:buNone/>
            </a:pPr>
            <a:endParaRPr dirty="0"/>
          </a:p>
          <a:p>
            <a:pPr marL="0" indent="0">
              <a:spcBef>
                <a:spcPts val="0"/>
              </a:spcBef>
              <a:buSzTx/>
              <a:buFont typeface="Wingdings"/>
              <a:buNone/>
              <a:defRPr>
                <a:solidFill>
                  <a:srgbClr val="D73A49"/>
                </a:solidFill>
                <a:latin typeface="Menlo"/>
                <a:ea typeface="Menlo"/>
                <a:cs typeface="Menlo"/>
                <a:sym typeface="Menlo"/>
              </a:defRPr>
            </a:pPr>
            <a:r>
              <a:rPr dirty="0"/>
              <a:t>variable</a:t>
            </a:r>
            <a:r>
              <a:rPr dirty="0">
                <a:solidFill>
                  <a:srgbClr val="22863A"/>
                </a:solidFill>
              </a:rPr>
              <a:t> "rules"</a:t>
            </a:r>
            <a:r>
              <a:rPr dirty="0">
                <a:solidFill>
                  <a:srgbClr val="24292E"/>
                </a:solidFill>
              </a:rPr>
              <a:t> {</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type    </a:t>
            </a:r>
            <a:r>
              <a:rPr dirty="0">
                <a:solidFill>
                  <a:srgbClr val="D73A49"/>
                </a:solidFill>
              </a:rPr>
              <a:t>=</a:t>
            </a:r>
            <a:r>
              <a:rPr dirty="0"/>
              <a:t> </a:t>
            </a:r>
            <a:r>
              <a:rPr dirty="0">
                <a:solidFill>
                  <a:srgbClr val="22863A"/>
                </a:solidFill>
              </a:rPr>
              <a:t>"list"</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"rule1"</a:t>
            </a:r>
            <a:r>
              <a:rPr dirty="0"/>
              <a:t>, </a:t>
            </a:r>
            <a:r>
              <a:rPr dirty="0">
                <a:solidFill>
                  <a:srgbClr val="22863A"/>
                </a:solidFill>
              </a:rPr>
              <a:t>"rule2"</a:t>
            </a:r>
            <a:r>
              <a:rPr dirty="0"/>
              <a:t>]</a:t>
            </a:r>
            <a:endParaRPr sz="1800" dirty="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rPr dirty="0"/>
              <a:t>}</a:t>
            </a:r>
          </a:p>
        </p:txBody>
      </p:sp>
      <p:sp>
        <p:nvSpPr>
          <p:cNvPr id="1794"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Types</a:t>
            </a:r>
          </a:p>
        </p:txBody>
      </p:sp>
      <p:sp>
        <p:nvSpPr>
          <p:cNvPr id="179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
        <p:nvSpPr>
          <p:cNvPr id="5" name="Text Placeholder 1">
            <a:extLst>
              <a:ext uri="{FF2B5EF4-FFF2-40B4-BE49-F238E27FC236}">
                <a16:creationId xmlns:a16="http://schemas.microsoft.com/office/drawing/2014/main" id="{6CC01B58-938D-AC4C-AD98-410E5C4907C0}"/>
              </a:ext>
            </a:extLst>
          </p:cNvPr>
          <p:cNvSpPr txBox="1">
            <a:spLocks/>
          </p:cNvSpPr>
          <p:nvPr/>
        </p:nvSpPr>
        <p:spPr>
          <a:xfrm>
            <a:off x="13195902" y="3372366"/>
            <a:ext cx="12013433"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hangingPunct="1">
              <a:buSzTx/>
              <a:buFont typeface="Wingdings"/>
              <a:buNone/>
            </a:pPr>
            <a:endParaRPr lang="de-CH" dirty="0"/>
          </a:p>
          <a:p>
            <a:pPr marL="0" indent="0" hangingPunct="1">
              <a:spcBef>
                <a:spcPts val="0"/>
              </a:spcBef>
              <a:buSzTx/>
              <a:buFont typeface="Wingdings"/>
              <a:buNone/>
              <a:defRPr>
                <a:solidFill>
                  <a:srgbClr val="D73A49"/>
                </a:solidFill>
                <a:latin typeface="Menlo"/>
                <a:ea typeface="Menlo"/>
                <a:cs typeface="Menlo"/>
                <a:sym typeface="Menlo"/>
              </a:defRPr>
            </a:pPr>
            <a:r>
              <a:rPr lang="de-CH" dirty="0">
                <a:solidFill>
                  <a:srgbClr val="D73A49"/>
                </a:solidFill>
                <a:latin typeface="Menlo"/>
                <a:ea typeface="Menlo"/>
                <a:cs typeface="Menlo"/>
                <a:sym typeface="Menlo"/>
              </a:rPr>
              <a:t>variable</a:t>
            </a:r>
            <a:r>
              <a:rPr lang="de-CH" dirty="0">
                <a:solidFill>
                  <a:srgbClr val="22863A"/>
                </a:solidFill>
                <a:latin typeface="Menlo"/>
                <a:ea typeface="Menlo"/>
                <a:cs typeface="Menlo"/>
                <a:sym typeface="Menlo"/>
              </a:rPr>
              <a:t> "</a:t>
            </a:r>
            <a:r>
              <a:rPr lang="de-CH" dirty="0" err="1">
                <a:solidFill>
                  <a:srgbClr val="22863A"/>
                </a:solidFill>
                <a:latin typeface="Menlo"/>
                <a:ea typeface="Menlo"/>
                <a:cs typeface="Menlo"/>
                <a:sym typeface="Menlo"/>
              </a:rPr>
              <a:t>rules</a:t>
            </a:r>
            <a:r>
              <a:rPr lang="de-CH" dirty="0">
                <a:solidFill>
                  <a:srgbClr val="22863A"/>
                </a:solidFill>
                <a:latin typeface="Menlo"/>
                <a:ea typeface="Menlo"/>
                <a:cs typeface="Menlo"/>
                <a:sym typeface="Menlo"/>
              </a:rPr>
              <a:t>"</a:t>
            </a:r>
            <a:r>
              <a:rPr lang="de-CH" dirty="0">
                <a:solidFill>
                  <a:srgbClr val="24292E"/>
                </a:solidFill>
                <a:latin typeface="Menlo"/>
                <a:ea typeface="Menlo"/>
                <a:cs typeface="Menlo"/>
                <a:sym typeface="Menlo"/>
              </a:rPr>
              <a:t> {</a:t>
            </a:r>
            <a:endParaRPr lang="de-CH" sz="1800" dirty="0">
              <a:solidFill>
                <a:srgbClr val="D73A49"/>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type    </a:t>
            </a:r>
            <a:r>
              <a:rPr lang="de-CH" dirty="0">
                <a:solidFill>
                  <a:srgbClr val="D73A49"/>
                </a:solidFill>
                <a:latin typeface="Menlo"/>
                <a:ea typeface="Menlo"/>
                <a:cs typeface="Menlo"/>
                <a:sym typeface="Menlo"/>
              </a:rPr>
              <a:t>=</a:t>
            </a:r>
            <a:r>
              <a:rPr lang="de-CH" dirty="0">
                <a:solidFill>
                  <a:srgbClr val="24292E"/>
                </a:solidFill>
                <a:latin typeface="Menlo"/>
                <a:ea typeface="Menlo"/>
                <a:cs typeface="Menlo"/>
                <a:sym typeface="Menlo"/>
              </a:rPr>
              <a:t> </a:t>
            </a:r>
            <a:r>
              <a:rPr lang="de-CH" dirty="0">
                <a:solidFill>
                  <a:srgbClr val="22863A"/>
                </a:solidFill>
                <a:latin typeface="Menlo"/>
                <a:ea typeface="Menlo"/>
                <a:cs typeface="Menlo"/>
                <a:sym typeface="Menlo"/>
              </a:rPr>
              <a:t>"</a:t>
            </a:r>
            <a:r>
              <a:rPr lang="de-CH" dirty="0" err="1">
                <a:solidFill>
                  <a:srgbClr val="22863A"/>
                </a:solidFill>
                <a:latin typeface="Menlo"/>
                <a:ea typeface="Menlo"/>
                <a:cs typeface="Menlo"/>
                <a:sym typeface="Menlo"/>
              </a:rPr>
              <a:t>list</a:t>
            </a:r>
            <a:r>
              <a:rPr lang="de-CH" dirty="0">
                <a:solidFill>
                  <a:srgbClr val="22863A"/>
                </a:solidFill>
                <a:latin typeface="Menlo"/>
                <a:ea typeface="Menlo"/>
                <a:cs typeface="Menlo"/>
                <a:sym typeface="Menlo"/>
              </a:rPr>
              <a:t>(</a:t>
            </a:r>
            <a:r>
              <a:rPr lang="de-CH" dirty="0" err="1">
                <a:solidFill>
                  <a:srgbClr val="22863A"/>
                </a:solidFill>
                <a:latin typeface="Menlo"/>
                <a:ea typeface="Menlo"/>
                <a:cs typeface="Menlo"/>
                <a:sym typeface="Menlo"/>
              </a:rPr>
              <a:t>string</a:t>
            </a:r>
            <a:r>
              <a:rPr lang="de-CH" dirty="0">
                <a:solidFill>
                  <a:srgbClr val="22863A"/>
                </a:solidFill>
                <a:latin typeface="Menlo"/>
                <a:ea typeface="Menlo"/>
                <a:cs typeface="Menlo"/>
                <a:sym typeface="Menlo"/>
              </a:rPr>
              <a:t>)"</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  </a:t>
            </a:r>
            <a:r>
              <a:rPr lang="de-CH" dirty="0" err="1">
                <a:solidFill>
                  <a:srgbClr val="24292E"/>
                </a:solidFill>
                <a:latin typeface="Menlo"/>
                <a:ea typeface="Menlo"/>
                <a:cs typeface="Menlo"/>
                <a:sym typeface="Menlo"/>
              </a:rPr>
              <a:t>default</a:t>
            </a:r>
            <a:r>
              <a:rPr lang="de-CH" dirty="0">
                <a:solidFill>
                  <a:srgbClr val="24292E"/>
                </a:solidFill>
                <a:latin typeface="Menlo"/>
                <a:ea typeface="Menlo"/>
                <a:cs typeface="Menlo"/>
                <a:sym typeface="Menlo"/>
              </a:rPr>
              <a:t> </a:t>
            </a:r>
            <a:r>
              <a:rPr lang="de-CH" dirty="0">
                <a:solidFill>
                  <a:srgbClr val="D73A49"/>
                </a:solidFill>
                <a:latin typeface="Menlo"/>
                <a:ea typeface="Menlo"/>
                <a:cs typeface="Menlo"/>
                <a:sym typeface="Menlo"/>
              </a:rPr>
              <a:t>=</a:t>
            </a:r>
            <a:r>
              <a:rPr lang="de-CH" dirty="0">
                <a:solidFill>
                  <a:srgbClr val="24292E"/>
                </a:solidFill>
                <a:latin typeface="Menlo"/>
                <a:ea typeface="Menlo"/>
                <a:cs typeface="Menlo"/>
                <a:sym typeface="Menlo"/>
              </a:rPr>
              <a:t> [</a:t>
            </a:r>
            <a:r>
              <a:rPr lang="de-CH" dirty="0">
                <a:solidFill>
                  <a:srgbClr val="22863A"/>
                </a:solidFill>
                <a:latin typeface="Menlo"/>
                <a:ea typeface="Menlo"/>
                <a:cs typeface="Menlo"/>
                <a:sym typeface="Menlo"/>
              </a:rPr>
              <a:t>"rule1"</a:t>
            </a:r>
            <a:r>
              <a:rPr lang="de-CH" dirty="0">
                <a:solidFill>
                  <a:srgbClr val="24292E"/>
                </a:solidFill>
                <a:latin typeface="Menlo"/>
                <a:ea typeface="Menlo"/>
                <a:cs typeface="Menlo"/>
                <a:sym typeface="Menlo"/>
              </a:rPr>
              <a:t>, </a:t>
            </a:r>
            <a:r>
              <a:rPr lang="de-CH" dirty="0">
                <a:solidFill>
                  <a:srgbClr val="22863A"/>
                </a:solidFill>
                <a:latin typeface="Menlo"/>
                <a:ea typeface="Menlo"/>
                <a:cs typeface="Menlo"/>
                <a:sym typeface="Menlo"/>
              </a:rPr>
              <a:t>"rule2"</a:t>
            </a:r>
            <a:r>
              <a:rPr lang="de-CH" dirty="0">
                <a:solidFill>
                  <a:srgbClr val="24292E"/>
                </a:solidFill>
                <a:latin typeface="Menlo"/>
                <a:ea typeface="Menlo"/>
                <a:cs typeface="Menlo"/>
                <a:sym typeface="Menlo"/>
              </a:rPr>
              <a:t>]</a:t>
            </a:r>
            <a:endParaRPr lang="de-CH" sz="1800" dirty="0">
              <a:solidFill>
                <a:srgbClr val="24292E"/>
              </a:solidFill>
              <a:latin typeface="Times New Roman"/>
              <a:ea typeface="Times New Roman"/>
              <a:cs typeface="Times New Roman"/>
              <a:sym typeface="Times New Roman"/>
            </a:endParaRPr>
          </a:p>
          <a:p>
            <a:pPr marL="0" indent="0" hangingPunct="1">
              <a:spcBef>
                <a:spcPts val="0"/>
              </a:spcBef>
              <a:buSzTx/>
              <a:buFont typeface="Wingdings"/>
              <a:buNone/>
              <a:defRPr>
                <a:solidFill>
                  <a:srgbClr val="24292E"/>
                </a:solidFill>
                <a:latin typeface="Menlo"/>
                <a:ea typeface="Menlo"/>
                <a:cs typeface="Menlo"/>
                <a:sym typeface="Menlo"/>
              </a:defRPr>
            </a:pPr>
            <a:r>
              <a:rPr lang="de-CH" dirty="0">
                <a:solidFill>
                  <a:srgbClr val="24292E"/>
                </a:solidFill>
                <a:latin typeface="Menlo"/>
                <a:ea typeface="Menlo"/>
                <a:cs typeface="Menlo"/>
                <a:sym typeface="Menlo"/>
              </a:rPr>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"enabled"</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005CC5"/>
                </a:solidFill>
              </a:rPr>
              <a:t>false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98"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Types</a:t>
            </a:r>
          </a:p>
        </p:txBody>
      </p:sp>
      <p:sp>
        <p:nvSpPr>
          <p:cNvPr id="1799"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Variables are valid within the current module level.</a:t>
            </a:r>
          </a:p>
          <a:p>
            <a:pPr marL="0" indent="0">
              <a:buSzTx/>
              <a:buFont typeface="Wingdings"/>
              <a:buNone/>
            </a:pPr>
            <a:endParaRPr/>
          </a:p>
          <a:p>
            <a:pPr marL="0" indent="0">
              <a:buSzTx/>
              <a:buFont typeface="Wingdings"/>
              <a:buNone/>
              <a:defRPr>
                <a:solidFill>
                  <a:srgbClr val="24292E"/>
                </a:solidFill>
                <a:latin typeface="Menlo"/>
                <a:ea typeface="Menlo"/>
                <a:cs typeface="Menlo"/>
                <a:sym typeface="Menlo"/>
              </a:defRPr>
            </a:pPr>
            <a:r>
              <a:t>test</a:t>
            </a:r>
          </a:p>
          <a:p>
            <a:pPr marL="0" indent="0">
              <a:buSzTx/>
              <a:buFont typeface="Wingdings"/>
              <a:buNone/>
              <a:defRPr>
                <a:solidFill>
                  <a:srgbClr val="24292E"/>
                </a:solidFill>
                <a:latin typeface="Menlo"/>
                <a:ea typeface="Menlo"/>
                <a:cs typeface="Menlo"/>
                <a:sym typeface="Menlo"/>
              </a:defRPr>
            </a:pPr>
            <a:r>
              <a:t>├── app1.tf</a:t>
            </a:r>
          </a:p>
          <a:p>
            <a:pPr marL="0" indent="0">
              <a:buSzTx/>
              <a:buFont typeface="Wingdings"/>
              <a:buNone/>
              <a:defRPr>
                <a:solidFill>
                  <a:srgbClr val="24292E"/>
                </a:solidFill>
                <a:latin typeface="Menlo"/>
                <a:ea typeface="Menlo"/>
                <a:cs typeface="Menlo"/>
                <a:sym typeface="Menlo"/>
              </a:defRPr>
            </a:pPr>
            <a:r>
              <a:t>├── app2.tf</a:t>
            </a:r>
          </a:p>
          <a:p>
            <a:pPr marL="0" indent="0">
              <a:buSzTx/>
              <a:buFont typeface="Wingdings"/>
              <a:buNone/>
              <a:defRPr>
                <a:solidFill>
                  <a:srgbClr val="24292E"/>
                </a:solidFill>
                <a:latin typeface="Menlo"/>
                <a:ea typeface="Menlo"/>
                <a:cs typeface="Menlo"/>
                <a:sym typeface="Menlo"/>
              </a:defRPr>
            </a:pPr>
            <a:r>
              <a:t>└── variables.tf</a:t>
            </a:r>
          </a:p>
        </p:txBody>
      </p:sp>
      <p:sp>
        <p:nvSpPr>
          <p:cNvPr id="1802"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Scoping</a:t>
            </a:r>
          </a:p>
        </p:txBody>
      </p:sp>
      <p:sp>
        <p:nvSpPr>
          <p:cNvPr id="1803"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Variable Files</a:t>
            </a:r>
          </a:p>
          <a:p>
            <a:r>
              <a:t>terraform.tfvars</a:t>
            </a:r>
          </a:p>
          <a:p>
            <a:r>
              <a:t>*.auto.tfvars</a:t>
            </a:r>
          </a:p>
        </p:txBody>
      </p:sp>
      <p:sp>
        <p:nvSpPr>
          <p:cNvPr id="1814"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How to Use</a:t>
            </a:r>
          </a:p>
        </p:txBody>
      </p:sp>
      <p:sp>
        <p:nvSpPr>
          <p:cNvPr id="181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dirty="0"/>
              <a:t>https://</a:t>
            </a:r>
            <a:r>
              <a:rPr dirty="0" err="1"/>
              <a:t>www.terraform.io</a:t>
            </a:r>
            <a:r>
              <a:rPr dirty="0"/>
              <a:t>/docs/configuration/</a:t>
            </a:r>
            <a:r>
              <a:rPr dirty="0" err="1"/>
              <a:t>variables.html</a:t>
            </a:r>
            <a:endParaRPr dirty="0"/>
          </a:p>
        </p:txBody>
      </p:sp>
      <p:sp>
        <p:nvSpPr>
          <p:cNvPr id="1816" name="TextBox 4"/>
          <p:cNvSpPr txBox="1"/>
          <p:nvPr/>
        </p:nvSpPr>
        <p:spPr>
          <a:xfrm>
            <a:off x="8714884" y="6720378"/>
            <a:ext cx="13468904" cy="955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21918" tIns="121918" rIns="121918" bIns="121918" anchor="b">
            <a:spAutoFit/>
          </a:bodyPr>
          <a:lstStyle>
            <a:lvl1pPr>
              <a:spcBef>
                <a:spcPts val="0"/>
              </a:spcBef>
              <a:defRPr>
                <a:solidFill>
                  <a:srgbClr val="A31515"/>
                </a:solidFill>
                <a:latin typeface="Menlo"/>
                <a:ea typeface="Menlo"/>
                <a:cs typeface="Menlo"/>
                <a:sym typeface="Menlo"/>
              </a:defRPr>
            </a:lvl1pPr>
          </a:lstStyle>
          <a:p>
            <a:r>
              <a:t>terraform plan -var-file=vars.tfvars</a:t>
            </a:r>
          </a:p>
        </p:txBody>
      </p:sp>
      <p:sp>
        <p:nvSpPr>
          <p:cNvPr id="1817" name="TextBox 7"/>
          <p:cNvSpPr txBox="1"/>
          <p:nvPr/>
        </p:nvSpPr>
        <p:spPr>
          <a:xfrm>
            <a:off x="1451869" y="7772902"/>
            <a:ext cx="5296390" cy="4414519"/>
          </a:xfrm>
          <a:prstGeom prst="rect">
            <a:avLst/>
          </a:prstGeom>
          <a:solidFill>
            <a:srgbClr val="FFFFFF"/>
          </a:solidFill>
          <a:ln w="254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chor="b">
            <a:spAutoFit/>
          </a:bodyPr>
          <a:lstStyle/>
          <a:p>
            <a:pPr>
              <a:lnSpc>
                <a:spcPct val="90000"/>
              </a:lnSpc>
              <a:spcBef>
                <a:spcPts val="0"/>
              </a:spcBef>
              <a:defRPr sz="4400" b="0">
                <a:solidFill>
                  <a:srgbClr val="24292E"/>
                </a:solidFill>
                <a:latin typeface="Menlo"/>
                <a:ea typeface="Menlo"/>
                <a:cs typeface="Menlo"/>
                <a:sym typeface="Menlo"/>
              </a:defRPr>
            </a:pPr>
            <a:r>
              <a:t>foo   </a:t>
            </a:r>
            <a:r>
              <a:rPr>
                <a:solidFill>
                  <a:srgbClr val="D73A49"/>
                </a:solidFill>
              </a:rPr>
              <a:t>=</a:t>
            </a:r>
            <a:r>
              <a:t> </a:t>
            </a:r>
            <a:r>
              <a:rPr>
                <a:solidFill>
                  <a:srgbClr val="22863A"/>
                </a:solidFill>
              </a:rPr>
              <a:t>"bar"</a:t>
            </a:r>
            <a:endParaRPr sz="1700">
              <a:solidFill>
                <a:srgbClr val="44546A"/>
              </a:solidFill>
              <a:latin typeface="Times New Roman"/>
              <a:ea typeface="Times New Roman"/>
              <a:cs typeface="Times New Roman"/>
              <a:sym typeface="Times New Roman"/>
            </a:endParaRPr>
          </a:p>
          <a:p>
            <a:pPr>
              <a:lnSpc>
                <a:spcPct val="90000"/>
              </a:lnSpc>
              <a:spcBef>
                <a:spcPts val="0"/>
              </a:spcBef>
              <a:defRPr sz="4400" b="0">
                <a:solidFill>
                  <a:srgbClr val="24292E"/>
                </a:solidFill>
                <a:latin typeface="Menlo"/>
                <a:ea typeface="Menlo"/>
                <a:cs typeface="Menlo"/>
                <a:sym typeface="Menlo"/>
              </a:defRPr>
            </a:pPr>
            <a:r>
              <a:t>valid </a:t>
            </a:r>
            <a:r>
              <a:rPr>
                <a:solidFill>
                  <a:srgbClr val="D73A49"/>
                </a:solidFill>
              </a:rPr>
              <a:t>=</a:t>
            </a:r>
            <a:r>
              <a:t> </a:t>
            </a:r>
            <a:r>
              <a:rPr>
                <a:solidFill>
                  <a:srgbClr val="005CC5"/>
                </a:solidFill>
              </a:rPr>
              <a:t>true</a:t>
            </a:r>
            <a:endParaRPr sz="1700">
              <a:solidFill>
                <a:srgbClr val="44546A"/>
              </a:solidFill>
              <a:latin typeface="Times New Roman"/>
              <a:ea typeface="Times New Roman"/>
              <a:cs typeface="Times New Roman"/>
              <a:sym typeface="Times New Roman"/>
            </a:endParaRPr>
          </a:p>
          <a:p>
            <a:pPr>
              <a:lnSpc>
                <a:spcPct val="90000"/>
              </a:lnSpc>
              <a:spcBef>
                <a:spcPts val="0"/>
              </a:spcBef>
              <a:defRPr sz="4400" b="0">
                <a:solidFill>
                  <a:srgbClr val="24292E"/>
                </a:solidFill>
                <a:latin typeface="Menlo"/>
                <a:ea typeface="Menlo"/>
                <a:cs typeface="Menlo"/>
                <a:sym typeface="Menlo"/>
              </a:defRPr>
            </a:pPr>
            <a:r>
              <a:t> </a:t>
            </a:r>
            <a:endParaRPr sz="1700">
              <a:solidFill>
                <a:srgbClr val="44546A"/>
              </a:solidFill>
              <a:latin typeface="Times New Roman"/>
              <a:ea typeface="Times New Roman"/>
              <a:cs typeface="Times New Roman"/>
              <a:sym typeface="Times New Roman"/>
            </a:endParaRPr>
          </a:p>
          <a:p>
            <a:pPr>
              <a:lnSpc>
                <a:spcPct val="90000"/>
              </a:lnSpc>
              <a:spcBef>
                <a:spcPts val="0"/>
              </a:spcBef>
              <a:defRPr sz="4400" b="0">
                <a:solidFill>
                  <a:srgbClr val="24292E"/>
                </a:solidFill>
                <a:latin typeface="Menlo"/>
                <a:ea typeface="Menlo"/>
                <a:cs typeface="Menlo"/>
                <a:sym typeface="Menlo"/>
              </a:defRPr>
            </a:pPr>
            <a:r>
              <a:t>somelist </a:t>
            </a:r>
            <a:r>
              <a:rPr>
                <a:solidFill>
                  <a:srgbClr val="D73A49"/>
                </a:solidFill>
              </a:rPr>
              <a:t>=</a:t>
            </a:r>
            <a:r>
              <a:t> [</a:t>
            </a:r>
            <a:endParaRPr sz="1700">
              <a:solidFill>
                <a:srgbClr val="44546A"/>
              </a:solidFill>
              <a:latin typeface="Times New Roman"/>
              <a:ea typeface="Times New Roman"/>
              <a:cs typeface="Times New Roman"/>
              <a:sym typeface="Times New Roman"/>
            </a:endParaRPr>
          </a:p>
          <a:p>
            <a:pPr>
              <a:lnSpc>
                <a:spcPct val="90000"/>
              </a:lnSpc>
              <a:spcBef>
                <a:spcPts val="0"/>
              </a:spcBef>
              <a:defRPr sz="4400" b="0">
                <a:solidFill>
                  <a:srgbClr val="24292E"/>
                </a:solidFill>
                <a:latin typeface="Menlo"/>
                <a:ea typeface="Menlo"/>
                <a:cs typeface="Menlo"/>
                <a:sym typeface="Menlo"/>
              </a:defRPr>
            </a:pPr>
            <a:r>
              <a:t>  </a:t>
            </a:r>
            <a:r>
              <a:rPr>
                <a:solidFill>
                  <a:srgbClr val="22863A"/>
                </a:solidFill>
              </a:rPr>
              <a:t>"one"</a:t>
            </a:r>
            <a:r>
              <a:t>,</a:t>
            </a:r>
            <a:endParaRPr sz="1700">
              <a:solidFill>
                <a:srgbClr val="44546A"/>
              </a:solidFill>
              <a:latin typeface="Times New Roman"/>
              <a:ea typeface="Times New Roman"/>
              <a:cs typeface="Times New Roman"/>
              <a:sym typeface="Times New Roman"/>
            </a:endParaRPr>
          </a:p>
          <a:p>
            <a:pPr>
              <a:lnSpc>
                <a:spcPct val="90000"/>
              </a:lnSpc>
              <a:spcBef>
                <a:spcPts val="0"/>
              </a:spcBef>
              <a:defRPr sz="4400" b="0">
                <a:solidFill>
                  <a:srgbClr val="24292E"/>
                </a:solidFill>
                <a:latin typeface="Menlo"/>
                <a:ea typeface="Menlo"/>
                <a:cs typeface="Menlo"/>
                <a:sym typeface="Menlo"/>
              </a:defRPr>
            </a:pPr>
            <a:r>
              <a:t>  </a:t>
            </a:r>
            <a:r>
              <a:rPr>
                <a:solidFill>
                  <a:srgbClr val="22863A"/>
                </a:solidFill>
              </a:rPr>
              <a:t>"two"</a:t>
            </a:r>
            <a:r>
              <a:t>,</a:t>
            </a:r>
            <a:endParaRPr sz="1700">
              <a:solidFill>
                <a:srgbClr val="44546A"/>
              </a:solidFill>
              <a:latin typeface="Times New Roman"/>
              <a:ea typeface="Times New Roman"/>
              <a:cs typeface="Times New Roman"/>
              <a:sym typeface="Times New Roman"/>
            </a:endParaRPr>
          </a:p>
          <a:p>
            <a:pPr>
              <a:lnSpc>
                <a:spcPct val="90000"/>
              </a:lnSpc>
              <a:spcBef>
                <a:spcPts val="0"/>
              </a:spcBef>
              <a:defRPr sz="4400" b="0">
                <a:solidFill>
                  <a:srgbClr val="24292E"/>
                </a:solidFill>
                <a:latin typeface="Menlo"/>
                <a:ea typeface="Menlo"/>
                <a:cs typeface="Menlo"/>
                <a:sym typeface="Menlo"/>
              </a:defRPr>
            </a:pPr>
            <a: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6" grpId="2" animBg="1" advAuto="0"/>
      <p:bldP spid="1817" grpId="1"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Command Line Parameters</a:t>
            </a:r>
          </a:p>
          <a:p>
            <a:pPr marL="0" indent="0">
              <a:buSzTx/>
              <a:buFont typeface="Wingdings"/>
              <a:buNone/>
            </a:pPr>
            <a:endParaRPr/>
          </a:p>
          <a:p>
            <a:pPr marL="0" indent="0">
              <a:buSzTx/>
              <a:buFont typeface="Wingdings"/>
              <a:buNone/>
              <a:defRPr>
                <a:solidFill>
                  <a:srgbClr val="A31515"/>
                </a:solidFill>
                <a:latin typeface="Menlo"/>
                <a:ea typeface="Menlo"/>
                <a:cs typeface="Menlo"/>
                <a:sym typeface="Menlo"/>
              </a:defRPr>
            </a:pPr>
            <a:r>
              <a:t>terraform plan –var ‘foo=bar’</a:t>
            </a:r>
            <a:endParaRPr sz="1800">
              <a:latin typeface="Times New Roman"/>
              <a:ea typeface="Times New Roman"/>
              <a:cs typeface="Times New Roman"/>
              <a:sym typeface="Times New Roman"/>
            </a:endParaRPr>
          </a:p>
          <a:p>
            <a:pPr marL="0" indent="0">
              <a:buSzTx/>
              <a:buFont typeface="Wingdings"/>
              <a:buNone/>
            </a:pPr>
            <a:endParaRPr sz="1800">
              <a:latin typeface="Times New Roman"/>
              <a:ea typeface="Times New Roman"/>
              <a:cs typeface="Times New Roman"/>
              <a:sym typeface="Times New Roman"/>
            </a:endParaRPr>
          </a:p>
          <a:p>
            <a:pPr marL="0" indent="0">
              <a:buSzTx/>
              <a:buFont typeface="Wingdings"/>
              <a:buNone/>
              <a:defRPr>
                <a:solidFill>
                  <a:srgbClr val="A31515"/>
                </a:solidFill>
                <a:latin typeface="Menlo"/>
                <a:ea typeface="Menlo"/>
                <a:cs typeface="Menlo"/>
                <a:sym typeface="Menlo"/>
              </a:defRPr>
            </a:pPr>
            <a:r>
              <a:t>terraform plan –var ‘foo=bar’ –var ‘bar=foo’</a:t>
            </a:r>
          </a:p>
        </p:txBody>
      </p:sp>
      <p:sp>
        <p:nvSpPr>
          <p:cNvPr id="1820"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How to Use</a:t>
            </a:r>
          </a:p>
        </p:txBody>
      </p:sp>
      <p:sp>
        <p:nvSpPr>
          <p:cNvPr id="182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 grpId="1"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Environment Variables (TF_VAR_*)</a:t>
            </a:r>
          </a:p>
          <a:p>
            <a:pPr marL="0" indent="0">
              <a:buSzTx/>
              <a:buFont typeface="Wingdings"/>
              <a:buNone/>
            </a:pPr>
            <a:endParaRPr/>
          </a:p>
          <a:p>
            <a:pPr marL="0" indent="0">
              <a:spcBef>
                <a:spcPts val="0"/>
              </a:spcBef>
              <a:buSzTx/>
              <a:buFont typeface="Wingdings"/>
              <a:buNone/>
              <a:defRPr>
                <a:solidFill>
                  <a:srgbClr val="F5871F"/>
                </a:solidFill>
                <a:latin typeface="Menlo"/>
                <a:ea typeface="Menlo"/>
                <a:cs typeface="Menlo"/>
                <a:sym typeface="Menlo"/>
              </a:defRPr>
            </a:pPr>
            <a:r>
              <a:t>export</a:t>
            </a:r>
            <a:r>
              <a:rPr>
                <a:solidFill>
                  <a:srgbClr val="1E1E1E"/>
                </a:solidFill>
              </a:rPr>
              <a:t> TF_VAR_foo=bar</a:t>
            </a:r>
          </a:p>
          <a:p>
            <a:pPr marL="0" indent="0">
              <a:spcBef>
                <a:spcPts val="0"/>
              </a:spcBef>
              <a:buSzTx/>
              <a:buFont typeface="Wingdings"/>
              <a:buNone/>
              <a:defRPr>
                <a:solidFill>
                  <a:srgbClr val="1E1E1E"/>
                </a:solidFill>
                <a:latin typeface="Menlo"/>
                <a:ea typeface="Menlo"/>
                <a:cs typeface="Menlo"/>
                <a:sym typeface="Menlo"/>
              </a:defRPr>
            </a:pPr>
            <a:r>
              <a:t> </a:t>
            </a:r>
          </a:p>
          <a:p>
            <a:pPr marL="0" indent="0">
              <a:spcBef>
                <a:spcPts val="0"/>
              </a:spcBef>
              <a:buSzTx/>
              <a:buFont typeface="Wingdings"/>
              <a:buNone/>
              <a:defRPr>
                <a:solidFill>
                  <a:srgbClr val="F5871F"/>
                </a:solidFill>
                <a:latin typeface="Menlo"/>
                <a:ea typeface="Menlo"/>
                <a:cs typeface="Menlo"/>
                <a:sym typeface="Menlo"/>
              </a:defRPr>
            </a:pPr>
            <a:r>
              <a:t>export</a:t>
            </a:r>
            <a:r>
              <a:rPr>
                <a:solidFill>
                  <a:srgbClr val="1E1E1E"/>
                </a:solidFill>
              </a:rPr>
              <a:t> TF_VAR_bar=foo</a:t>
            </a:r>
          </a:p>
        </p:txBody>
      </p:sp>
      <p:sp>
        <p:nvSpPr>
          <p:cNvPr id="1826" name="Title 2"/>
          <p:cNvSpPr txBox="1">
            <a:spLocks noGrp="1"/>
          </p:cNvSpPr>
          <p:nvPr>
            <p:ph type="title"/>
          </p:nvPr>
        </p:nvSpPr>
        <p:spPr>
          <a:xfrm>
            <a:off x="1451868" y="783573"/>
            <a:ext cx="21746798" cy="1784533"/>
          </a:xfrm>
          <a:prstGeom prst="rect">
            <a:avLst/>
          </a:prstGeom>
        </p:spPr>
        <p:txBody>
          <a:bodyPr/>
          <a:lstStyle>
            <a:lvl1pPr>
              <a:defRPr spc="-200"/>
            </a:lvl1pPr>
          </a:lstStyle>
          <a:p>
            <a:r>
              <a:t>Variables – How to Use</a:t>
            </a:r>
          </a:p>
        </p:txBody>
      </p:sp>
      <p:sp>
        <p:nvSpPr>
          <p:cNvPr id="1827"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https://www.terraform.io/docs/configuration/variables.html</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Text Placeholder 8"/>
          <p:cNvSpPr txBox="1">
            <a:spLocks noGrp="1"/>
          </p:cNvSpPr>
          <p:nvPr>
            <p:ph type="body" sz="quarter" idx="1"/>
          </p:nvPr>
        </p:nvSpPr>
        <p:spPr>
          <a:xfrm>
            <a:off x="7997753" y="7527558"/>
            <a:ext cx="13027165" cy="2184402"/>
          </a:xfrm>
          <a:prstGeom prst="rect">
            <a:avLst/>
          </a:prstGeom>
        </p:spPr>
        <p:txBody>
          <a:bodyPr/>
          <a:lstStyle/>
          <a:p>
            <a:r>
              <a:rPr dirty="0"/>
              <a:t>0</a:t>
            </a:r>
            <a:r>
              <a:rPr lang="en-US" dirty="0"/>
              <a:t>6</a:t>
            </a:r>
            <a:r>
              <a:rPr dirty="0"/>
              <a:t> </a:t>
            </a:r>
            <a:r>
              <a:rPr lang="de-CH" dirty="0"/>
              <a:t>–</a:t>
            </a:r>
            <a:r>
              <a:rPr dirty="0"/>
              <a:t> </a:t>
            </a:r>
            <a:r>
              <a:rPr lang="en-US" dirty="0"/>
              <a:t>Define Input Variables</a:t>
            </a:r>
            <a:endParaRPr dirty="0"/>
          </a:p>
        </p:txBody>
      </p:sp>
      <p:sp>
        <p:nvSpPr>
          <p:cNvPr id="1932" name="Title 7"/>
          <p:cNvSpPr txBox="1">
            <a:spLocks noGrp="1"/>
          </p:cNvSpPr>
          <p:nvPr>
            <p:ph type="title"/>
          </p:nvPr>
        </p:nvSpPr>
        <p:spPr>
          <a:xfrm>
            <a:off x="7996235" y="4148299"/>
            <a:ext cx="13030202" cy="3315759"/>
          </a:xfrm>
          <a:prstGeom prst="rect">
            <a:avLst/>
          </a:prstGeom>
        </p:spPr>
        <p:txBody>
          <a:bodyPr/>
          <a:lstStyle/>
          <a:p>
            <a:r>
              <a:t>Challenge</a:t>
            </a:r>
          </a:p>
        </p:txBody>
      </p:sp>
    </p:spTree>
    <p:extLst>
      <p:ext uri="{BB962C8B-B14F-4D97-AF65-F5344CB8AC3E}">
        <p14:creationId xmlns:p14="http://schemas.microsoft.com/office/powerpoint/2010/main" val="19346667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 name="The shift to hybrid infrastructure"/>
          <p:cNvSpPr txBox="1">
            <a:spLocks noGrp="1"/>
          </p:cNvSpPr>
          <p:nvPr>
            <p:ph type="title"/>
          </p:nvPr>
        </p:nvSpPr>
        <p:spPr>
          <a:xfrm>
            <a:off x="1451867" y="783573"/>
            <a:ext cx="21746800" cy="2207524"/>
          </a:xfrm>
          <a:prstGeom prst="rect">
            <a:avLst/>
          </a:prstGeom>
        </p:spPr>
        <p:txBody>
          <a:bodyPr/>
          <a:lstStyle>
            <a:lvl1pPr>
              <a:defRPr spc="-299"/>
            </a:lvl1pPr>
          </a:lstStyle>
          <a:p>
            <a:r>
              <a:t>The shift to hybrid infrastructure</a:t>
            </a:r>
          </a:p>
        </p:txBody>
      </p:sp>
      <p:sp>
        <p:nvSpPr>
          <p:cNvPr id="743" name="Slide Number"/>
          <p:cNvSpPr txBox="1">
            <a:spLocks noGrp="1"/>
          </p:cNvSpPr>
          <p:nvPr>
            <p:ph type="sldNum" sz="quarter" idx="4294967295"/>
          </p:nvPr>
        </p:nvSpPr>
        <p:spPr>
          <a:xfrm>
            <a:off x="23456899" y="12818581"/>
            <a:ext cx="514905" cy="739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defRPr sz="3200">
                <a:solidFill>
                  <a:srgbClr val="000000"/>
                </a:solidFill>
              </a:defRPr>
            </a:lvl1pPr>
          </a:lstStyle>
          <a:p>
            <a:fld id="{86CB4B4D-7CA3-9044-876B-883B54F8677D}" type="slidenum">
              <a:t>8</a:t>
            </a:fld>
            <a:endParaRPr/>
          </a:p>
        </p:txBody>
      </p:sp>
      <p:sp>
        <p:nvSpPr>
          <p:cNvPr id="744" name="TRADITIONAL DATACENTER"/>
          <p:cNvSpPr txBox="1"/>
          <p:nvPr/>
        </p:nvSpPr>
        <p:spPr>
          <a:xfrm>
            <a:off x="2760538" y="3774983"/>
            <a:ext cx="3128036" cy="1261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
        <p:nvSpPr>
          <p:cNvPr id="745" name="Rectangle"/>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746" name="image46.png" descr="image46.png"/>
          <p:cNvPicPr>
            <a:picLocks noChangeAspect="1"/>
          </p:cNvPicPr>
          <p:nvPr/>
        </p:nvPicPr>
        <p:blipFill>
          <a:blip r:embed="rId3"/>
          <a:stretch>
            <a:fillRect/>
          </a:stretch>
        </p:blipFill>
        <p:spPr>
          <a:xfrm>
            <a:off x="2287690" y="6186906"/>
            <a:ext cx="3737766" cy="4238236"/>
          </a:xfrm>
          <a:prstGeom prst="rect">
            <a:avLst/>
          </a:prstGeom>
          <a:ln w="12700">
            <a:miter lim="400000"/>
          </a:ln>
        </p:spPr>
      </p:pic>
      <p:sp>
        <p:nvSpPr>
          <p:cNvPr id="747" name="Rectangle"/>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748" name="image47.png" descr="image47.png"/>
          <p:cNvPicPr>
            <a:picLocks noChangeAspect="1"/>
          </p:cNvPicPr>
          <p:nvPr/>
        </p:nvPicPr>
        <p:blipFill>
          <a:blip r:embed="rId4">
            <a:alphaModFix amt="34000"/>
          </a:blip>
          <a:stretch>
            <a:fillRect/>
          </a:stretch>
        </p:blipFill>
        <p:spPr>
          <a:xfrm>
            <a:off x="1812819" y="6531916"/>
            <a:ext cx="5091771" cy="3876110"/>
          </a:xfrm>
          <a:prstGeom prst="rect">
            <a:avLst/>
          </a:prstGeom>
          <a:ln w="12700">
            <a:miter lim="400000"/>
          </a:ln>
        </p:spPr>
      </p:pic>
      <p:sp>
        <p:nvSpPr>
          <p:cNvPr id="749" name="Rectangle"/>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750" name="Square"/>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1" name="Square"/>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2" name="Square"/>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3" name="Square"/>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4" name="Square"/>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5" name="Square"/>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6" name="Square"/>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7" name="Square"/>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8" name="Square"/>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59" name="Square"/>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0" name="Square"/>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1" name="Square"/>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2" name="Square"/>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3" name="Square"/>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4" name="Square"/>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5" name="Square"/>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6" name="Square"/>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7" name="Square"/>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8" name="Square"/>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69" name="Square"/>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0" name="Square"/>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1" name="Square"/>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2" name="Square"/>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3" name="Square"/>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4" name="Square"/>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5" name="Square"/>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6" name="Square"/>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7" name="Square"/>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8" name="Square"/>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79" name="Square"/>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80" name="Square"/>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81" name="Square"/>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782" name="Rectangle"/>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790" name="Group"/>
          <p:cNvGrpSpPr/>
          <p:nvPr/>
        </p:nvGrpSpPr>
        <p:grpSpPr>
          <a:xfrm>
            <a:off x="3007269" y="8610378"/>
            <a:ext cx="2611032" cy="1214973"/>
            <a:chOff x="0" y="-1"/>
            <a:chExt cx="2611031" cy="1214972"/>
          </a:xfrm>
        </p:grpSpPr>
        <p:sp>
          <p:nvSpPr>
            <p:cNvPr id="783" name="Rectangle"/>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784" name="Line"/>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85" name="Line"/>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86" name="Line"/>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87" name="Line"/>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88" name="Line"/>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789" name="Line"/>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1"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832" name="Title 2"/>
          <p:cNvSpPr txBox="1">
            <a:spLocks noGrp="1"/>
          </p:cNvSpPr>
          <p:nvPr>
            <p:ph type="title"/>
          </p:nvPr>
        </p:nvSpPr>
        <p:spPr>
          <a:xfrm>
            <a:off x="7996235" y="4148299"/>
            <a:ext cx="13030202" cy="3315759"/>
          </a:xfrm>
          <a:prstGeom prst="rect">
            <a:avLst/>
          </a:prstGeom>
        </p:spPr>
        <p:txBody>
          <a:bodyPr/>
          <a:lstStyle/>
          <a:p>
            <a:r>
              <a:t>Outputs</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Text Placeholder 4"/>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t>Outputs define useful values that will be highlighted to the user when Terraform applies: </a:t>
            </a:r>
          </a:p>
          <a:p>
            <a:pPr>
              <a:buFont typeface="Arial"/>
              <a:buChar char="•"/>
            </a:pPr>
            <a:r>
              <a:t>IP addresses</a:t>
            </a:r>
          </a:p>
          <a:p>
            <a:pPr>
              <a:buFont typeface="Arial"/>
              <a:buChar char="•"/>
            </a:pPr>
            <a:r>
              <a:t>Usernames</a:t>
            </a:r>
          </a:p>
          <a:p>
            <a:pPr>
              <a:buFont typeface="Arial"/>
              <a:buChar char="•"/>
            </a:pPr>
            <a:r>
              <a:t>Computed Values</a:t>
            </a:r>
          </a:p>
          <a:p>
            <a:pPr marL="0" indent="0">
              <a:buSzTx/>
              <a:buFont typeface="Wingdings"/>
              <a:buNone/>
            </a:pPr>
            <a:endParaRPr/>
          </a:p>
          <a:p>
            <a:pPr marL="0" indent="0">
              <a:buSzTx/>
              <a:buFont typeface="Wingdings"/>
              <a:buNone/>
            </a:pPr>
            <a:r>
              <a:t>Easily extract and query information from all resources</a:t>
            </a:r>
          </a:p>
        </p:txBody>
      </p:sp>
      <p:sp>
        <p:nvSpPr>
          <p:cNvPr id="1835" name="Title 3"/>
          <p:cNvSpPr txBox="1">
            <a:spLocks noGrp="1"/>
          </p:cNvSpPr>
          <p:nvPr>
            <p:ph type="title"/>
          </p:nvPr>
        </p:nvSpPr>
        <p:spPr>
          <a:xfrm>
            <a:off x="1451868" y="783573"/>
            <a:ext cx="21746798" cy="1784533"/>
          </a:xfrm>
          <a:prstGeom prst="rect">
            <a:avLst/>
          </a:prstGeom>
        </p:spPr>
        <p:txBody>
          <a:bodyPr/>
          <a:lstStyle>
            <a:lvl1pPr>
              <a:defRPr spc="-200"/>
            </a:lvl1pPr>
          </a:lstStyle>
          <a:p>
            <a:r>
              <a:t>Outputs</a:t>
            </a:r>
          </a:p>
        </p:txBody>
      </p:sp>
      <p:sp>
        <p:nvSpPr>
          <p:cNvPr id="1836" name="Text Placeholder 5"/>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https://www.terraform.io/docs/configuration/outputs.html</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0" name="Text Placeholder 4"/>
          <p:cNvSpPr txBox="1">
            <a:spLocks noGrp="1"/>
          </p:cNvSpPr>
          <p:nvPr>
            <p:ph type="body" idx="1"/>
          </p:nvPr>
        </p:nvSpPr>
        <p:spPr>
          <a:xfrm>
            <a:off x="1453186" y="3349718"/>
            <a:ext cx="22473616" cy="9241294"/>
          </a:xfrm>
          <a:prstGeom prst="rect">
            <a:avLst/>
          </a:prstGeom>
        </p:spPr>
        <p:txBody>
          <a:bodyPr/>
          <a:lstStyle/>
          <a:p>
            <a:pPr marL="0" indent="0">
              <a:lnSpc>
                <a:spcPct val="72000"/>
              </a:lnSpc>
              <a:buSzTx/>
              <a:buFont typeface="Wingdings"/>
              <a:buNone/>
              <a:defRPr sz="4400"/>
            </a:pPr>
            <a:endParaRPr/>
          </a:p>
          <a:p>
            <a:pPr marL="0" indent="0">
              <a:lnSpc>
                <a:spcPct val="72000"/>
              </a:lnSpc>
              <a:buSzTx/>
              <a:buFont typeface="Wingdings"/>
              <a:buNone/>
              <a:defRPr sz="4400"/>
            </a:pPr>
            <a:endParaRPr/>
          </a:p>
          <a:p>
            <a:pPr marL="0" indent="0">
              <a:lnSpc>
                <a:spcPct val="72000"/>
              </a:lnSpc>
              <a:spcBef>
                <a:spcPts val="0"/>
              </a:spcBef>
              <a:buSzTx/>
              <a:buFont typeface="Wingdings"/>
              <a:buNone/>
              <a:defRPr sz="4400">
                <a:solidFill>
                  <a:srgbClr val="D73A49"/>
                </a:solidFill>
                <a:latin typeface="Menlo"/>
                <a:ea typeface="Menlo"/>
                <a:cs typeface="Menlo"/>
                <a:sym typeface="Menlo"/>
              </a:defRPr>
            </a:pPr>
            <a:r>
              <a:t>output</a:t>
            </a:r>
            <a:r>
              <a:rPr>
                <a:solidFill>
                  <a:srgbClr val="22863A"/>
                </a:solidFill>
              </a:rPr>
              <a:t> "vm_private_ips"</a:t>
            </a:r>
            <a:r>
              <a:rPr>
                <a:solidFill>
                  <a:srgbClr val="24292E"/>
                </a:solidFill>
              </a:rPr>
              <a:t> {</a:t>
            </a:r>
          </a:p>
          <a:p>
            <a:pPr marL="0" indent="0">
              <a:lnSpc>
                <a:spcPct val="72000"/>
              </a:lnSpc>
              <a:spcBef>
                <a:spcPts val="0"/>
              </a:spcBef>
              <a:buSzTx/>
              <a:buFont typeface="Wingdings"/>
              <a:buNone/>
              <a:defRPr sz="1800">
                <a:solidFill>
                  <a:srgbClr val="24292E"/>
                </a:solidFill>
                <a:latin typeface="Menlo"/>
                <a:ea typeface="Menlo"/>
                <a:cs typeface="Menlo"/>
                <a:sym typeface="Menlo"/>
              </a:defRPr>
            </a:pPr>
            <a:endParaRPr>
              <a:solidFill>
                <a:srgbClr val="24292E"/>
              </a:solidFill>
            </a:endParaRPr>
          </a:p>
          <a:p>
            <a:pPr marL="0" indent="0">
              <a:lnSpc>
                <a:spcPct val="72000"/>
              </a:lnSpc>
              <a:spcBef>
                <a:spcPts val="0"/>
              </a:spcBef>
              <a:buSzTx/>
              <a:buFont typeface="Wingdings"/>
              <a:buNone/>
              <a:defRPr sz="1800">
                <a:latin typeface="Times New Roman"/>
                <a:ea typeface="Times New Roman"/>
                <a:cs typeface="Times New Roman"/>
                <a:sym typeface="Times New Roman"/>
              </a:defRPr>
            </a:pPr>
            <a:endParaRPr>
              <a:solidFill>
                <a:srgbClr val="24292E"/>
              </a:solidFill>
            </a:endParaRPr>
          </a:p>
          <a:p>
            <a:pPr marL="0" indent="0">
              <a:lnSpc>
                <a:spcPct val="72000"/>
              </a:lnSpc>
              <a:spcBef>
                <a:spcPts val="0"/>
              </a:spcBef>
              <a:buSzTx/>
              <a:buFont typeface="Wingdings"/>
              <a:buNone/>
              <a:defRPr sz="4400">
                <a:solidFill>
                  <a:srgbClr val="24292E"/>
                </a:solidFill>
                <a:latin typeface="Menlo"/>
                <a:ea typeface="Menlo"/>
                <a:cs typeface="Menlo"/>
                <a:sym typeface="Menlo"/>
              </a:defRPr>
            </a:pPr>
            <a:r>
              <a:t>  value </a:t>
            </a:r>
            <a:r>
              <a:rPr>
                <a:solidFill>
                  <a:srgbClr val="D73A49"/>
                </a:solidFill>
              </a:rPr>
              <a:t>=</a:t>
            </a:r>
            <a:r>
              <a:t> </a:t>
            </a:r>
            <a:r>
              <a:rPr>
                <a:solidFill>
                  <a:srgbClr val="22863A"/>
                </a:solidFill>
              </a:rPr>
              <a:t>"</a:t>
            </a:r>
            <a:r>
              <a:rPr>
                <a:solidFill>
                  <a:srgbClr val="D73A49"/>
                </a:solidFill>
              </a:rPr>
              <a:t>${azurerm_network_interface</a:t>
            </a:r>
            <a:r>
              <a:rPr>
                <a:solidFill>
                  <a:srgbClr val="6F42C1"/>
                </a:solidFill>
              </a:rPr>
              <a:t>.app</a:t>
            </a:r>
            <a:r>
              <a:t>.</a:t>
            </a:r>
            <a:r>
              <a:rPr>
                <a:solidFill>
                  <a:srgbClr val="D73A49"/>
                </a:solidFill>
              </a:rPr>
              <a:t>private_ip_address}</a:t>
            </a:r>
            <a:r>
              <a:rPr>
                <a:solidFill>
                  <a:srgbClr val="22863A"/>
                </a:solidFill>
              </a:rPr>
              <a:t>”</a:t>
            </a:r>
          </a:p>
          <a:p>
            <a:pPr marL="0" indent="0">
              <a:lnSpc>
                <a:spcPct val="72000"/>
              </a:lnSpc>
              <a:spcBef>
                <a:spcPts val="0"/>
              </a:spcBef>
              <a:buSzTx/>
              <a:buFont typeface="Wingdings"/>
              <a:buNone/>
              <a:defRPr sz="1800">
                <a:solidFill>
                  <a:srgbClr val="22863A"/>
                </a:solidFill>
                <a:latin typeface="Menlo"/>
                <a:ea typeface="Menlo"/>
                <a:cs typeface="Menlo"/>
                <a:sym typeface="Menlo"/>
              </a:defRPr>
            </a:pPr>
            <a:endParaRPr>
              <a:solidFill>
                <a:srgbClr val="22863A"/>
              </a:solidFill>
            </a:endParaRPr>
          </a:p>
          <a:p>
            <a:pPr marL="0" indent="0">
              <a:lnSpc>
                <a:spcPct val="72000"/>
              </a:lnSpc>
              <a:spcBef>
                <a:spcPts val="0"/>
              </a:spcBef>
              <a:buSzTx/>
              <a:buFont typeface="Wingdings"/>
              <a:buNone/>
              <a:defRPr sz="1800">
                <a:latin typeface="Times New Roman"/>
                <a:ea typeface="Times New Roman"/>
                <a:cs typeface="Times New Roman"/>
                <a:sym typeface="Times New Roman"/>
              </a:defRPr>
            </a:pPr>
            <a:endParaRPr>
              <a:solidFill>
                <a:srgbClr val="22863A"/>
              </a:solidFill>
            </a:endParaRPr>
          </a:p>
          <a:p>
            <a:pPr marL="0" indent="0">
              <a:lnSpc>
                <a:spcPct val="72000"/>
              </a:lnSpc>
              <a:spcBef>
                <a:spcPts val="0"/>
              </a:spcBef>
              <a:buSzTx/>
              <a:buFont typeface="Wingdings"/>
              <a:buNone/>
              <a:defRPr sz="4400">
                <a:solidFill>
                  <a:srgbClr val="24292E"/>
                </a:solidFill>
                <a:latin typeface="Menlo"/>
                <a:ea typeface="Menlo"/>
                <a:cs typeface="Menlo"/>
                <a:sym typeface="Menlo"/>
              </a:defRPr>
            </a:pPr>
            <a:r>
              <a:t>  description </a:t>
            </a:r>
            <a:r>
              <a:rPr>
                <a:solidFill>
                  <a:srgbClr val="D73A49"/>
                </a:solidFill>
              </a:rPr>
              <a:t>=</a:t>
            </a:r>
            <a:r>
              <a:t> </a:t>
            </a:r>
            <a:r>
              <a:rPr>
                <a:solidFill>
                  <a:srgbClr val="22863A"/>
                </a:solidFill>
              </a:rPr>
              <a:t>"Dynamic Private IP Addresses”</a:t>
            </a:r>
          </a:p>
          <a:p>
            <a:pPr marL="0" indent="0">
              <a:lnSpc>
                <a:spcPct val="72000"/>
              </a:lnSpc>
              <a:spcBef>
                <a:spcPts val="0"/>
              </a:spcBef>
              <a:buSzTx/>
              <a:buFont typeface="Wingdings"/>
              <a:buNone/>
              <a:defRPr sz="1800">
                <a:solidFill>
                  <a:srgbClr val="22863A"/>
                </a:solidFill>
                <a:latin typeface="Menlo"/>
                <a:ea typeface="Menlo"/>
                <a:cs typeface="Menlo"/>
                <a:sym typeface="Menlo"/>
              </a:defRPr>
            </a:pPr>
            <a:endParaRPr>
              <a:solidFill>
                <a:srgbClr val="22863A"/>
              </a:solidFill>
            </a:endParaRPr>
          </a:p>
          <a:p>
            <a:pPr marL="0" indent="0">
              <a:lnSpc>
                <a:spcPct val="72000"/>
              </a:lnSpc>
              <a:spcBef>
                <a:spcPts val="0"/>
              </a:spcBef>
              <a:buSzTx/>
              <a:buFont typeface="Wingdings"/>
              <a:buNone/>
              <a:defRPr sz="1800">
                <a:latin typeface="Times New Roman"/>
                <a:ea typeface="Times New Roman"/>
                <a:cs typeface="Times New Roman"/>
                <a:sym typeface="Times New Roman"/>
              </a:defRPr>
            </a:pPr>
            <a:endParaRPr>
              <a:solidFill>
                <a:srgbClr val="22863A"/>
              </a:solidFill>
            </a:endParaRPr>
          </a:p>
          <a:p>
            <a:pPr marL="0" indent="0">
              <a:lnSpc>
                <a:spcPct val="72000"/>
              </a:lnSpc>
              <a:spcBef>
                <a:spcPts val="0"/>
              </a:spcBef>
              <a:buSzTx/>
              <a:buFont typeface="Wingdings"/>
              <a:buNone/>
              <a:defRPr sz="4400">
                <a:solidFill>
                  <a:srgbClr val="24292E"/>
                </a:solidFill>
                <a:latin typeface="Menlo"/>
                <a:ea typeface="Menlo"/>
                <a:cs typeface="Menlo"/>
                <a:sym typeface="Menlo"/>
              </a:defRPr>
            </a:pPr>
            <a:r>
              <a:t>}</a:t>
            </a:r>
            <a:endParaRPr sz="1800">
              <a:latin typeface="Times New Roman"/>
              <a:ea typeface="Times New Roman"/>
              <a:cs typeface="Times New Roman"/>
              <a:sym typeface="Times New Roman"/>
            </a:endParaRPr>
          </a:p>
          <a:p>
            <a:pPr marL="0" indent="0">
              <a:lnSpc>
                <a:spcPct val="72000"/>
              </a:lnSpc>
              <a:buSzTx/>
              <a:buFont typeface="Wingdings"/>
              <a:buNone/>
              <a:defRPr sz="4400"/>
            </a:pPr>
            <a:endParaRPr sz="1800">
              <a:latin typeface="Times New Roman"/>
              <a:ea typeface="Times New Roman"/>
              <a:cs typeface="Times New Roman"/>
              <a:sym typeface="Times New Roman"/>
            </a:endParaRPr>
          </a:p>
          <a:p>
            <a:pPr marL="0" indent="0">
              <a:lnSpc>
                <a:spcPct val="72000"/>
              </a:lnSpc>
              <a:buSzTx/>
              <a:buFont typeface="Wingdings"/>
              <a:buNone/>
              <a:defRPr sz="4400"/>
            </a:pPr>
            <a:endParaRPr sz="1800">
              <a:latin typeface="Times New Roman"/>
              <a:ea typeface="Times New Roman"/>
              <a:cs typeface="Times New Roman"/>
              <a:sym typeface="Times New Roman"/>
            </a:endParaRPr>
          </a:p>
          <a:p>
            <a:pPr marL="0" indent="0">
              <a:lnSpc>
                <a:spcPct val="72000"/>
              </a:lnSpc>
              <a:buSzTx/>
              <a:buFont typeface="Wingdings"/>
              <a:buNone/>
              <a:defRPr sz="4400"/>
            </a:pPr>
            <a:endParaRPr sz="1800">
              <a:latin typeface="Times New Roman"/>
              <a:ea typeface="Times New Roman"/>
              <a:cs typeface="Times New Roman"/>
              <a:sym typeface="Times New Roman"/>
            </a:endParaRPr>
          </a:p>
          <a:p>
            <a:pPr marL="0" indent="0">
              <a:lnSpc>
                <a:spcPct val="72000"/>
              </a:lnSpc>
              <a:buSzTx/>
              <a:buFont typeface="Wingdings"/>
              <a:buNone/>
              <a:defRPr sz="4400"/>
            </a:pPr>
            <a:endParaRPr sz="1800">
              <a:latin typeface="Times New Roman"/>
              <a:ea typeface="Times New Roman"/>
              <a:cs typeface="Times New Roman"/>
              <a:sym typeface="Times New Roman"/>
            </a:endParaRPr>
          </a:p>
          <a:p>
            <a:pPr marL="0" indent="0">
              <a:lnSpc>
                <a:spcPct val="72000"/>
              </a:lnSpc>
              <a:buSzTx/>
              <a:buFont typeface="Wingdings"/>
              <a:buNone/>
              <a:defRPr sz="4400"/>
            </a:pPr>
            <a:endParaRPr sz="1800">
              <a:latin typeface="Times New Roman"/>
              <a:ea typeface="Times New Roman"/>
              <a:cs typeface="Times New Roman"/>
              <a:sym typeface="Times New Roman"/>
            </a:endParaRPr>
          </a:p>
          <a:p>
            <a:pPr marL="0" indent="0">
              <a:lnSpc>
                <a:spcPct val="72000"/>
              </a:lnSpc>
              <a:buSzTx/>
              <a:buFont typeface="Wingdings"/>
              <a:buNone/>
              <a:defRPr sz="4400">
                <a:solidFill>
                  <a:srgbClr val="FFFFFF"/>
                </a:solidFill>
              </a:defRPr>
            </a:pPr>
            <a:r>
              <a:t>.</a:t>
            </a:r>
          </a:p>
        </p:txBody>
      </p:sp>
      <p:sp>
        <p:nvSpPr>
          <p:cNvPr id="1841" name="Title 3"/>
          <p:cNvSpPr txBox="1">
            <a:spLocks noGrp="1"/>
          </p:cNvSpPr>
          <p:nvPr>
            <p:ph type="title"/>
          </p:nvPr>
        </p:nvSpPr>
        <p:spPr>
          <a:xfrm>
            <a:off x="1451868" y="783573"/>
            <a:ext cx="21746798" cy="1784533"/>
          </a:xfrm>
          <a:prstGeom prst="rect">
            <a:avLst/>
          </a:prstGeom>
        </p:spPr>
        <p:txBody>
          <a:bodyPr/>
          <a:lstStyle>
            <a:lvl1pPr>
              <a:defRPr spc="-200"/>
            </a:lvl1pPr>
          </a:lstStyle>
          <a:p>
            <a:r>
              <a:t>Outputs</a:t>
            </a:r>
          </a:p>
        </p:txBody>
      </p:sp>
      <p:sp>
        <p:nvSpPr>
          <p:cNvPr id="1842" name="Text Placeholder 5"/>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https://www.terraform.io/docs/configuration/outputs.html</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6"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857" name="Title 2"/>
          <p:cNvSpPr txBox="1">
            <a:spLocks noGrp="1"/>
          </p:cNvSpPr>
          <p:nvPr>
            <p:ph type="title"/>
          </p:nvPr>
        </p:nvSpPr>
        <p:spPr>
          <a:xfrm>
            <a:off x="7996235" y="4148299"/>
            <a:ext cx="13030202" cy="3315759"/>
          </a:xfrm>
          <a:prstGeom prst="rect">
            <a:avLst/>
          </a:prstGeom>
        </p:spPr>
        <p:txBody>
          <a:bodyPr/>
          <a:lstStyle/>
          <a:p>
            <a:r>
              <a:t>Interpolations</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Embedded within strings in Terraform you can interpolate other values. </a:t>
            </a:r>
          </a:p>
          <a:p>
            <a:pPr marL="0" indent="0">
              <a:buSzTx/>
              <a:buFont typeface="Wingdings"/>
              <a:buNone/>
            </a:pPr>
            <a:endParaRPr/>
          </a:p>
          <a:p>
            <a:pPr marL="0" indent="0">
              <a:buSzTx/>
              <a:buFont typeface="Wingdings"/>
              <a:buNone/>
              <a:defRPr>
                <a:solidFill>
                  <a:srgbClr val="22863A"/>
                </a:solidFill>
                <a:latin typeface="Menlo"/>
                <a:ea typeface="Menlo"/>
                <a:cs typeface="Menlo"/>
                <a:sym typeface="Menlo"/>
              </a:defRPr>
            </a:pPr>
            <a:r>
              <a:t>"</a:t>
            </a:r>
            <a:r>
              <a:rPr>
                <a:solidFill>
                  <a:srgbClr val="D73A49"/>
                </a:solidFill>
              </a:rPr>
              <a:t>${var</a:t>
            </a:r>
            <a:r>
              <a:rPr>
                <a:solidFill>
                  <a:srgbClr val="6F42C1"/>
                </a:solidFill>
              </a:rPr>
              <a:t>.name</a:t>
            </a:r>
            <a:r>
              <a:rPr>
                <a:solidFill>
                  <a:srgbClr val="D73A49"/>
                </a:solidFill>
              </a:rPr>
              <a:t>}</a:t>
            </a:r>
            <a:r>
              <a:t>-rg"</a:t>
            </a:r>
            <a:endParaRPr>
              <a:solidFill>
                <a:srgbClr val="D73A49"/>
              </a:solidFill>
            </a:endParaRPr>
          </a:p>
          <a:p>
            <a:pPr marL="0" indent="0">
              <a:buSzTx/>
              <a:buFont typeface="Wingdings"/>
              <a:buNone/>
            </a:pPr>
            <a:endParaRPr>
              <a:solidFill>
                <a:srgbClr val="D73A49"/>
              </a:solidFill>
            </a:endParaRPr>
          </a:p>
          <a:p>
            <a:pPr marL="0" indent="0">
              <a:buSzTx/>
              <a:buFont typeface="Wingdings"/>
              <a:buNone/>
            </a:pPr>
            <a:r>
              <a:t>The interpolation syntax is powerful and allows you to reference variables, attributes of resources, call functions, etc.</a:t>
            </a:r>
          </a:p>
        </p:txBody>
      </p:sp>
      <p:sp>
        <p:nvSpPr>
          <p:cNvPr id="1860"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a:t>
            </a:r>
          </a:p>
        </p:txBody>
      </p:sp>
      <p:sp>
        <p:nvSpPr>
          <p:cNvPr id="186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https://www.terraform.io/docs/configuration/interpolation.html</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Text Placeholder 1"/>
          <p:cNvSpPr txBox="1">
            <a:spLocks noGrp="1"/>
          </p:cNvSpPr>
          <p:nvPr>
            <p:ph type="body" idx="1"/>
          </p:nvPr>
        </p:nvSpPr>
        <p:spPr>
          <a:xfrm>
            <a:off x="1453187" y="3349718"/>
            <a:ext cx="20838488" cy="9241294"/>
          </a:xfrm>
          <a:prstGeom prst="rect">
            <a:avLst/>
          </a:prstGeom>
        </p:spPr>
        <p:txBody>
          <a:bodyPr/>
          <a:lstStyle/>
          <a:p>
            <a:pPr marL="0" indent="0">
              <a:lnSpc>
                <a:spcPct val="81000"/>
              </a:lnSpc>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"count"</a:t>
            </a:r>
            <a:r>
              <a:rPr>
                <a:solidFill>
                  <a:srgbClr val="24292E"/>
                </a:solidFill>
              </a:rP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005CC5"/>
                </a:solidFill>
              </a:rPr>
              <a:t>2</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"azurerm_network_interface" "web"</a:t>
            </a:r>
            <a:r>
              <a:rPr>
                <a:solidFill>
                  <a:srgbClr val="24292E"/>
                </a:solidFill>
              </a:rP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"nic-</a:t>
            </a:r>
            <a:r>
              <a:rPr>
                <a:solidFill>
                  <a:srgbClr val="D73A49"/>
                </a:solidFill>
              </a:rPr>
              <a:t>${count</a:t>
            </a:r>
            <a:r>
              <a:rPr>
                <a:solidFill>
                  <a:srgbClr val="6F42C1"/>
                </a:solidFill>
              </a:rPr>
              <a:t>.index</a:t>
            </a:r>
            <a:r>
              <a:rPr>
                <a:solidFill>
                  <a:srgbClr val="D73A49"/>
                </a:solidFill>
              </a:rPr>
              <a:t>}</a:t>
            </a:r>
            <a:r>
              <a:rPr>
                <a:solidFill>
                  <a:srgbClr val="22863A"/>
                </a:solidFill>
              </a:rP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count </a:t>
            </a:r>
            <a:r>
              <a:rPr>
                <a:solidFill>
                  <a:srgbClr val="D73A49"/>
                </a:solidFill>
              </a:rPr>
              <a:t>=</a:t>
            </a:r>
            <a:r>
              <a:t> </a:t>
            </a:r>
            <a:r>
              <a:rPr>
                <a:solidFill>
                  <a:srgbClr val="22863A"/>
                </a:solidFill>
              </a:rPr>
              <a:t>"</a:t>
            </a:r>
            <a:r>
              <a:rPr>
                <a:solidFill>
                  <a:srgbClr val="D73A49"/>
                </a:solidFill>
              </a:rPr>
              <a:t>${var</a:t>
            </a:r>
            <a:r>
              <a:rPr>
                <a:solidFill>
                  <a:srgbClr val="6F42C1"/>
                </a:solidFill>
              </a:rPr>
              <a:t>.count</a:t>
            </a:r>
            <a:r>
              <a:rPr>
                <a:solidFill>
                  <a:srgbClr val="D73A49"/>
                </a:solidFill>
              </a:rPr>
              <a:t>}</a:t>
            </a:r>
            <a:r>
              <a:rPr>
                <a:solidFill>
                  <a:srgbClr val="22863A"/>
                </a:solidFill>
              </a:rP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"azurerm_virtual_machine" "web"</a:t>
            </a:r>
            <a:r>
              <a:rPr>
                <a:solidFill>
                  <a:srgbClr val="24292E"/>
                </a:solidFill>
              </a:rP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count                 </a:t>
            </a:r>
            <a:r>
              <a:rPr>
                <a:solidFill>
                  <a:srgbClr val="D73A49"/>
                </a:solidFill>
              </a:rPr>
              <a:t>=</a:t>
            </a:r>
            <a:r>
              <a:t> </a:t>
            </a:r>
            <a:r>
              <a:rPr>
                <a:solidFill>
                  <a:srgbClr val="22863A"/>
                </a:solidFill>
              </a:rPr>
              <a:t>"</a:t>
            </a:r>
            <a:r>
              <a:rPr>
                <a:solidFill>
                  <a:srgbClr val="D73A49"/>
                </a:solidFill>
              </a:rPr>
              <a:t>${var</a:t>
            </a:r>
            <a:r>
              <a:rPr>
                <a:solidFill>
                  <a:srgbClr val="6F42C1"/>
                </a:solidFill>
              </a:rPr>
              <a:t>.count</a:t>
            </a:r>
            <a:r>
              <a:rPr>
                <a:solidFill>
                  <a:srgbClr val="D73A49"/>
                </a:solidFill>
              </a:rPr>
              <a:t>}</a:t>
            </a:r>
            <a:r>
              <a:rPr>
                <a:solidFill>
                  <a:srgbClr val="22863A"/>
                </a:solidFill>
              </a:rP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network_interface_ids </a:t>
            </a:r>
            <a:r>
              <a:rPr>
                <a:solidFill>
                  <a:srgbClr val="D73A49"/>
                </a:solidFill>
              </a:rPr>
              <a:t>=</a:t>
            </a:r>
            <a:r>
              <a:t> 	[</a:t>
            </a:r>
            <a:r>
              <a:rPr>
                <a:solidFill>
                  <a:srgbClr val="22863A"/>
                </a:solidFill>
              </a:rPr>
              <a:t>"</a:t>
            </a:r>
            <a:r>
              <a:rPr>
                <a:solidFill>
                  <a:srgbClr val="D73A49"/>
                </a:solidFill>
              </a:rPr>
              <a:t>${</a:t>
            </a:r>
            <a:r>
              <a:rPr>
                <a:solidFill>
                  <a:srgbClr val="6F42C1"/>
                </a:solidFill>
              </a:rPr>
              <a:t>element</a:t>
            </a:r>
            <a:r>
              <a:t>(</a:t>
            </a:r>
            <a:r>
              <a:rPr>
                <a:solidFill>
                  <a:srgbClr val="D73A49"/>
                </a:solidFill>
              </a:rPr>
              <a:t>azurerm_network_interface</a:t>
            </a:r>
            <a:r>
              <a:rPr>
                <a:solidFill>
                  <a:srgbClr val="6F42C1"/>
                </a:solidFill>
              </a:rPr>
              <a:t>.web</a:t>
            </a:r>
            <a:r>
              <a:t>.*.</a:t>
            </a:r>
            <a:r>
              <a:rPr>
                <a:solidFill>
                  <a:srgbClr val="D73A49"/>
                </a:solidFill>
              </a:rPr>
              <a:t>id</a:t>
            </a:r>
            <a:r>
              <a:t>, 	</a:t>
            </a:r>
            <a:r>
              <a:rPr>
                <a:solidFill>
                  <a:srgbClr val="D73A49"/>
                </a:solidFill>
              </a:rPr>
              <a:t>count</a:t>
            </a:r>
            <a:r>
              <a:rPr>
                <a:solidFill>
                  <a:srgbClr val="6F42C1"/>
                </a:solidFill>
              </a:rPr>
              <a:t>.index</a:t>
            </a:r>
            <a:r>
              <a:t>)</a:t>
            </a:r>
            <a:r>
              <a:rPr>
                <a:solidFill>
                  <a:srgbClr val="D73A49"/>
                </a:solidFill>
              </a:rPr>
              <a:t>}</a:t>
            </a:r>
            <a:r>
              <a:rPr>
                <a:solidFill>
                  <a:srgbClr val="22863A"/>
                </a:solidFill>
              </a:rPr>
              <a:t>"</a:t>
            </a:r>
            <a: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a:t>
            </a:r>
          </a:p>
        </p:txBody>
      </p:sp>
      <p:sp>
        <p:nvSpPr>
          <p:cNvPr id="1864"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 – Count</a:t>
            </a:r>
          </a:p>
        </p:txBody>
      </p:sp>
      <p:sp>
        <p:nvSpPr>
          <p:cNvPr id="1865"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9" name="Text Placeholder 1"/>
          <p:cNvSpPr txBox="1">
            <a:spLocks noGrp="1"/>
          </p:cNvSpPr>
          <p:nvPr>
            <p:ph type="body" idx="1"/>
          </p:nvPr>
        </p:nvSpPr>
        <p:spPr>
          <a:xfrm>
            <a:off x="1453185" y="3349718"/>
            <a:ext cx="21745482" cy="9241294"/>
          </a:xfrm>
          <a:prstGeom prst="rect">
            <a:avLst/>
          </a:prstGeom>
        </p:spPr>
        <p:txBody>
          <a:bodyPr/>
          <a:lstStyle/>
          <a:p>
            <a:pPr marL="0" indent="0">
              <a:lnSpc>
                <a:spcPct val="72000"/>
              </a:lnSpc>
              <a:buSzTx/>
              <a:buFont typeface="Wingdings"/>
              <a:buNone/>
              <a:defRPr sz="4000"/>
            </a:pPr>
            <a:endParaRPr dirty="0"/>
          </a:p>
          <a:p>
            <a:pPr marL="0" indent="0">
              <a:lnSpc>
                <a:spcPct val="72000"/>
              </a:lnSpc>
              <a:buSzTx/>
              <a:buFont typeface="Wingdings"/>
              <a:buNone/>
              <a:defRPr sz="4000"/>
            </a:pPr>
            <a:endParaRPr dirty="0"/>
          </a:p>
          <a:p>
            <a:pPr marL="0" indent="0">
              <a:lnSpc>
                <a:spcPct val="72000"/>
              </a:lnSpc>
              <a:spcBef>
                <a:spcPts val="0"/>
              </a:spcBef>
              <a:buSzTx/>
              <a:buFont typeface="Wingdings"/>
              <a:buNone/>
              <a:defRPr sz="4000">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"web"</a:t>
            </a:r>
            <a:r>
              <a:rPr dirty="0">
                <a:solidFill>
                  <a:srgbClr val="24292E"/>
                </a:solidFill>
              </a:rPr>
              <a:t> {</a:t>
            </a:r>
            <a:endParaRPr sz="1800" dirty="0">
              <a:latin typeface="Times New Roman"/>
              <a:ea typeface="Times New Roman"/>
              <a:cs typeface="Times New Roman"/>
              <a:sym typeface="Times New Roman"/>
            </a:endParaRPr>
          </a:p>
          <a:p>
            <a:pPr marL="0" indent="0">
              <a:lnSpc>
                <a:spcPct val="72000"/>
              </a:lnSpc>
              <a:spcBef>
                <a:spcPts val="0"/>
              </a:spcBef>
              <a:buSzTx/>
              <a:buFont typeface="Wingdings"/>
              <a:buNone/>
              <a:defRPr sz="4000">
                <a:solidFill>
                  <a:srgbClr val="24292E"/>
                </a:solidFill>
                <a:latin typeface="Menlo"/>
                <a:ea typeface="Menlo"/>
                <a:cs typeface="Menlo"/>
                <a:sym typeface="Menlo"/>
              </a:defRPr>
            </a:pPr>
            <a:r>
              <a:rPr dirty="0"/>
              <a:t> </a:t>
            </a:r>
          </a:p>
          <a:p>
            <a:pPr marL="0" indent="0">
              <a:lnSpc>
                <a:spcPct val="72000"/>
              </a:lnSpc>
              <a:spcBef>
                <a:spcPts val="0"/>
              </a:spcBef>
              <a:buSzTx/>
              <a:buFont typeface="Wingdings"/>
              <a:buNone/>
              <a:defRPr sz="1800">
                <a:latin typeface="Times New Roman"/>
                <a:ea typeface="Times New Roman"/>
                <a:cs typeface="Times New Roman"/>
                <a:sym typeface="Times New Roman"/>
              </a:defRPr>
            </a:pPr>
            <a:endParaRPr dirty="0"/>
          </a:p>
          <a:p>
            <a:pPr marL="0" indent="0">
              <a:lnSpc>
                <a:spcPct val="72000"/>
              </a:lnSpc>
              <a:spcBef>
                <a:spcPts val="0"/>
              </a:spcBef>
              <a:buSzTx/>
              <a:buFont typeface="Wingdings"/>
              <a:buNone/>
              <a:defRPr sz="4000">
                <a:solidFill>
                  <a:srgbClr val="24292E"/>
                </a:solidFill>
                <a:latin typeface="Menlo"/>
                <a:ea typeface="Menlo"/>
                <a:cs typeface="Menlo"/>
                <a:sym typeface="Menlo"/>
              </a:defRPr>
            </a:pPr>
            <a:r>
              <a:rPr dirty="0"/>
              <a:t>  subnet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.size</a:t>
            </a:r>
            <a:r>
              <a:rPr dirty="0"/>
              <a:t> == "</a:t>
            </a:r>
            <a:r>
              <a:rPr dirty="0">
                <a:solidFill>
                  <a:srgbClr val="D73A49"/>
                </a:solidFill>
              </a:rPr>
              <a:t>small</a:t>
            </a:r>
            <a:r>
              <a:rPr dirty="0"/>
              <a:t>" ? </a:t>
            </a:r>
            <a:r>
              <a:rPr dirty="0" err="1">
                <a:solidFill>
                  <a:srgbClr val="D73A49"/>
                </a:solidFill>
              </a:rPr>
              <a:t>var</a:t>
            </a:r>
            <a:r>
              <a:rPr dirty="0" err="1">
                <a:solidFill>
                  <a:srgbClr val="6F42C1"/>
                </a:solidFill>
              </a:rPr>
              <a:t>.small_vm</a:t>
            </a:r>
            <a:r>
              <a:rPr dirty="0"/>
              <a:t> : </a:t>
            </a:r>
            <a:r>
              <a:rPr dirty="0" err="1">
                <a:solidFill>
                  <a:srgbClr val="D73A49"/>
                </a:solidFill>
              </a:rPr>
              <a:t>var</a:t>
            </a:r>
            <a:r>
              <a:rPr dirty="0" err="1">
                <a:solidFill>
                  <a:srgbClr val="6F42C1"/>
                </a:solidFill>
              </a:rPr>
              <a:t>.large_vm</a:t>
            </a:r>
            <a:r>
              <a:rPr dirty="0">
                <a:solidFill>
                  <a:srgbClr val="D73A49"/>
                </a:solidFill>
              </a:rPr>
              <a:t>}</a:t>
            </a:r>
            <a:r>
              <a:rPr dirty="0">
                <a:solidFill>
                  <a:srgbClr val="22863A"/>
                </a:solidFill>
              </a:rPr>
              <a:t>"</a:t>
            </a:r>
            <a:endParaRPr sz="1800" dirty="0">
              <a:latin typeface="Times New Roman"/>
              <a:ea typeface="Times New Roman"/>
              <a:cs typeface="Times New Roman"/>
              <a:sym typeface="Times New Roman"/>
            </a:endParaRPr>
          </a:p>
          <a:p>
            <a:pPr marL="0" indent="0">
              <a:lnSpc>
                <a:spcPct val="72000"/>
              </a:lnSpc>
              <a:spcBef>
                <a:spcPts val="0"/>
              </a:spcBef>
              <a:buSzTx/>
              <a:buFont typeface="Wingdings"/>
              <a:buNone/>
              <a:defRPr sz="4000">
                <a:solidFill>
                  <a:srgbClr val="24292E"/>
                </a:solidFill>
                <a:latin typeface="Menlo"/>
                <a:ea typeface="Menlo"/>
                <a:cs typeface="Menlo"/>
                <a:sym typeface="Menlo"/>
              </a:defRPr>
            </a:pPr>
            <a:r>
              <a:rPr dirty="0"/>
              <a:t> </a:t>
            </a:r>
          </a:p>
          <a:p>
            <a:pPr marL="0" indent="0">
              <a:lnSpc>
                <a:spcPct val="72000"/>
              </a:lnSpc>
              <a:spcBef>
                <a:spcPts val="0"/>
              </a:spcBef>
              <a:buSzTx/>
              <a:buFont typeface="Wingdings"/>
              <a:buNone/>
              <a:defRPr sz="1800">
                <a:latin typeface="Times New Roman"/>
                <a:ea typeface="Times New Roman"/>
                <a:cs typeface="Times New Roman"/>
                <a:sym typeface="Times New Roman"/>
              </a:defRPr>
            </a:pPr>
            <a:endParaRPr dirty="0"/>
          </a:p>
          <a:p>
            <a:pPr marL="0" indent="0">
              <a:lnSpc>
                <a:spcPct val="72000"/>
              </a:lnSpc>
              <a:spcBef>
                <a:spcPts val="0"/>
              </a:spcBef>
              <a:buSzTx/>
              <a:buFont typeface="Wingdings"/>
              <a:buNone/>
              <a:defRPr sz="4000">
                <a:solidFill>
                  <a:srgbClr val="24292E"/>
                </a:solidFill>
                <a:latin typeface="Menlo"/>
                <a:ea typeface="Menlo"/>
                <a:cs typeface="Menlo"/>
                <a:sym typeface="Menlo"/>
              </a:defRPr>
            </a:pPr>
            <a:r>
              <a:rPr dirty="0"/>
              <a:t>}</a:t>
            </a: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pPr>
            <a:endParaRPr sz="1800" dirty="0">
              <a:latin typeface="Times New Roman"/>
              <a:ea typeface="Times New Roman"/>
              <a:cs typeface="Times New Roman"/>
              <a:sym typeface="Times New Roman"/>
            </a:endParaRPr>
          </a:p>
          <a:p>
            <a:pPr marL="0" indent="0">
              <a:lnSpc>
                <a:spcPct val="72000"/>
              </a:lnSpc>
              <a:buSzTx/>
              <a:buFont typeface="Wingdings"/>
              <a:buNone/>
              <a:defRPr sz="4000">
                <a:solidFill>
                  <a:srgbClr val="FFFFFF"/>
                </a:solidFill>
              </a:defRPr>
            </a:pPr>
            <a:r>
              <a:rPr dirty="0"/>
              <a:t>.</a:t>
            </a:r>
          </a:p>
        </p:txBody>
      </p:sp>
      <p:sp>
        <p:nvSpPr>
          <p:cNvPr id="1870"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 - Conditionals</a:t>
            </a:r>
          </a:p>
        </p:txBody>
      </p:sp>
      <p:sp>
        <p:nvSpPr>
          <p:cNvPr id="187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dirty="0"/>
              <a:t>https://</a:t>
            </a:r>
            <a:r>
              <a:rPr dirty="0" err="1"/>
              <a:t>www.terraform.io</a:t>
            </a:r>
            <a:r>
              <a:rPr dirty="0"/>
              <a:t>/docs/configuration/</a:t>
            </a:r>
            <a:r>
              <a:rPr dirty="0" err="1"/>
              <a:t>interpolation.html</a:t>
            </a:r>
            <a:endParaRPr dirty="0"/>
          </a:p>
        </p:txBody>
      </p:sp>
      <p:pic>
        <p:nvPicPr>
          <p:cNvPr id="2" name="Picture 1">
            <a:extLst>
              <a:ext uri="{FF2B5EF4-FFF2-40B4-BE49-F238E27FC236}">
                <a16:creationId xmlns:a16="http://schemas.microsoft.com/office/drawing/2014/main" id="{6CF535EB-E1F5-D045-BAD4-1F1A03026DA1}"/>
              </a:ext>
            </a:extLst>
          </p:cNvPr>
          <p:cNvPicPr>
            <a:picLocks noChangeAspect="1"/>
          </p:cNvPicPr>
          <p:nvPr/>
        </p:nvPicPr>
        <p:blipFill>
          <a:blip r:embed="rId2"/>
          <a:stretch>
            <a:fillRect/>
          </a:stretch>
        </p:blipFill>
        <p:spPr>
          <a:xfrm>
            <a:off x="1326699" y="8195996"/>
            <a:ext cx="20964978" cy="1824099"/>
          </a:xfrm>
          <a:prstGeom prst="rect">
            <a:avLst/>
          </a:prstGeom>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rPr u="sng">
                <a:solidFill>
                  <a:srgbClr val="0000FF"/>
                </a:solidFill>
                <a:uFill>
                  <a:solidFill>
                    <a:srgbClr val="0000FF"/>
                  </a:solidFill>
                </a:uFill>
                <a:hlinkClick r:id="rId3"/>
              </a:rPr>
              <a:t>concat(list1, list2, ...)</a:t>
            </a:r>
            <a:r>
              <a:t> - Combines two or more lists into a single list. </a:t>
            </a:r>
          </a:p>
          <a:p>
            <a:pPr marL="0" indent="0">
              <a:buSzTx/>
              <a:buFont typeface="Wingdings"/>
              <a:buNone/>
            </a:pPr>
            <a:r>
              <a:t>concat(var.base_tags, var.additional_tags)</a:t>
            </a:r>
          </a:p>
          <a:p>
            <a:pPr marL="0" indent="0">
              <a:buSzTx/>
              <a:buFont typeface="Wingdings"/>
              <a:buNone/>
            </a:pPr>
            <a:endParaRPr/>
          </a:p>
          <a:p>
            <a:pPr marL="0" indent="0">
              <a:buSzTx/>
              <a:buFont typeface="Wingdings"/>
              <a:buNone/>
            </a:pPr>
            <a:endParaRPr/>
          </a:p>
          <a:p>
            <a:pPr marL="0" indent="0">
              <a:buSzTx/>
              <a:buFont typeface="Wingdings"/>
              <a:buNone/>
            </a:pPr>
            <a:r>
              <a:rPr u="sng">
                <a:solidFill>
                  <a:srgbClr val="0000FF"/>
                </a:solidFill>
                <a:uFill>
                  <a:solidFill>
                    <a:srgbClr val="0000FF"/>
                  </a:solidFill>
                </a:uFill>
                <a:hlinkClick r:id="rId4"/>
              </a:rPr>
              <a:t>element(list, index)</a:t>
            </a:r>
            <a:r>
              <a:t> - Returns a single element from a list at the given index. </a:t>
            </a:r>
          </a:p>
          <a:p>
            <a:pPr marL="0" indent="0">
              <a:buSzTx/>
              <a:buFont typeface="Wingdings"/>
              <a:buNone/>
            </a:pPr>
            <a:endParaRPr/>
          </a:p>
          <a:p>
            <a:pPr marL="0" indent="0">
              <a:buSzTx/>
              <a:buFont typeface="Wingdings"/>
              <a:buNone/>
            </a:pPr>
            <a:r>
              <a:t>element(azurerm_subnet.foo.*.id, count.index) </a:t>
            </a:r>
          </a:p>
          <a:p>
            <a:pPr marL="0" indent="0">
              <a:buSzTx/>
              <a:buFont typeface="Wingdings"/>
              <a:buNone/>
            </a:pPr>
            <a:r>
              <a:t>element(var.list_of_strings, 2) </a:t>
            </a:r>
          </a:p>
        </p:txBody>
      </p:sp>
      <p:sp>
        <p:nvSpPr>
          <p:cNvPr id="1874"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 – Built-In Functions</a:t>
            </a:r>
          </a:p>
        </p:txBody>
      </p:sp>
      <p:sp>
        <p:nvSpPr>
          <p:cNvPr id="1875"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https://www.terraform.io/docs/configuration/interpolation.html</a:t>
            </a: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r>
              <a:rPr u="sng">
                <a:solidFill>
                  <a:srgbClr val="0000FF"/>
                </a:solidFill>
                <a:uFill>
                  <a:solidFill>
                    <a:srgbClr val="0000FF"/>
                  </a:solidFill>
                </a:uFill>
                <a:hlinkClick r:id="rId3"/>
              </a:rPr>
              <a:t>format(format, args, ...)</a:t>
            </a:r>
            <a:r>
              <a:t> - Formats a string according to the given format. The syntax for the format is standard sprintf syntax. </a:t>
            </a:r>
          </a:p>
          <a:p>
            <a:pPr marL="0" indent="0">
              <a:buSzTx/>
              <a:buFont typeface="Wingdings"/>
              <a:buNone/>
            </a:pPr>
            <a:endParaRPr/>
          </a:p>
          <a:p>
            <a:pPr marL="0" indent="0">
              <a:buSzTx/>
              <a:buFont typeface="Wingdings"/>
              <a:buNone/>
            </a:pPr>
            <a:r>
              <a:t>Example to zero-prefix a count, used commonly for naming servers</a:t>
            </a:r>
          </a:p>
          <a:p>
            <a:pPr marL="0" indent="0">
              <a:buSzTx/>
              <a:buFont typeface="Wingdings"/>
              <a:buNone/>
            </a:pPr>
            <a:r>
              <a:t>format("web-%03d", 2).</a:t>
            </a:r>
          </a:p>
        </p:txBody>
      </p:sp>
      <p:sp>
        <p:nvSpPr>
          <p:cNvPr id="1880"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 – Built-In Functions</a:t>
            </a:r>
          </a:p>
        </p:txBody>
      </p:sp>
      <p:sp>
        <p:nvSpPr>
          <p:cNvPr id="188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https://www.terraform.io/docs/configuration/interpolation.html</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"azurerm_virtual_machine" "module"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"myvm-</a:t>
            </a:r>
            <a:r>
              <a:rPr>
                <a:solidFill>
                  <a:srgbClr val="D73A49"/>
                </a:solidFill>
              </a:rPr>
              <a:t>${count</a:t>
            </a:r>
            <a:r>
              <a:rPr>
                <a:solidFill>
                  <a:srgbClr val="6F42C1"/>
                </a:solidFill>
              </a:rPr>
              <a:t>.index</a:t>
            </a:r>
            <a:r>
              <a:t> + </a:t>
            </a:r>
            <a:r>
              <a:rPr>
                <a:solidFill>
                  <a:srgbClr val="D73A49"/>
                </a:solidFill>
              </a:rPr>
              <a:t>1}</a:t>
            </a:r>
            <a:r>
              <a:rPr>
                <a:solidFill>
                  <a:srgbClr val="22863A"/>
                </a:solidFill>
              </a:rP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sz="1800">
                <a:solidFill>
                  <a:srgbClr val="24292E"/>
                </a:solidFill>
                <a:latin typeface="Menlo"/>
                <a:ea typeface="Menlo"/>
                <a:cs typeface="Menlo"/>
                <a:sym typeface="Menlo"/>
              </a:defRPr>
            </a:pPr>
            <a:endParaRPr/>
          </a:p>
          <a:p>
            <a:pPr marL="0" indent="0">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"azurerm_virtual_machine" "module"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a:t>
            </a:r>
            <a:r>
              <a:rPr>
                <a:solidFill>
                  <a:srgbClr val="D73A49"/>
                </a:solidFill>
              </a:rPr>
              <a:t>${</a:t>
            </a:r>
            <a:r>
              <a:rPr>
                <a:solidFill>
                  <a:srgbClr val="6F42C1"/>
                </a:solidFill>
              </a:rPr>
              <a:t>format</a:t>
            </a:r>
            <a:r>
              <a:t>(</a:t>
            </a:r>
            <a:r>
              <a:rPr>
                <a:solidFill>
                  <a:srgbClr val="22863A"/>
                </a:solidFill>
              </a:rPr>
              <a:t>"myvm-%03d"</a:t>
            </a:r>
            <a:r>
              <a:t>, </a:t>
            </a:r>
            <a:r>
              <a:rPr>
                <a:solidFill>
                  <a:srgbClr val="D73A49"/>
                </a:solidFill>
              </a:rPr>
              <a:t>count</a:t>
            </a:r>
            <a:r>
              <a:rPr>
                <a:solidFill>
                  <a:srgbClr val="6F42C1"/>
                </a:solidFill>
              </a:rPr>
              <a:t>.index</a:t>
            </a:r>
            <a:r>
              <a:t> + </a:t>
            </a:r>
            <a:r>
              <a:rPr>
                <a:solidFill>
                  <a:srgbClr val="D73A49"/>
                </a:solidFill>
              </a:rPr>
              <a:t>1</a:t>
            </a:r>
            <a:r>
              <a:t>)</a:t>
            </a:r>
            <a:r>
              <a:rPr>
                <a:solidFill>
                  <a:srgbClr val="D73A49"/>
                </a:solidFill>
              </a:rPr>
              <a:t>}</a:t>
            </a:r>
            <a:r>
              <a:rPr>
                <a:solidFill>
                  <a:srgbClr val="22863A"/>
                </a:solidFill>
              </a:rP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886"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 – Math</a:t>
            </a:r>
          </a:p>
        </p:txBody>
      </p:sp>
      <p:sp>
        <p:nvSpPr>
          <p:cNvPr id="1887"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https://www.terraform.io/docs/configuration/interpolation.html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85">
                                            <p:txEl>
                                              <p:pRg st="11" end="1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885">
                                            <p:txEl>
                                              <p:pRg st="12" end="1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188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 grpId="1" build="p" bldLvl="5"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1" name="Group"/>
          <p:cNvGrpSpPr/>
          <p:nvPr/>
        </p:nvGrpSpPr>
        <p:grpSpPr>
          <a:xfrm>
            <a:off x="7048354" y="4022629"/>
            <a:ext cx="7779586" cy="6422491"/>
            <a:chOff x="-1" y="-1"/>
            <a:chExt cx="7779584" cy="6422490"/>
          </a:xfrm>
        </p:grpSpPr>
        <p:grpSp>
          <p:nvGrpSpPr>
            <p:cNvPr id="796" name="Group"/>
            <p:cNvGrpSpPr/>
            <p:nvPr/>
          </p:nvGrpSpPr>
          <p:grpSpPr>
            <a:xfrm>
              <a:off x="-2" y="-2"/>
              <a:ext cx="7779586" cy="6422491"/>
              <a:chOff x="-1" y="-1"/>
              <a:chExt cx="7779584" cy="6422489"/>
            </a:xfrm>
          </p:grpSpPr>
          <p:sp>
            <p:nvSpPr>
              <p:cNvPr id="794" name="Rectangle"/>
              <p:cNvSpPr/>
              <p:nvPr/>
            </p:nvSpPr>
            <p:spPr>
              <a:xfrm>
                <a:off x="-2" y="2051791"/>
                <a:ext cx="7779586" cy="4370698"/>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795" name="EARLY CLOUD"/>
              <p:cNvSpPr txBox="1"/>
              <p:nvPr/>
            </p:nvSpPr>
            <p:spPr>
              <a:xfrm>
                <a:off x="2423371" y="-2"/>
                <a:ext cx="3124861" cy="7662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3200" b="0">
                    <a:solidFill>
                      <a:srgbClr val="44546A"/>
                    </a:solidFill>
                    <a:latin typeface="Verdana"/>
                    <a:ea typeface="Verdana"/>
                    <a:cs typeface="Verdana"/>
                    <a:sym typeface="Verdana"/>
                  </a:defRPr>
                </a:lvl1pPr>
              </a:lstStyle>
              <a:p>
                <a:r>
                  <a:t>EARLY CLOUD</a:t>
                </a:r>
              </a:p>
            </p:txBody>
          </p:sp>
        </p:grpSp>
        <p:sp>
          <p:nvSpPr>
            <p:cNvPr id="797" name="AWS"/>
            <p:cNvSpPr txBox="1"/>
            <p:nvPr/>
          </p:nvSpPr>
          <p:spPr>
            <a:xfrm>
              <a:off x="4888560" y="5166009"/>
              <a:ext cx="1302163" cy="70273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sz="2800" b="0">
                  <a:solidFill>
                    <a:srgbClr val="44546A"/>
                  </a:solidFill>
                  <a:latin typeface="Verdana"/>
                  <a:ea typeface="Verdana"/>
                  <a:cs typeface="Verdana"/>
                  <a:sym typeface="Verdana"/>
                </a:defRPr>
              </a:lvl1pPr>
            </a:lstStyle>
            <a:p>
              <a:r>
                <a:t>Azure</a:t>
              </a:r>
            </a:p>
          </p:txBody>
        </p:sp>
        <p:sp>
          <p:nvSpPr>
            <p:cNvPr id="798" name="Private cloud"/>
            <p:cNvSpPr txBox="1"/>
            <p:nvPr/>
          </p:nvSpPr>
          <p:spPr>
            <a:xfrm>
              <a:off x="1247418" y="4993288"/>
              <a:ext cx="2428969" cy="104817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5466" tIns="135466" rIns="135466" bIns="135466" numCol="1" anchor="ctr">
              <a:spAutoFit/>
            </a:bodyPr>
            <a:lstStyle>
              <a:lvl1pPr algn="ctr">
                <a:spcBef>
                  <a:spcPts val="0"/>
                </a:spcBef>
                <a:defRPr sz="2800" b="0">
                  <a:solidFill>
                    <a:srgbClr val="44546A"/>
                  </a:solidFill>
                  <a:latin typeface="Verdana"/>
                  <a:ea typeface="Verdana"/>
                  <a:cs typeface="Verdana"/>
                  <a:sym typeface="Verdana"/>
                </a:defRPr>
              </a:lvl1pPr>
            </a:lstStyle>
            <a:p>
              <a:r>
                <a:t>Private cloud</a:t>
              </a:r>
            </a:p>
          </p:txBody>
        </p:sp>
        <p:pic>
          <p:nvPicPr>
            <p:cNvPr id="799" name="image47.png" descr="image47.png"/>
            <p:cNvPicPr>
              <a:picLocks noChangeAspect="1"/>
            </p:cNvPicPr>
            <p:nvPr/>
          </p:nvPicPr>
          <p:blipFill>
            <a:blip r:embed="rId3">
              <a:alphaModFix amt="34000"/>
            </a:blip>
            <a:stretch>
              <a:fillRect/>
            </a:stretch>
          </p:blipFill>
          <p:spPr>
            <a:xfrm>
              <a:off x="1633226" y="2366903"/>
              <a:ext cx="1657160" cy="1261515"/>
            </a:xfrm>
            <a:prstGeom prst="rect">
              <a:avLst/>
            </a:prstGeom>
            <a:ln w="12700" cap="flat">
              <a:noFill/>
              <a:miter lim="400000"/>
            </a:ln>
            <a:effectLst/>
          </p:spPr>
        </p:pic>
        <p:pic>
          <p:nvPicPr>
            <p:cNvPr id="800" name="image48.png" descr="image48.png"/>
            <p:cNvPicPr>
              <a:picLocks noChangeAspect="1"/>
            </p:cNvPicPr>
            <p:nvPr/>
          </p:nvPicPr>
          <p:blipFill>
            <a:blip r:embed="rId4">
              <a:alphaModFix amt="34000"/>
            </a:blip>
            <a:stretch>
              <a:fillRect/>
            </a:stretch>
          </p:blipFill>
          <p:spPr>
            <a:xfrm>
              <a:off x="4514111" y="2588674"/>
              <a:ext cx="2000264" cy="945127"/>
            </a:xfrm>
            <a:prstGeom prst="rect">
              <a:avLst/>
            </a:prstGeom>
            <a:ln w="12700" cap="flat">
              <a:noFill/>
              <a:miter lim="400000"/>
            </a:ln>
            <a:effectLst/>
          </p:spPr>
        </p:pic>
      </p:grpSp>
      <p:sp>
        <p:nvSpPr>
          <p:cNvPr id="802" name="The shift to hybrid infrastructure"/>
          <p:cNvSpPr txBox="1">
            <a:spLocks noGrp="1"/>
          </p:cNvSpPr>
          <p:nvPr>
            <p:ph type="title"/>
          </p:nvPr>
        </p:nvSpPr>
        <p:spPr>
          <a:xfrm>
            <a:off x="1451867" y="783573"/>
            <a:ext cx="21746800" cy="2207524"/>
          </a:xfrm>
          <a:prstGeom prst="rect">
            <a:avLst/>
          </a:prstGeom>
        </p:spPr>
        <p:txBody>
          <a:bodyPr/>
          <a:lstStyle>
            <a:lvl1pPr>
              <a:defRPr spc="-299"/>
            </a:lvl1pPr>
          </a:lstStyle>
          <a:p>
            <a:r>
              <a:t>The shift to hybrid infrastructure</a:t>
            </a:r>
          </a:p>
        </p:txBody>
      </p:sp>
      <p:sp>
        <p:nvSpPr>
          <p:cNvPr id="803" name="Slide Number"/>
          <p:cNvSpPr txBox="1">
            <a:spLocks noGrp="1"/>
          </p:cNvSpPr>
          <p:nvPr>
            <p:ph type="sldNum" sz="quarter" idx="4294967295"/>
          </p:nvPr>
        </p:nvSpPr>
        <p:spPr>
          <a:xfrm>
            <a:off x="23456899" y="12818581"/>
            <a:ext cx="514905" cy="73913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defRPr sz="3200">
                <a:solidFill>
                  <a:srgbClr val="000000"/>
                </a:solidFill>
              </a:defRPr>
            </a:lvl1pPr>
          </a:lstStyle>
          <a:p>
            <a:fld id="{86CB4B4D-7CA3-9044-876B-883B54F8677D}" type="slidenum">
              <a:t>9</a:t>
            </a:fld>
            <a:endParaRPr/>
          </a:p>
        </p:txBody>
      </p:sp>
      <p:sp>
        <p:nvSpPr>
          <p:cNvPr id="804" name="Arrow"/>
          <p:cNvSpPr/>
          <p:nvPr/>
        </p:nvSpPr>
        <p:spPr>
          <a:xfrm>
            <a:off x="7048358" y="7735796"/>
            <a:ext cx="1146371"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sp>
        <p:nvSpPr>
          <p:cNvPr id="805" name="Rectangle"/>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06" name="image46.png" descr="image46.png"/>
          <p:cNvPicPr>
            <a:picLocks noChangeAspect="1"/>
          </p:cNvPicPr>
          <p:nvPr/>
        </p:nvPicPr>
        <p:blipFill>
          <a:blip r:embed="rId5"/>
          <a:stretch>
            <a:fillRect/>
          </a:stretch>
        </p:blipFill>
        <p:spPr>
          <a:xfrm>
            <a:off x="2287690" y="6186906"/>
            <a:ext cx="3737766" cy="4238236"/>
          </a:xfrm>
          <a:prstGeom prst="rect">
            <a:avLst/>
          </a:prstGeom>
          <a:ln w="12700">
            <a:miter lim="400000"/>
          </a:ln>
        </p:spPr>
      </p:pic>
      <p:sp>
        <p:nvSpPr>
          <p:cNvPr id="807" name="Rectangle"/>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808" name="image47.png" descr="image47.png"/>
          <p:cNvPicPr>
            <a:picLocks noChangeAspect="1"/>
          </p:cNvPicPr>
          <p:nvPr/>
        </p:nvPicPr>
        <p:blipFill>
          <a:blip r:embed="rId6">
            <a:alphaModFix amt="34000"/>
          </a:blip>
          <a:stretch>
            <a:fillRect/>
          </a:stretch>
        </p:blipFill>
        <p:spPr>
          <a:xfrm>
            <a:off x="1812819" y="6531916"/>
            <a:ext cx="5091771" cy="3876110"/>
          </a:xfrm>
          <a:prstGeom prst="rect">
            <a:avLst/>
          </a:prstGeom>
          <a:ln w="12700">
            <a:miter lim="400000"/>
          </a:ln>
        </p:spPr>
      </p:pic>
      <p:sp>
        <p:nvSpPr>
          <p:cNvPr id="809" name="Rectangle"/>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810" name="Square"/>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1" name="Square"/>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2" name="Square"/>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3" name="Square"/>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4" name="Square"/>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5" name="Square"/>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6" name="Square"/>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7" name="Square"/>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8" name="Square"/>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19" name="Square"/>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0" name="Square"/>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1" name="Square"/>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2" name="Square"/>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3" name="Square"/>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4" name="Square"/>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5" name="Square"/>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6" name="Square"/>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7" name="Square"/>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8" name="Square"/>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29" name="Square"/>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0" name="Square"/>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1" name="Square"/>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2" name="Square"/>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3" name="Square"/>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4" name="Square"/>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5" name="Square"/>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6" name="Square"/>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7" name="Square"/>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8" name="Square"/>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39" name="Square"/>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40" name="Square"/>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41" name="Square"/>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842" name="Rectangle"/>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850" name="Group"/>
          <p:cNvGrpSpPr/>
          <p:nvPr/>
        </p:nvGrpSpPr>
        <p:grpSpPr>
          <a:xfrm>
            <a:off x="3007269" y="8610378"/>
            <a:ext cx="2611032" cy="1214973"/>
            <a:chOff x="0" y="-1"/>
            <a:chExt cx="2611031" cy="1214972"/>
          </a:xfrm>
        </p:grpSpPr>
        <p:sp>
          <p:nvSpPr>
            <p:cNvPr id="843" name="Rectangle"/>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844" name="Line"/>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45" name="Line"/>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46" name="Line"/>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47" name="Line"/>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48" name="Line"/>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849" name="Line"/>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sp>
        <p:nvSpPr>
          <p:cNvPr id="851" name="TRADITIONAL DATACENTER"/>
          <p:cNvSpPr txBox="1"/>
          <p:nvPr/>
        </p:nvSpPr>
        <p:spPr>
          <a:xfrm>
            <a:off x="2760538" y="3774983"/>
            <a:ext cx="3128036" cy="12615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35466" tIns="135466" rIns="135466" bIns="135466" anchor="ctr">
            <a:spAutoFit/>
          </a:bodyPr>
          <a:lstStyle/>
          <a:p>
            <a:pPr algn="ctr">
              <a:lnSpc>
                <a:spcPct val="100000"/>
              </a:lnSpc>
              <a:spcBef>
                <a:spcPts val="0"/>
              </a:spcBef>
              <a:defRPr sz="3200" b="0">
                <a:solidFill>
                  <a:srgbClr val="44546A"/>
                </a:solidFill>
                <a:latin typeface="Verdana"/>
                <a:ea typeface="Verdana"/>
                <a:cs typeface="Verdana"/>
                <a:sym typeface="Verdana"/>
              </a:defRPr>
            </a:pPr>
            <a:r>
              <a:t>TRADITIONAL</a:t>
            </a:r>
            <a:br/>
            <a:r>
              <a:t>DATACENTER</a:t>
            </a:r>
          </a:p>
        </p:txBody>
      </p:sp>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"name"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"dev"</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D73A49"/>
                </a:solidFill>
                <a:latin typeface="Menlo"/>
                <a:ea typeface="Menlo"/>
                <a:cs typeface="Menlo"/>
                <a:sym typeface="Menlo"/>
              </a:defRPr>
            </a:pPr>
            <a:r>
              <a:t>locals</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module_name </a:t>
            </a:r>
            <a:r>
              <a:rPr>
                <a:solidFill>
                  <a:srgbClr val="D73A49"/>
                </a:solidFill>
              </a:rPr>
              <a:t>=</a:t>
            </a:r>
            <a:r>
              <a:t> </a:t>
            </a:r>
            <a:r>
              <a:rPr>
                <a:solidFill>
                  <a:srgbClr val="22863A"/>
                </a:solidFill>
              </a:rPr>
              <a:t>"</a:t>
            </a:r>
            <a:r>
              <a:rPr>
                <a:solidFill>
                  <a:srgbClr val="D73A49"/>
                </a:solidFill>
              </a:rPr>
              <a:t>${var</a:t>
            </a:r>
            <a:r>
              <a:rPr>
                <a:solidFill>
                  <a:srgbClr val="6F42C1"/>
                </a:solidFill>
              </a:rPr>
              <a:t>.name</a:t>
            </a:r>
            <a:r>
              <a:rPr>
                <a:solidFill>
                  <a:srgbClr val="D73A49"/>
                </a:solidFill>
              </a:rPr>
              <a:t>}</a:t>
            </a:r>
            <a:r>
              <a:rPr>
                <a:solidFill>
                  <a:srgbClr val="22863A"/>
                </a:solidFill>
              </a:rPr>
              <a:t>-sql"</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890" name="Title 2"/>
          <p:cNvSpPr txBox="1">
            <a:spLocks noGrp="1"/>
          </p:cNvSpPr>
          <p:nvPr>
            <p:ph type="title"/>
          </p:nvPr>
        </p:nvSpPr>
        <p:spPr>
          <a:xfrm>
            <a:off x="1451868" y="783573"/>
            <a:ext cx="21746798" cy="1784533"/>
          </a:xfrm>
          <a:prstGeom prst="rect">
            <a:avLst/>
          </a:prstGeom>
        </p:spPr>
        <p:txBody>
          <a:bodyPr/>
          <a:lstStyle>
            <a:lvl1pPr>
              <a:defRPr spc="-200"/>
            </a:lvl1pPr>
          </a:lstStyle>
          <a:p>
            <a:r>
              <a:t>Interpolations – locals</a:t>
            </a:r>
          </a:p>
        </p:txBody>
      </p:sp>
      <p:sp>
        <p:nvSpPr>
          <p:cNvPr id="1891"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rPr dirty="0"/>
              <a:t>https://</a:t>
            </a:r>
            <a:r>
              <a:rPr dirty="0" err="1"/>
              <a:t>www.terraform.io</a:t>
            </a:r>
            <a:r>
              <a:rPr dirty="0"/>
              <a:t>/docs/configuration/</a:t>
            </a:r>
            <a:r>
              <a:rPr dirty="0" err="1"/>
              <a:t>locals.html</a:t>
            </a:r>
            <a:endParaRPr dirty="0"/>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896" name="Title 2"/>
          <p:cNvSpPr txBox="1">
            <a:spLocks noGrp="1"/>
          </p:cNvSpPr>
          <p:nvPr>
            <p:ph type="title"/>
          </p:nvPr>
        </p:nvSpPr>
        <p:spPr>
          <a:xfrm>
            <a:off x="7996235" y="4148299"/>
            <a:ext cx="13030202" cy="3315759"/>
          </a:xfrm>
          <a:prstGeom prst="rect">
            <a:avLst/>
          </a:prstGeom>
        </p:spPr>
        <p:txBody>
          <a:bodyPr/>
          <a:lstStyle/>
          <a:p>
            <a:r>
              <a:rPr lang="en-US" dirty="0"/>
              <a:t>Dependencies</a:t>
            </a:r>
            <a:endParaRPr dirty="0"/>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1" name="Text Placeholder 8"/>
          <p:cNvSpPr txBox="1">
            <a:spLocks noGrp="1"/>
          </p:cNvSpPr>
          <p:nvPr>
            <p:ph type="body" sz="quarter" idx="1"/>
          </p:nvPr>
        </p:nvSpPr>
        <p:spPr>
          <a:xfrm>
            <a:off x="7997753" y="7527558"/>
            <a:ext cx="13027165" cy="2184402"/>
          </a:xfrm>
          <a:prstGeom prst="rect">
            <a:avLst/>
          </a:prstGeom>
        </p:spPr>
        <p:txBody>
          <a:bodyPr/>
          <a:lstStyle/>
          <a:p>
            <a:r>
              <a:rPr dirty="0"/>
              <a:t>0</a:t>
            </a:r>
            <a:r>
              <a:rPr lang="en-US" dirty="0"/>
              <a:t>2</a:t>
            </a:r>
            <a:r>
              <a:rPr dirty="0"/>
              <a:t> - </a:t>
            </a:r>
            <a:r>
              <a:rPr lang="en-US" dirty="0"/>
              <a:t>Creating</a:t>
            </a:r>
            <a:r>
              <a:rPr dirty="0"/>
              <a:t> Azure Virtual Machine</a:t>
            </a:r>
            <a:endParaRPr lang="en-US" dirty="0"/>
          </a:p>
          <a:p>
            <a:r>
              <a:rPr lang="de-CH" dirty="0"/>
              <a:t>03 - </a:t>
            </a:r>
            <a:r>
              <a:rPr lang="de-CH" dirty="0" err="1"/>
              <a:t>Scaling</a:t>
            </a:r>
            <a:r>
              <a:rPr lang="de-CH" dirty="0"/>
              <a:t> Infrastructure </a:t>
            </a:r>
            <a:r>
              <a:rPr lang="de-CH" dirty="0" err="1"/>
              <a:t>with</a:t>
            </a:r>
            <a:r>
              <a:rPr lang="de-CH" dirty="0"/>
              <a:t> Count</a:t>
            </a:r>
          </a:p>
        </p:txBody>
      </p:sp>
      <p:sp>
        <p:nvSpPr>
          <p:cNvPr id="1932" name="Title 7"/>
          <p:cNvSpPr txBox="1">
            <a:spLocks noGrp="1"/>
          </p:cNvSpPr>
          <p:nvPr>
            <p:ph type="title"/>
          </p:nvPr>
        </p:nvSpPr>
        <p:spPr>
          <a:xfrm>
            <a:off x="7996235" y="4148299"/>
            <a:ext cx="13030202" cy="3315759"/>
          </a:xfrm>
          <a:prstGeom prst="rect">
            <a:avLst/>
          </a:prstGeom>
        </p:spPr>
        <p:txBody>
          <a:bodyPr/>
          <a:lstStyle/>
          <a:p>
            <a:r>
              <a:rPr dirty="0"/>
              <a:t>Challenge</a:t>
            </a:r>
            <a:r>
              <a:rPr lang="en-US" dirty="0"/>
              <a:t>s</a:t>
            </a:r>
            <a:endParaRPr dirty="0"/>
          </a:p>
        </p:txBody>
      </p:sp>
    </p:spTree>
    <p:extLst>
      <p:ext uri="{BB962C8B-B14F-4D97-AF65-F5344CB8AC3E}">
        <p14:creationId xmlns:p14="http://schemas.microsoft.com/office/powerpoint/2010/main" val="4478669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5" name="Text Placeholder 1"/>
          <p:cNvSpPr txBox="1">
            <a:spLocks noGrp="1"/>
          </p:cNvSpPr>
          <p:nvPr>
            <p:ph type="body" sz="quarter" idx="1"/>
          </p:nvPr>
        </p:nvSpPr>
        <p:spPr>
          <a:xfrm>
            <a:off x="7996235" y="7540258"/>
            <a:ext cx="12890739" cy="2184402"/>
          </a:xfrm>
          <a:prstGeom prst="rect">
            <a:avLst/>
          </a:prstGeom>
        </p:spPr>
        <p:txBody>
          <a:bodyPr/>
          <a:lstStyle/>
          <a:p>
            <a:endParaRPr/>
          </a:p>
        </p:txBody>
      </p:sp>
      <p:sp>
        <p:nvSpPr>
          <p:cNvPr id="1896" name="Title 2"/>
          <p:cNvSpPr txBox="1">
            <a:spLocks noGrp="1"/>
          </p:cNvSpPr>
          <p:nvPr>
            <p:ph type="title"/>
          </p:nvPr>
        </p:nvSpPr>
        <p:spPr>
          <a:xfrm>
            <a:off x="7996235" y="4148299"/>
            <a:ext cx="13030202" cy="3315759"/>
          </a:xfrm>
          <a:prstGeom prst="rect">
            <a:avLst/>
          </a:prstGeom>
        </p:spPr>
        <p:txBody>
          <a:bodyPr/>
          <a:lstStyle/>
          <a:p>
            <a:r>
              <a:t>Modules</a:t>
            </a:r>
          </a:p>
        </p:txBody>
      </p:sp>
    </p:spTree>
    <p:extLst>
      <p:ext uri="{BB962C8B-B14F-4D97-AF65-F5344CB8AC3E}">
        <p14:creationId xmlns:p14="http://schemas.microsoft.com/office/powerpoint/2010/main" val="191343115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1453185" y="3349718"/>
            <a:ext cx="21745482" cy="9241294"/>
          </a:xfrm>
          <a:prstGeom prst="rect">
            <a:avLst/>
          </a:prstGeom>
        </p:spPr>
        <p:txBody>
          <a:bodyPr/>
          <a:lstStyle/>
          <a:p>
            <a:pPr marL="0" indent="0">
              <a:buSzTx/>
              <a:buFont typeface="Wingdings"/>
              <a:buNone/>
            </a:pPr>
            <a:endParaRPr/>
          </a:p>
          <a:p>
            <a:pPr marL="0" indent="0">
              <a:buSzTx/>
              <a:buFont typeface="Wingdings"/>
              <a:buNone/>
            </a:pPr>
            <a:r>
              <a:t>Root module:</a:t>
            </a:r>
          </a:p>
          <a:p>
            <a:pPr marL="0" indent="0">
              <a:buSzTx/>
              <a:buFont typeface="Wingdings"/>
              <a:buNone/>
            </a:pPr>
            <a:r>
              <a:t>	The current working directory when you run terraform 	init/plan/apply, holding the Terraform configuration files. </a:t>
            </a:r>
          </a:p>
          <a:p>
            <a:pPr marL="0" indent="0">
              <a:buSzTx/>
              <a:buFont typeface="Wingdings"/>
              <a:buNone/>
            </a:pPr>
            <a:r>
              <a:t>	It is itself a valid module.</a:t>
            </a:r>
          </a:p>
          <a:p>
            <a:endParaRPr/>
          </a:p>
          <a:p>
            <a:pPr marL="0" indent="0">
              <a:buSzTx/>
              <a:buFont typeface="Wingdings"/>
              <a:buNone/>
            </a:pPr>
            <a:r>
              <a:t>Variable scoping:</a:t>
            </a:r>
          </a:p>
          <a:p>
            <a:pPr marL="0" indent="0">
              <a:buSzTx/>
              <a:buFont typeface="Wingdings"/>
              <a:buNone/>
            </a:pPr>
            <a:r>
              <a:t>	Variables are scoped only to the module in which they are 	declared. There is </a:t>
            </a:r>
            <a:r>
              <a:rPr b="1"/>
              <a:t>no</a:t>
            </a:r>
            <a:r>
              <a:t> inheritance!</a:t>
            </a:r>
          </a:p>
        </p:txBody>
      </p:sp>
      <p:sp>
        <p:nvSpPr>
          <p:cNvPr id="1899" name="Title 2"/>
          <p:cNvSpPr txBox="1">
            <a:spLocks noGrp="1"/>
          </p:cNvSpPr>
          <p:nvPr>
            <p:ph type="title"/>
          </p:nvPr>
        </p:nvSpPr>
        <p:spPr>
          <a:xfrm>
            <a:off x="1451868" y="783573"/>
            <a:ext cx="21746798" cy="1784533"/>
          </a:xfrm>
          <a:prstGeom prst="rect">
            <a:avLst/>
          </a:prstGeom>
        </p:spPr>
        <p:txBody>
          <a:bodyPr/>
          <a:lstStyle>
            <a:lvl1pPr>
              <a:defRPr spc="-200"/>
            </a:lvl1pPr>
          </a:lstStyle>
          <a:p>
            <a:r>
              <a:t>Modules</a:t>
            </a:r>
          </a:p>
        </p:txBody>
      </p:sp>
      <p:sp>
        <p:nvSpPr>
          <p:cNvPr id="1900" name="Text Placeholder 3"/>
          <p:cNvSpPr>
            <a:spLocks noGrp="1"/>
          </p:cNvSpPr>
          <p:nvPr>
            <p:ph type="body" idx="13"/>
          </p:nvPr>
        </p:nvSpPr>
        <p:spPr>
          <a:prstGeom prst="rect">
            <a:avLst/>
          </a:prstGeom>
        </p:spPr>
        <p:txBody>
          <a:bodyPr>
            <a:normAutofit lnSpcReduction="10000"/>
          </a:bodyPr>
          <a:lstStyle/>
          <a:p>
            <a:pPr marL="0" indent="0" algn="r" defTabSz="2438400">
              <a:spcBef>
                <a:spcPts val="2600"/>
              </a:spcBef>
              <a:buClrTx/>
              <a:buSzTx/>
              <a:buNone/>
              <a:defRPr sz="2400">
                <a:solidFill>
                  <a:schemeClr val="accent2"/>
                </a:solidFill>
              </a:defRPr>
            </a:pPr>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 name="Text Placeholder 1"/>
          <p:cNvSpPr txBox="1">
            <a:spLocks noGrp="1"/>
          </p:cNvSpPr>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D73A49"/>
                </a:solidFill>
                <a:latin typeface="Menlo"/>
                <a:ea typeface="Menlo"/>
                <a:cs typeface="Menlo"/>
                <a:sym typeface="Menlo"/>
              </a:defRPr>
            </a:pPr>
            <a:endParaRPr/>
          </a:p>
          <a:p>
            <a:pPr marL="0" indent="0">
              <a:spcBef>
                <a:spcPts val="0"/>
              </a:spcBef>
              <a:buSzTx/>
              <a:buFont typeface="Wingdings"/>
              <a:buNone/>
              <a:defRPr>
                <a:solidFill>
                  <a:srgbClr val="D73A49"/>
                </a:solidFill>
                <a:latin typeface="Menlo"/>
                <a:ea typeface="Menlo"/>
                <a:cs typeface="Menlo"/>
                <a:sym typeface="Menlo"/>
              </a:defRPr>
            </a:pPr>
            <a:endParaRPr/>
          </a:p>
          <a:p>
            <a:pPr marL="0" indent="0">
              <a:spcBef>
                <a:spcPts val="0"/>
              </a:spcBef>
              <a:buSzTx/>
              <a:buFont typeface="Wingdings"/>
              <a:buNone/>
              <a:defRPr>
                <a:solidFill>
                  <a:srgbClr val="D73A49"/>
                </a:solidFill>
                <a:latin typeface="Menlo"/>
                <a:ea typeface="Menlo"/>
                <a:cs typeface="Menlo"/>
                <a:sym typeface="Menlo"/>
              </a:defRPr>
            </a:pPr>
            <a:r>
              <a:t>module</a:t>
            </a:r>
            <a:r>
              <a:rPr>
                <a:solidFill>
                  <a:srgbClr val="22863A"/>
                </a:solidFill>
              </a:rPr>
              <a:t> ”mymodule"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source   </a:t>
            </a:r>
            <a:r>
              <a:rPr>
                <a:solidFill>
                  <a:srgbClr val="D73A49"/>
                </a:solidFill>
              </a:rPr>
              <a:t>=</a:t>
            </a:r>
            <a:r>
              <a:t> </a:t>
            </a:r>
            <a:r>
              <a:rPr>
                <a:solidFill>
                  <a:srgbClr val="22863A"/>
                </a:solidFill>
              </a:rPr>
              <a:t>”path/to/module"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"mysuperapp"</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905" name="Title 2"/>
          <p:cNvSpPr txBox="1">
            <a:spLocks noGrp="1"/>
          </p:cNvSpPr>
          <p:nvPr>
            <p:ph type="title"/>
          </p:nvPr>
        </p:nvSpPr>
        <p:spPr>
          <a:xfrm>
            <a:off x="1451868" y="783573"/>
            <a:ext cx="21746798" cy="1784533"/>
          </a:xfrm>
          <a:prstGeom prst="rect">
            <a:avLst/>
          </a:prstGeom>
        </p:spPr>
        <p:txBody>
          <a:bodyPr/>
          <a:lstStyle>
            <a:lvl1pPr>
              <a:defRPr spc="-200"/>
            </a:lvl1pPr>
          </a:lstStyle>
          <a:p>
            <a:r>
              <a:t>Module Usage</a:t>
            </a:r>
          </a:p>
        </p:txBody>
      </p:sp>
      <p:sp>
        <p:nvSpPr>
          <p:cNvPr id="190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https://www.terraform.io/docs/modules</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Text Placeholder 1"/>
          <p:cNvSpPr txBox="1">
            <a:spLocks noGrp="1"/>
          </p:cNvSpPr>
          <p:nvPr>
            <p:ph type="body" idx="1"/>
          </p:nvPr>
        </p:nvSpPr>
        <p:spPr>
          <a:xfrm>
            <a:off x="1453185" y="3349718"/>
            <a:ext cx="21745482" cy="9241294"/>
          </a:xfrm>
          <a:prstGeom prst="rect">
            <a:avLst/>
          </a:prstGeom>
        </p:spPr>
        <p:txBody>
          <a:bodyPr/>
          <a:lstStyle/>
          <a:p>
            <a:pPr marL="0" indent="0">
              <a:lnSpc>
                <a:spcPct val="81000"/>
              </a:lnSpc>
              <a:buSzTx/>
              <a:buFont typeface="Wingdings"/>
              <a:buNone/>
              <a:defRPr sz="4400"/>
            </a:pPr>
            <a:endParaRPr/>
          </a:p>
          <a:p>
            <a:pPr marL="0" indent="0">
              <a:lnSpc>
                <a:spcPct val="81000"/>
              </a:lnSpc>
              <a:buSzTx/>
              <a:buFont typeface="Wingdings"/>
              <a:buNone/>
              <a:defRPr sz="4400"/>
            </a:pPr>
            <a:r>
              <a:t>Local</a:t>
            </a:r>
          </a:p>
          <a:p>
            <a:pPr marL="0" indent="0">
              <a:lnSpc>
                <a:spcPct val="81000"/>
              </a:lnSpc>
              <a:buSzTx/>
              <a:buFont typeface="Wingdings"/>
              <a:buNone/>
              <a:defRPr sz="4400"/>
            </a:pPr>
            <a:endParaRPr/>
          </a:p>
          <a:p>
            <a:pPr marL="0" indent="0">
              <a:lnSpc>
                <a:spcPct val="81000"/>
              </a:lnSpc>
              <a:buSzTx/>
              <a:buFont typeface="Wingdings"/>
              <a:buNone/>
              <a:defRPr sz="4400"/>
            </a:pPr>
            <a:r>
              <a:t>Github</a:t>
            </a:r>
          </a:p>
          <a:p>
            <a:pPr marL="0" indent="0">
              <a:lnSpc>
                <a:spcPct val="81000"/>
              </a:lnSpc>
              <a:buSzTx/>
              <a:buFont typeface="Wingdings"/>
              <a:buNone/>
              <a:defRPr sz="4400"/>
            </a:pPr>
            <a:endParaRPr/>
          </a:p>
          <a:p>
            <a:pPr marL="0" indent="0">
              <a:lnSpc>
                <a:spcPct val="81000"/>
              </a:lnSpc>
              <a:buSzTx/>
              <a:buFont typeface="Wingdings"/>
              <a:buNone/>
              <a:defRPr sz="4400"/>
            </a:pPr>
            <a:r>
              <a:t>Generic git repo</a:t>
            </a:r>
          </a:p>
          <a:p>
            <a:pPr marL="0" indent="0">
              <a:lnSpc>
                <a:spcPct val="81000"/>
              </a:lnSpc>
              <a:buSzTx/>
              <a:buFont typeface="Wingdings"/>
              <a:buNone/>
              <a:defRPr sz="4400"/>
            </a:pPr>
            <a:endParaRPr/>
          </a:p>
          <a:p>
            <a:pPr marL="0" indent="0">
              <a:lnSpc>
                <a:spcPct val="81000"/>
              </a:lnSpc>
              <a:buSzTx/>
              <a:buFont typeface="Wingdings"/>
              <a:buNone/>
              <a:defRPr sz="4400"/>
            </a:pPr>
            <a:r>
              <a:t>Bitbucket</a:t>
            </a:r>
          </a:p>
          <a:p>
            <a:pPr marL="0" indent="0">
              <a:lnSpc>
                <a:spcPct val="81000"/>
              </a:lnSpc>
              <a:buSzTx/>
              <a:buFont typeface="Wingdings"/>
              <a:buNone/>
              <a:defRPr sz="4400"/>
            </a:pPr>
            <a:endParaRPr/>
          </a:p>
          <a:p>
            <a:pPr marL="0" indent="0">
              <a:lnSpc>
                <a:spcPct val="81000"/>
              </a:lnSpc>
              <a:buSzTx/>
              <a:buFont typeface="Wingdings"/>
              <a:buNone/>
              <a:defRPr sz="4400"/>
            </a:pPr>
            <a:r>
              <a:t>HTTP URLs</a:t>
            </a:r>
          </a:p>
          <a:p>
            <a:pPr marL="0" indent="0">
              <a:lnSpc>
                <a:spcPct val="81000"/>
              </a:lnSpc>
              <a:buSzTx/>
              <a:buFont typeface="Wingdings"/>
              <a:buNone/>
              <a:defRPr sz="4400"/>
            </a:pPr>
            <a:endParaRPr/>
          </a:p>
          <a:p>
            <a:pPr marL="0" indent="0">
              <a:lnSpc>
                <a:spcPct val="81000"/>
              </a:lnSpc>
              <a:buSzTx/>
              <a:buFont typeface="Wingdings"/>
              <a:buNone/>
              <a:defRPr sz="4400"/>
            </a:pPr>
            <a:r>
              <a:t>Registry (support versioning)</a:t>
            </a:r>
          </a:p>
        </p:txBody>
      </p:sp>
      <p:sp>
        <p:nvSpPr>
          <p:cNvPr id="1909" name="Title 2"/>
          <p:cNvSpPr txBox="1">
            <a:spLocks noGrp="1"/>
          </p:cNvSpPr>
          <p:nvPr>
            <p:ph type="title"/>
          </p:nvPr>
        </p:nvSpPr>
        <p:spPr>
          <a:xfrm>
            <a:off x="1451868" y="783573"/>
            <a:ext cx="21746798" cy="1784533"/>
          </a:xfrm>
          <a:prstGeom prst="rect">
            <a:avLst/>
          </a:prstGeom>
        </p:spPr>
        <p:txBody>
          <a:bodyPr/>
          <a:lstStyle>
            <a:lvl1pPr>
              <a:defRPr spc="-200"/>
            </a:lvl1pPr>
          </a:lstStyle>
          <a:p>
            <a:r>
              <a:t>Module Sources</a:t>
            </a:r>
          </a:p>
        </p:txBody>
      </p:sp>
      <p:sp>
        <p:nvSpPr>
          <p:cNvPr id="1910"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https://www.terraform.io/docs/modules/sources.html</a:t>
            </a: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 name="Text Placeholder 1"/>
          <p:cNvSpPr txBox="1">
            <a:spLocks noGrp="1"/>
          </p:cNvSpPr>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D73A49"/>
                </a:solidFill>
                <a:latin typeface="Menlo"/>
                <a:ea typeface="Menlo"/>
                <a:cs typeface="Menlo"/>
                <a:sym typeface="Menlo"/>
              </a:defRPr>
            </a:pPr>
            <a:endParaRPr/>
          </a:p>
          <a:p>
            <a:pPr marL="0" indent="0">
              <a:spcBef>
                <a:spcPts val="0"/>
              </a:spcBef>
              <a:buSzTx/>
              <a:buFont typeface="Wingdings"/>
              <a:buNone/>
              <a:defRPr>
                <a:solidFill>
                  <a:srgbClr val="D73A49"/>
                </a:solidFill>
                <a:latin typeface="Menlo"/>
                <a:ea typeface="Menlo"/>
                <a:cs typeface="Menlo"/>
                <a:sym typeface="Menlo"/>
              </a:defRPr>
            </a:pPr>
            <a:endParaRPr/>
          </a:p>
          <a:p>
            <a:pPr marL="0" indent="0">
              <a:spcBef>
                <a:spcPts val="0"/>
              </a:spcBef>
              <a:buSzTx/>
              <a:buFont typeface="Wingdings"/>
              <a:buNone/>
              <a:defRPr>
                <a:solidFill>
                  <a:srgbClr val="D73A49"/>
                </a:solidFill>
                <a:latin typeface="Menlo"/>
                <a:ea typeface="Menlo"/>
                <a:cs typeface="Menlo"/>
                <a:sym typeface="Menlo"/>
              </a:defRPr>
            </a:pPr>
            <a:r>
              <a:t>module</a:t>
            </a:r>
            <a:r>
              <a:rPr>
                <a:solidFill>
                  <a:srgbClr val="22863A"/>
                </a:solidFill>
              </a:rPr>
              <a:t> "windowsservers"</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source         </a:t>
            </a:r>
            <a:r>
              <a:rPr>
                <a:solidFill>
                  <a:srgbClr val="D73A49"/>
                </a:solidFill>
              </a:rPr>
              <a:t>=</a:t>
            </a:r>
            <a:r>
              <a:t> </a:t>
            </a:r>
            <a:r>
              <a:rPr>
                <a:solidFill>
                  <a:srgbClr val="22863A"/>
                </a:solidFill>
              </a:rPr>
              <a:t>"Azure/compute/azurerm"</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version        </a:t>
            </a:r>
            <a:r>
              <a:rPr>
                <a:solidFill>
                  <a:srgbClr val="D73A49"/>
                </a:solidFill>
              </a:rPr>
              <a:t>=</a:t>
            </a:r>
            <a:r>
              <a:t> </a:t>
            </a:r>
            <a:r>
              <a:rPr>
                <a:solidFill>
                  <a:srgbClr val="22863A"/>
                </a:solidFill>
              </a:rPr>
              <a:t>"1.1.5"</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”eastus"</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vm_hostname    </a:t>
            </a:r>
            <a:r>
              <a:rPr>
                <a:solidFill>
                  <a:srgbClr val="D73A49"/>
                </a:solidFill>
              </a:rPr>
              <a:t>=</a:t>
            </a:r>
            <a:r>
              <a:t> </a:t>
            </a:r>
            <a:r>
              <a:rPr>
                <a:solidFill>
                  <a:srgbClr val="22863A"/>
                </a:solidFill>
              </a:rPr>
              <a:t>"mywinvm"</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vm_os_simple   </a:t>
            </a:r>
            <a:r>
              <a:rPr>
                <a:solidFill>
                  <a:srgbClr val="D73A49"/>
                </a:solidFill>
              </a:rPr>
              <a:t>=</a:t>
            </a:r>
            <a:r>
              <a:t> </a:t>
            </a:r>
            <a:r>
              <a:rPr>
                <a:solidFill>
                  <a:srgbClr val="22863A"/>
                </a:solidFill>
              </a:rPr>
              <a:t>"WindowsServer"</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913" name="Title 2"/>
          <p:cNvSpPr txBox="1">
            <a:spLocks noGrp="1"/>
          </p:cNvSpPr>
          <p:nvPr>
            <p:ph type="title"/>
          </p:nvPr>
        </p:nvSpPr>
        <p:spPr>
          <a:xfrm>
            <a:off x="1451868" y="783573"/>
            <a:ext cx="21746798" cy="1784533"/>
          </a:xfrm>
          <a:prstGeom prst="rect">
            <a:avLst/>
          </a:prstGeom>
        </p:spPr>
        <p:txBody>
          <a:bodyPr/>
          <a:lstStyle>
            <a:lvl1pPr>
              <a:defRPr spc="-200"/>
            </a:lvl1pPr>
          </a:lstStyle>
          <a:p>
            <a:r>
              <a:t>Module Usage</a:t>
            </a:r>
          </a:p>
        </p:txBody>
      </p:sp>
      <p:sp>
        <p:nvSpPr>
          <p:cNvPr id="1914"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https://www.terraform.io/docs/modules</a:t>
            </a: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 name="Title 2"/>
          <p:cNvSpPr txBox="1">
            <a:spLocks noGrp="1"/>
          </p:cNvSpPr>
          <p:nvPr>
            <p:ph type="title"/>
          </p:nvPr>
        </p:nvSpPr>
        <p:spPr>
          <a:xfrm>
            <a:off x="1451868" y="783573"/>
            <a:ext cx="21746798" cy="1784533"/>
          </a:xfrm>
          <a:prstGeom prst="rect">
            <a:avLst/>
          </a:prstGeom>
        </p:spPr>
        <p:txBody>
          <a:bodyPr/>
          <a:lstStyle>
            <a:lvl1pPr>
              <a:defRPr spc="-200"/>
            </a:lvl1pPr>
          </a:lstStyle>
          <a:p>
            <a:r>
              <a:t>Public Module Registry</a:t>
            </a:r>
          </a:p>
        </p:txBody>
      </p:sp>
      <p:sp>
        <p:nvSpPr>
          <p:cNvPr id="1917" name="Text Placeholder 3"/>
          <p:cNvSpPr txBox="1">
            <a:spLocks noGrp="1"/>
          </p:cNvSpPr>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t>https://registry.terraform.io </a:t>
            </a:r>
          </a:p>
        </p:txBody>
      </p:sp>
      <p:pic>
        <p:nvPicPr>
          <p:cNvPr id="1918" name="Picture 5" descr="Picture 5"/>
          <p:cNvPicPr>
            <a:picLocks noChangeAspect="1"/>
          </p:cNvPicPr>
          <p:nvPr/>
        </p:nvPicPr>
        <p:blipFill>
          <a:blip r:embed="rId2"/>
          <a:stretch>
            <a:fillRect/>
          </a:stretch>
        </p:blipFill>
        <p:spPr>
          <a:xfrm>
            <a:off x="1615991" y="3214615"/>
            <a:ext cx="21418551" cy="9021441"/>
          </a:xfrm>
          <a:prstGeom prst="rect">
            <a:avLst/>
          </a:prstGeom>
          <a:ln w="12700">
            <a:miter lim="400000"/>
          </a:ln>
        </p:spPr>
      </p:pic>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 name="Title 2"/>
          <p:cNvSpPr txBox="1">
            <a:spLocks noGrp="1"/>
          </p:cNvSpPr>
          <p:nvPr>
            <p:ph type="title"/>
          </p:nvPr>
        </p:nvSpPr>
        <p:spPr>
          <a:xfrm>
            <a:off x="1451868" y="783573"/>
            <a:ext cx="21746798" cy="1784533"/>
          </a:xfrm>
          <a:prstGeom prst="rect">
            <a:avLst/>
          </a:prstGeom>
        </p:spPr>
        <p:txBody>
          <a:bodyPr/>
          <a:lstStyle>
            <a:lvl1pPr>
              <a:defRPr spc="-200"/>
            </a:lvl1pPr>
          </a:lstStyle>
          <a:p>
            <a:r>
              <a:t>Private Module Registry</a:t>
            </a:r>
          </a:p>
        </p:txBody>
      </p:sp>
      <p:sp>
        <p:nvSpPr>
          <p:cNvPr id="1921" name="Text Placeholder 3"/>
          <p:cNvSpPr txBox="1">
            <a:spLocks noGrp="1"/>
          </p:cNvSpPr>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t>https://www.terraform.io/docs/enterprise/registry</a:t>
            </a:r>
          </a:p>
        </p:txBody>
      </p:sp>
      <p:pic>
        <p:nvPicPr>
          <p:cNvPr id="1922" name="Picture 2" descr="Picture 2"/>
          <p:cNvPicPr>
            <a:picLocks noChangeAspect="1"/>
          </p:cNvPicPr>
          <p:nvPr/>
        </p:nvPicPr>
        <p:blipFill>
          <a:blip r:embed="rId3"/>
          <a:stretch>
            <a:fillRect/>
          </a:stretch>
        </p:blipFill>
        <p:spPr>
          <a:xfrm>
            <a:off x="3857314" y="2568107"/>
            <a:ext cx="16935905" cy="10171432"/>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Title Slides">
  <a:themeElements>
    <a:clrScheme name="Title Slides">
      <a:dk1>
        <a:srgbClr val="000000"/>
      </a:dk1>
      <a:lt1>
        <a:srgbClr val="000000"/>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Calibri"/>
        <a:ea typeface="Calibri"/>
        <a:cs typeface="Calibri"/>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8" tIns="121918" rIns="121918" bIns="121918" numCol="1" spcCol="38100" rtlCol="0" anchor="ctr">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8" tIns="121918" rIns="121918" bIns="121918"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Calibri"/>
        <a:ea typeface="Calibri"/>
        <a:cs typeface="Calibri"/>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8" tIns="121918" rIns="121918" bIns="121918" numCol="1" spcCol="38100" rtlCol="0" anchor="ctr">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8" tIns="121918" rIns="121918" bIns="121918"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1587</TotalTime>
  <Words>11618</Words>
  <Application>Microsoft Macintosh PowerPoint</Application>
  <PresentationFormat>Custom</PresentationFormat>
  <Paragraphs>1760</Paragraphs>
  <Slides>174</Slides>
  <Notes>103</Notes>
  <HiddenSlides>2</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174</vt:i4>
      </vt:variant>
    </vt:vector>
  </HeadingPairs>
  <TitlesOfParts>
    <vt:vector size="191" baseType="lpstr">
      <vt:lpstr>Arial</vt:lpstr>
      <vt:lpstr>Calibri</vt:lpstr>
      <vt:lpstr>Courier</vt:lpstr>
      <vt:lpstr>Courier New</vt:lpstr>
      <vt:lpstr>Helvetica</vt:lpstr>
      <vt:lpstr>Klavika Basic</vt:lpstr>
      <vt:lpstr>Menlo</vt:lpstr>
      <vt:lpstr>Rockwell Extra Bold</vt:lpstr>
      <vt:lpstr>Segoe UI</vt:lpstr>
      <vt:lpstr>Segoe UI Light</vt:lpstr>
      <vt:lpstr>Segoe UI Semibold</vt:lpstr>
      <vt:lpstr>Segoe UI Semilight</vt:lpstr>
      <vt:lpstr>Tahoma</vt:lpstr>
      <vt:lpstr>Times New Roman</vt:lpstr>
      <vt:lpstr>Verdana</vt:lpstr>
      <vt:lpstr>Wingdings</vt:lpstr>
      <vt:lpstr>Title Slides</vt:lpstr>
      <vt:lpstr>Provision, secure, connect, and run any infrastructure for any application</vt:lpstr>
      <vt:lpstr>&lt;Laura Nicolas&gt; - &lt;Microsoft&gt;</vt:lpstr>
      <vt:lpstr>What’s in a Workshop</vt:lpstr>
      <vt:lpstr>Workshop Expectations</vt:lpstr>
      <vt:lpstr>Agenda</vt:lpstr>
      <vt:lpstr>Hashicorp</vt:lpstr>
      <vt:lpstr>Company overview</vt:lpstr>
      <vt:lpstr>The shift to hybrid infrastructure</vt:lpstr>
      <vt:lpstr>The shift to hybrid infrastructure</vt:lpstr>
      <vt:lpstr>The shift to hybrid infrastructure</vt:lpstr>
      <vt:lpstr>What is Infrastructure as Code?</vt:lpstr>
      <vt:lpstr>What is Infrastructure as Code</vt:lpstr>
      <vt:lpstr>What is Terraform?</vt:lpstr>
      <vt:lpstr>Azure Resource  Manager</vt:lpstr>
      <vt:lpstr>Azure Portal</vt:lpstr>
      <vt:lpstr>Azure Resource Manager Templates</vt:lpstr>
      <vt:lpstr>ARM Templates Drawbacks</vt:lpstr>
      <vt:lpstr>Why Terraform?</vt:lpstr>
      <vt:lpstr>Microsoft &lt;3 Terraform</vt:lpstr>
      <vt:lpstr>Microsoft &lt;3 Terraform</vt:lpstr>
      <vt:lpstr>Microsoft &lt;3 Terraform</vt:lpstr>
      <vt:lpstr>Microsoft &lt;3 Terraform</vt:lpstr>
      <vt:lpstr>Terraform</vt:lpstr>
      <vt:lpstr>Terraform</vt:lpstr>
      <vt:lpstr>Terraform Documentation</vt:lpstr>
      <vt:lpstr>Terraform Ecosystem</vt:lpstr>
      <vt:lpstr>Terraform Providers</vt:lpstr>
      <vt:lpstr>Azure Provider</vt:lpstr>
      <vt:lpstr>Azure Provider Documentation</vt:lpstr>
      <vt:lpstr>Hashicorp Configuration Language</vt:lpstr>
      <vt:lpstr>PowerPoint Presentation</vt:lpstr>
      <vt:lpstr>Terraform in Action</vt:lpstr>
      <vt:lpstr>Terraform Workflow</vt:lpstr>
      <vt:lpstr>DEMO</vt:lpstr>
      <vt:lpstr>PowerPoint Presentation</vt:lpstr>
      <vt:lpstr>PowerPoint Presentation</vt:lpstr>
      <vt:lpstr>PowerPoint Presentation</vt:lpstr>
      <vt:lpstr>PowerPoint Presentation</vt:lpstr>
      <vt:lpstr>Terraform Configuration</vt:lpstr>
      <vt:lpstr>Terraform</vt:lpstr>
      <vt:lpstr>AzureRm Provider</vt:lpstr>
      <vt:lpstr>Authentication to Azure</vt:lpstr>
      <vt:lpstr>Authentication to Azure</vt:lpstr>
      <vt:lpstr>Authentication to Azure</vt:lpstr>
      <vt:lpstr>Authentication to Azure</vt:lpstr>
      <vt:lpstr>Azure Location</vt:lpstr>
      <vt:lpstr>Workshop Repo</vt:lpstr>
      <vt:lpstr>Challenge</vt:lpstr>
      <vt:lpstr>Challenge</vt:lpstr>
      <vt:lpstr>Terraform State</vt:lpstr>
      <vt:lpstr>Terraform State</vt:lpstr>
      <vt:lpstr>Terraform State</vt:lpstr>
      <vt:lpstr>Terraform State</vt:lpstr>
      <vt:lpstr>Terraform State - Remote</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Variables</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Challenge</vt:lpstr>
      <vt:lpstr>Outputs</vt:lpstr>
      <vt:lpstr>Outputs</vt:lpstr>
      <vt:lpstr>Outputs</vt:lpstr>
      <vt:lpstr>Interpolations</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Dependencies</vt:lpstr>
      <vt:lpstr>Challenges</vt:lpstr>
      <vt:lpstr>Modules</vt:lpstr>
      <vt:lpstr>Modules</vt:lpstr>
      <vt:lpstr>Module Usage</vt:lpstr>
      <vt:lpstr>Module Sources</vt:lpstr>
      <vt:lpstr>Module Usage</vt:lpstr>
      <vt:lpstr>Public Module Registry</vt:lpstr>
      <vt:lpstr>Private Module Registry</vt:lpstr>
      <vt:lpstr>Challenges</vt:lpstr>
      <vt:lpstr>Dependencies</vt:lpstr>
      <vt:lpstr>Implicit Dependencies</vt:lpstr>
      <vt:lpstr>Explicit Dependencies</vt:lpstr>
      <vt:lpstr>Explicit Dependencies</vt:lpstr>
      <vt:lpstr>Non-Dependent Resources</vt:lpstr>
      <vt:lpstr>Provisioners</vt:lpstr>
      <vt:lpstr>Provisioner</vt:lpstr>
      <vt:lpstr>Provisioner</vt:lpstr>
      <vt:lpstr>Provisioner</vt:lpstr>
      <vt:lpstr>Provisioner</vt:lpstr>
      <vt:lpstr>Provisioner</vt:lpstr>
      <vt:lpstr>Backend</vt:lpstr>
      <vt:lpstr>Backend</vt:lpstr>
      <vt:lpstr>Backend- azurerm </vt:lpstr>
      <vt:lpstr>Backend</vt:lpstr>
      <vt:lpstr>Challenge</vt:lpstr>
      <vt:lpstr>Terraform  Internals</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Azure Secrets with Terraform</vt:lpstr>
      <vt:lpstr>Azure Secrets</vt:lpstr>
      <vt:lpstr>Challenge</vt:lpstr>
      <vt:lpstr>Azure DevOps with Terraform</vt:lpstr>
      <vt:lpstr>What is DevOps?</vt:lpstr>
      <vt:lpstr>What is DevOps?</vt:lpstr>
      <vt:lpstr>High Performance DevOps Companies Achieve…</vt:lpstr>
      <vt:lpstr>DevOps vs Traditional SW Delivery</vt:lpstr>
      <vt:lpstr>How Microsoft can help</vt:lpstr>
      <vt:lpstr>What technologies do I need to support DevOps?</vt:lpstr>
      <vt:lpstr>CI vs CS</vt:lpstr>
      <vt:lpstr>What is Azure DevOps?</vt:lpstr>
      <vt:lpstr>Dashboards</vt:lpstr>
      <vt:lpstr>PowerPoint Presentation</vt:lpstr>
      <vt:lpstr>PowerPoint Presentation</vt:lpstr>
      <vt:lpstr>Boards</vt:lpstr>
      <vt:lpstr>Kanban Boards</vt:lpstr>
      <vt:lpstr>Boards</vt:lpstr>
      <vt:lpstr>PowerPoint Presentation</vt:lpstr>
      <vt:lpstr>PowerPoint Presentation</vt:lpstr>
      <vt:lpstr>Working with Git in Azure DevOps</vt:lpstr>
      <vt:lpstr>PowerPoint Presentation</vt:lpstr>
      <vt:lpstr>PowerPoint Presentation</vt:lpstr>
      <vt:lpstr>Azure Pipelines</vt:lpstr>
      <vt:lpstr>Azure Pipelines Concepts</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Working with Azure DevOps</vt:lpstr>
      <vt:lpstr>Azure DevOps</vt:lpstr>
      <vt:lpstr>Broadening the Azure Ecosystem</vt:lpstr>
      <vt:lpstr>Azure DevOps: Choose the tools and clouds you love</vt:lpstr>
      <vt:lpstr>DevOps at Microsoft</vt:lpstr>
      <vt:lpstr>Continuous Security</vt:lpstr>
      <vt:lpstr>Smarter Insights, Faster</vt:lpstr>
      <vt:lpstr>Infrastructure and Configuration as Code</vt:lpstr>
      <vt:lpstr>Azure DevOps Pipelines/Projects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Provision, secure, connect, and run any infrastructure for any application</dc:title>
  <cp:lastModifiedBy>Philippe Zenhaeusern</cp:lastModifiedBy>
  <cp:revision>30</cp:revision>
  <dcterms:modified xsi:type="dcterms:W3CDTF">2019-11-25T17:45:27Z</dcterms:modified>
</cp:coreProperties>
</file>